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8" r:id="rId2"/>
    <p:sldId id="259" r:id="rId3"/>
    <p:sldId id="257" r:id="rId4"/>
    <p:sldId id="260" r:id="rId5"/>
    <p:sldId id="261" r:id="rId6"/>
    <p:sldId id="262" r:id="rId7"/>
    <p:sldId id="307" r:id="rId8"/>
    <p:sldId id="264" r:id="rId9"/>
    <p:sldId id="265" r:id="rId10"/>
    <p:sldId id="306" r:id="rId11"/>
    <p:sldId id="267" r:id="rId12"/>
    <p:sldId id="268" r:id="rId13"/>
    <p:sldId id="269" r:id="rId14"/>
    <p:sldId id="270" r:id="rId15"/>
    <p:sldId id="308"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09" r:id="rId43"/>
    <p:sldId id="299" r:id="rId44"/>
    <p:sldId id="300" r:id="rId45"/>
    <p:sldId id="301" r:id="rId46"/>
    <p:sldId id="302" r:id="rId47"/>
    <p:sldId id="303" r:id="rId48"/>
    <p:sldId id="304" r:id="rId49"/>
    <p:sldId id="30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ey Teahen" initials="KT" lastIdx="30" clrIdx="0">
    <p:extLst>
      <p:ext uri="{19B8F6BF-5375-455C-9EA6-DF929625EA0E}">
        <p15:presenceInfo xmlns:p15="http://schemas.microsoft.com/office/powerpoint/2012/main" userId="S::kteahen@parachutecanada.org::445c4424-00da-4beb-a4aa-407d8221a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4781"/>
    <a:srgbClr val="B6D043"/>
    <a:srgbClr val="000000"/>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52"/>
    <p:restoredTop sz="97182"/>
  </p:normalViewPr>
  <p:slideViewPr>
    <p:cSldViewPr snapToGrid="0" snapToObjects="1">
      <p:cViewPr varScale="1">
        <p:scale>
          <a:sx n="112" d="100"/>
          <a:sy n="112" d="100"/>
        </p:scale>
        <p:origin x="920" y="200"/>
      </p:cViewPr>
      <p:guideLst/>
    </p:cSldViewPr>
  </p:slideViewPr>
  <p:notesTextViewPr>
    <p:cViewPr>
      <p:scale>
        <a:sx n="1" d="1"/>
        <a:sy n="1" d="1"/>
      </p:scale>
      <p:origin x="0" y="0"/>
    </p:cViewPr>
  </p:notesTextViewPr>
  <p:notesViewPr>
    <p:cSldViewPr snapToGrid="0" snapToObjects="1">
      <p:cViewPr varScale="1">
        <p:scale>
          <a:sx n="127" d="100"/>
          <a:sy n="127" d="100"/>
        </p:scale>
        <p:origin x="368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72592-09DA-6942-B0C6-EABD5856E5EF}" type="datetimeFigureOut">
              <a:rPr lang="en-US" smtClean="0"/>
              <a:t>9/24/21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6769E-40A2-A543-BF78-1EE0CC4BDEFB}" type="slidenum">
              <a:rPr lang="en-US" smtClean="0"/>
              <a:t>‹#›</a:t>
            </a:fld>
            <a:endParaRPr lang="en-US"/>
          </a:p>
        </p:txBody>
      </p:sp>
    </p:spTree>
    <p:extLst>
      <p:ext uri="{BB962C8B-B14F-4D97-AF65-F5344CB8AC3E}">
        <p14:creationId xmlns:p14="http://schemas.microsoft.com/office/powerpoint/2010/main" val="879353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D6769E-40A2-A543-BF78-1EE0CC4BDEFB}" type="slidenum">
              <a:rPr lang="en-US" smtClean="0"/>
              <a:t>1</a:t>
            </a:fld>
            <a:endParaRPr lang="en-US"/>
          </a:p>
        </p:txBody>
      </p:sp>
    </p:spTree>
    <p:extLst>
      <p:ext uri="{BB962C8B-B14F-4D97-AF65-F5344CB8AC3E}">
        <p14:creationId xmlns:p14="http://schemas.microsoft.com/office/powerpoint/2010/main" val="113140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Consider factors such as housing, poverty, education, race, income, unemployment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Implementing countermeasures that address most critical road safety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Monitoring progress/changes in collision frequency and location over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BBD6769E-40A2-A543-BF78-1EE0CC4BDEFB}" type="slidenum">
              <a:rPr lang="en-US" smtClean="0"/>
              <a:t>21</a:t>
            </a:fld>
            <a:endParaRPr lang="en-US"/>
          </a:p>
        </p:txBody>
      </p:sp>
    </p:spTree>
    <p:extLst>
      <p:ext uri="{BB962C8B-B14F-4D97-AF65-F5344CB8AC3E}">
        <p14:creationId xmlns:p14="http://schemas.microsoft.com/office/powerpoint/2010/main" val="286366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5A72-5160-4B49-ACAB-566E1DCF3B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0A3DCE-2B81-EA4B-AE8B-92D2106A76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F84413-711F-E140-AC5D-73C5519F0CFF}"/>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5" name="Footer Placeholder 4">
            <a:extLst>
              <a:ext uri="{FF2B5EF4-FFF2-40B4-BE49-F238E27FC236}">
                <a16:creationId xmlns:a16="http://schemas.microsoft.com/office/drawing/2014/main" id="{51C2B419-1347-B745-99F2-896C25246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941B0-694E-B34C-B544-A06E147DBF7C}"/>
              </a:ext>
            </a:extLst>
          </p:cNvPr>
          <p:cNvSpPr>
            <a:spLocks noGrp="1"/>
          </p:cNvSpPr>
          <p:nvPr>
            <p:ph type="sldNum" sz="quarter" idx="12"/>
          </p:nvPr>
        </p:nvSpPr>
        <p:spPr/>
        <p:txBody>
          <a:bodyPr/>
          <a:lstStyle/>
          <a:p>
            <a:fld id="{39EAF61F-2528-CC41-97DF-A4BCA50ED852}" type="slidenum">
              <a:rPr lang="en-US" smtClean="0"/>
              <a:t>‹#›</a:t>
            </a:fld>
            <a:endParaRPr lang="en-US"/>
          </a:p>
        </p:txBody>
      </p:sp>
    </p:spTree>
    <p:extLst>
      <p:ext uri="{BB962C8B-B14F-4D97-AF65-F5344CB8AC3E}">
        <p14:creationId xmlns:p14="http://schemas.microsoft.com/office/powerpoint/2010/main" val="417105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A7E9A-E40B-2044-832A-1EF818EFF235}"/>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3" name="Footer Placeholder 2">
            <a:extLst>
              <a:ext uri="{FF2B5EF4-FFF2-40B4-BE49-F238E27FC236}">
                <a16:creationId xmlns:a16="http://schemas.microsoft.com/office/drawing/2014/main" id="{8F74FFB9-1CA7-AF41-AA34-88D34F0A2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999C67-F7BB-4D47-9895-3FCB3AD9949B}"/>
              </a:ext>
            </a:extLst>
          </p:cNvPr>
          <p:cNvSpPr>
            <a:spLocks noGrp="1"/>
          </p:cNvSpPr>
          <p:nvPr>
            <p:ph type="sldNum" sz="quarter" idx="12"/>
          </p:nvPr>
        </p:nvSpPr>
        <p:spPr/>
        <p:txBody>
          <a:bodyPr/>
          <a:lstStyle/>
          <a:p>
            <a:fld id="{39EAF61F-2528-CC41-97DF-A4BCA50ED852}" type="slidenum">
              <a:rPr lang="en-US" smtClean="0"/>
              <a:t>‹#›</a:t>
            </a:fld>
            <a:endParaRPr lang="en-US"/>
          </a:p>
        </p:txBody>
      </p:sp>
    </p:spTree>
    <p:extLst>
      <p:ext uri="{BB962C8B-B14F-4D97-AF65-F5344CB8AC3E}">
        <p14:creationId xmlns:p14="http://schemas.microsoft.com/office/powerpoint/2010/main" val="259267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4FE1-D296-A34F-8D43-3F5557575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280C92-6CAC-2C40-8A35-68DEF7F5E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BD0912-B833-994E-B86C-C1EAEFB92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5DF3F-5292-C74D-85A5-1E5D9ECB3BD2}"/>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6" name="Footer Placeholder 5">
            <a:extLst>
              <a:ext uri="{FF2B5EF4-FFF2-40B4-BE49-F238E27FC236}">
                <a16:creationId xmlns:a16="http://schemas.microsoft.com/office/drawing/2014/main" id="{5A426325-DFC0-0A47-910D-671464E48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574311-C6FC-E043-B789-F5195B0F6C8B}"/>
              </a:ext>
            </a:extLst>
          </p:cNvPr>
          <p:cNvSpPr>
            <a:spLocks noGrp="1"/>
          </p:cNvSpPr>
          <p:nvPr>
            <p:ph type="sldNum" sz="quarter" idx="12"/>
          </p:nvPr>
        </p:nvSpPr>
        <p:spPr/>
        <p:txBody>
          <a:bodyPr/>
          <a:lstStyle/>
          <a:p>
            <a:fld id="{39EAF61F-2528-CC41-97DF-A4BCA50ED852}" type="slidenum">
              <a:rPr lang="en-US" smtClean="0"/>
              <a:t>‹#›</a:t>
            </a:fld>
            <a:endParaRPr lang="en-US"/>
          </a:p>
        </p:txBody>
      </p:sp>
    </p:spTree>
    <p:extLst>
      <p:ext uri="{BB962C8B-B14F-4D97-AF65-F5344CB8AC3E}">
        <p14:creationId xmlns:p14="http://schemas.microsoft.com/office/powerpoint/2010/main" val="34438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D57F-7A9B-7849-9672-9FB1D7E6C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A862AA-353A-3847-9704-0B75D4FC37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07D5E2-C72C-A24C-B42D-3DD6DFCBF3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38A61-13AC-0C4E-9585-73114A213748}"/>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6" name="Footer Placeholder 5">
            <a:extLst>
              <a:ext uri="{FF2B5EF4-FFF2-40B4-BE49-F238E27FC236}">
                <a16:creationId xmlns:a16="http://schemas.microsoft.com/office/drawing/2014/main" id="{F42CA94D-5F4D-4D4D-B77E-9721081F12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89FC8-DF8C-6745-B853-CBD7B075843C}"/>
              </a:ext>
            </a:extLst>
          </p:cNvPr>
          <p:cNvSpPr>
            <a:spLocks noGrp="1"/>
          </p:cNvSpPr>
          <p:nvPr>
            <p:ph type="sldNum" sz="quarter" idx="12"/>
          </p:nvPr>
        </p:nvSpPr>
        <p:spPr/>
        <p:txBody>
          <a:bodyPr/>
          <a:lstStyle/>
          <a:p>
            <a:fld id="{39EAF61F-2528-CC41-97DF-A4BCA50ED852}" type="slidenum">
              <a:rPr lang="en-US" smtClean="0"/>
              <a:t>‹#›</a:t>
            </a:fld>
            <a:endParaRPr lang="en-US"/>
          </a:p>
        </p:txBody>
      </p:sp>
    </p:spTree>
    <p:extLst>
      <p:ext uri="{BB962C8B-B14F-4D97-AF65-F5344CB8AC3E}">
        <p14:creationId xmlns:p14="http://schemas.microsoft.com/office/powerpoint/2010/main" val="3723593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2BAC-9D99-8045-9055-BB2C33B390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CF0D65-A3AD-C843-AAF0-0D5DBFB1F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0D8492-6622-C64F-B7A7-C48D07048B30}"/>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5" name="Footer Placeholder 4">
            <a:extLst>
              <a:ext uri="{FF2B5EF4-FFF2-40B4-BE49-F238E27FC236}">
                <a16:creationId xmlns:a16="http://schemas.microsoft.com/office/drawing/2014/main" id="{178A6BBC-0F15-9A4C-9AAF-E378ECDDC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5398-6E3C-3042-9B97-89FCF553599D}"/>
              </a:ext>
            </a:extLst>
          </p:cNvPr>
          <p:cNvSpPr>
            <a:spLocks noGrp="1"/>
          </p:cNvSpPr>
          <p:nvPr>
            <p:ph type="sldNum" sz="quarter" idx="12"/>
          </p:nvPr>
        </p:nvSpPr>
        <p:spPr/>
        <p:txBody>
          <a:bodyPr/>
          <a:lstStyle/>
          <a:p>
            <a:fld id="{39EAF61F-2528-CC41-97DF-A4BCA50ED852}" type="slidenum">
              <a:rPr lang="en-US" smtClean="0"/>
              <a:t>‹#›</a:t>
            </a:fld>
            <a:endParaRPr lang="en-US"/>
          </a:p>
        </p:txBody>
      </p:sp>
    </p:spTree>
    <p:extLst>
      <p:ext uri="{BB962C8B-B14F-4D97-AF65-F5344CB8AC3E}">
        <p14:creationId xmlns:p14="http://schemas.microsoft.com/office/powerpoint/2010/main" val="438665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4BDE1C-7DC8-1347-8811-F83E48CBA3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C5B7A-EA7F-194C-AA0F-C4B96F0276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461C7-B5B2-6249-9069-0E37AF866497}"/>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5" name="Footer Placeholder 4">
            <a:extLst>
              <a:ext uri="{FF2B5EF4-FFF2-40B4-BE49-F238E27FC236}">
                <a16:creationId xmlns:a16="http://schemas.microsoft.com/office/drawing/2014/main" id="{C9032BB7-2D40-3243-9973-498AE8846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00E96-1F5F-EA42-9E1C-DF7E684F6585}"/>
              </a:ext>
            </a:extLst>
          </p:cNvPr>
          <p:cNvSpPr>
            <a:spLocks noGrp="1"/>
          </p:cNvSpPr>
          <p:nvPr>
            <p:ph type="sldNum" sz="quarter" idx="12"/>
          </p:nvPr>
        </p:nvSpPr>
        <p:spPr/>
        <p:txBody>
          <a:bodyPr/>
          <a:lstStyle/>
          <a:p>
            <a:fld id="{39EAF61F-2528-CC41-97DF-A4BCA50ED852}" type="slidenum">
              <a:rPr lang="en-US" smtClean="0"/>
              <a:t>‹#›</a:t>
            </a:fld>
            <a:endParaRPr lang="en-US"/>
          </a:p>
        </p:txBody>
      </p:sp>
    </p:spTree>
    <p:extLst>
      <p:ext uri="{BB962C8B-B14F-4D97-AF65-F5344CB8AC3E}">
        <p14:creationId xmlns:p14="http://schemas.microsoft.com/office/powerpoint/2010/main" val="90330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9D33-3822-F646-98F2-D2DE6B7DCE0B}"/>
              </a:ext>
            </a:extLst>
          </p:cNvPr>
          <p:cNvSpPr>
            <a:spLocks noGrp="1"/>
          </p:cNvSpPr>
          <p:nvPr>
            <p:ph type="title"/>
          </p:nvPr>
        </p:nvSpPr>
        <p:spPr/>
        <p:txBody>
          <a:bodyPr anchor="b" anchorCtr="0">
            <a:noAutofit/>
          </a:bodyPr>
          <a:lstStyle>
            <a:lvl1pPr>
              <a:defRPr b="1" i="0">
                <a:solidFill>
                  <a:srgbClr val="37478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C9FBCA7-6166-8441-B1E4-20F0E49A337D}"/>
              </a:ext>
            </a:extLst>
          </p:cNvPr>
          <p:cNvSpPr>
            <a:spLocks noGrp="1"/>
          </p:cNvSpPr>
          <p:nvPr>
            <p:ph idx="1"/>
          </p:nvPr>
        </p:nvSpPr>
        <p:spPr/>
        <p:txBody>
          <a:bodyPr/>
          <a:lstStyle>
            <a:lvl1pPr marL="411480" indent="-411480">
              <a:spcAft>
                <a:spcPts val="1200"/>
              </a:spcAft>
              <a:buClr>
                <a:srgbClr val="374781"/>
              </a:buClr>
              <a:buSzPct val="150000"/>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969CAE-4CB6-A145-AAF8-EC8644EC6513}"/>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5" name="Footer Placeholder 4">
            <a:extLst>
              <a:ext uri="{FF2B5EF4-FFF2-40B4-BE49-F238E27FC236}">
                <a16:creationId xmlns:a16="http://schemas.microsoft.com/office/drawing/2014/main" id="{3F019172-9097-944F-90A5-A4E929202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9A83B-6CC4-EA4D-B74F-D9F7D849FDB5}"/>
              </a:ext>
            </a:extLst>
          </p:cNvPr>
          <p:cNvSpPr>
            <a:spLocks noGrp="1"/>
          </p:cNvSpPr>
          <p:nvPr>
            <p:ph type="sldNum" sz="quarter" idx="12"/>
          </p:nvPr>
        </p:nvSpPr>
        <p:spPr/>
        <p:txBody>
          <a:bodyPr/>
          <a:lstStyle>
            <a:lvl1pPr>
              <a:defRPr>
                <a:solidFill>
                  <a:schemeClr val="tx1"/>
                </a:solidFill>
              </a:defRPr>
            </a:lvl1pPr>
          </a:lstStyle>
          <a:p>
            <a:fld id="{39EAF61F-2528-CC41-97DF-A4BCA50ED852}" type="slidenum">
              <a:rPr lang="en-US" smtClean="0"/>
              <a:pPr/>
              <a:t>‹#›</a:t>
            </a:fld>
            <a:endParaRPr lang="en-US" dirty="0"/>
          </a:p>
        </p:txBody>
      </p:sp>
      <p:cxnSp>
        <p:nvCxnSpPr>
          <p:cNvPr id="8" name="Straight Connector 7">
            <a:extLst>
              <a:ext uri="{FF2B5EF4-FFF2-40B4-BE49-F238E27FC236}">
                <a16:creationId xmlns:a16="http://schemas.microsoft.com/office/drawing/2014/main" id="{41128D43-6A4C-DD4A-8978-570A4510D549}"/>
              </a:ext>
            </a:extLst>
          </p:cNvPr>
          <p:cNvCxnSpPr/>
          <p:nvPr userDrawn="1"/>
        </p:nvCxnSpPr>
        <p:spPr>
          <a:xfrm>
            <a:off x="838200" y="1690688"/>
            <a:ext cx="10515600" cy="0"/>
          </a:xfrm>
          <a:prstGeom prst="line">
            <a:avLst/>
          </a:prstGeom>
          <a:ln w="25400">
            <a:solidFill>
              <a:srgbClr val="B6D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11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9D33-3822-F646-98F2-D2DE6B7DCE0B}"/>
              </a:ext>
            </a:extLst>
          </p:cNvPr>
          <p:cNvSpPr>
            <a:spLocks noGrp="1"/>
          </p:cNvSpPr>
          <p:nvPr>
            <p:ph type="title"/>
          </p:nvPr>
        </p:nvSpPr>
        <p:spPr>
          <a:xfrm>
            <a:off x="2538413" y="432594"/>
            <a:ext cx="9396412" cy="1325563"/>
          </a:xfrm>
        </p:spPr>
        <p:txBody>
          <a:bodyPr anchor="b" anchorCtr="0">
            <a:noAutofit/>
          </a:bodyPr>
          <a:lstStyle>
            <a:lvl1pPr>
              <a:defRPr b="1" i="0">
                <a:solidFill>
                  <a:srgbClr val="37478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C9FBCA7-6166-8441-B1E4-20F0E49A337D}"/>
              </a:ext>
            </a:extLst>
          </p:cNvPr>
          <p:cNvSpPr>
            <a:spLocks noGrp="1"/>
          </p:cNvSpPr>
          <p:nvPr>
            <p:ph idx="1"/>
          </p:nvPr>
        </p:nvSpPr>
        <p:spPr>
          <a:xfrm>
            <a:off x="2538412" y="2169318"/>
            <a:ext cx="8815387" cy="4351338"/>
          </a:xfrm>
        </p:spPr>
        <p:txBody>
          <a:bodyPr/>
          <a:lstStyle>
            <a:lvl1pPr marL="411480" indent="-411480">
              <a:spcAft>
                <a:spcPts val="1200"/>
              </a:spcAft>
              <a:buClr>
                <a:srgbClr val="374781"/>
              </a:buClr>
              <a:buSzPct val="150000"/>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969CAE-4CB6-A145-AAF8-EC8644EC6513}"/>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5" name="Footer Placeholder 4">
            <a:extLst>
              <a:ext uri="{FF2B5EF4-FFF2-40B4-BE49-F238E27FC236}">
                <a16:creationId xmlns:a16="http://schemas.microsoft.com/office/drawing/2014/main" id="{3F019172-9097-944F-90A5-A4E929202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9A83B-6CC4-EA4D-B74F-D9F7D849FDB5}"/>
              </a:ext>
            </a:extLst>
          </p:cNvPr>
          <p:cNvSpPr>
            <a:spLocks noGrp="1"/>
          </p:cNvSpPr>
          <p:nvPr>
            <p:ph type="sldNum" sz="quarter" idx="12"/>
          </p:nvPr>
        </p:nvSpPr>
        <p:spPr/>
        <p:txBody>
          <a:bodyPr/>
          <a:lstStyle>
            <a:lvl1pPr>
              <a:defRPr>
                <a:solidFill>
                  <a:schemeClr val="tx1"/>
                </a:solidFill>
              </a:defRPr>
            </a:lvl1pPr>
          </a:lstStyle>
          <a:p>
            <a:fld id="{39EAF61F-2528-CC41-97DF-A4BCA50ED852}" type="slidenum">
              <a:rPr lang="en-US" smtClean="0"/>
              <a:pPr/>
              <a:t>‹#›</a:t>
            </a:fld>
            <a:endParaRPr lang="en-US" dirty="0"/>
          </a:p>
        </p:txBody>
      </p:sp>
      <p:cxnSp>
        <p:nvCxnSpPr>
          <p:cNvPr id="8" name="Straight Connector 7">
            <a:extLst>
              <a:ext uri="{FF2B5EF4-FFF2-40B4-BE49-F238E27FC236}">
                <a16:creationId xmlns:a16="http://schemas.microsoft.com/office/drawing/2014/main" id="{41128D43-6A4C-DD4A-8978-570A4510D549}"/>
              </a:ext>
            </a:extLst>
          </p:cNvPr>
          <p:cNvCxnSpPr>
            <a:cxnSpLocks/>
          </p:cNvCxnSpPr>
          <p:nvPr userDrawn="1"/>
        </p:nvCxnSpPr>
        <p:spPr>
          <a:xfrm>
            <a:off x="2667000" y="1758157"/>
            <a:ext cx="9267825" cy="0"/>
          </a:xfrm>
          <a:prstGeom prst="line">
            <a:avLst/>
          </a:prstGeom>
          <a:ln w="25400">
            <a:solidFill>
              <a:srgbClr val="B6D043"/>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93E2F90-06EE-9F46-9ACF-EEFF99A337BC}"/>
              </a:ext>
            </a:extLst>
          </p:cNvPr>
          <p:cNvSpPr/>
          <p:nvPr userDrawn="1"/>
        </p:nvSpPr>
        <p:spPr>
          <a:xfrm>
            <a:off x="257175" y="337344"/>
            <a:ext cx="2157412" cy="2157412"/>
          </a:xfrm>
          <a:prstGeom prst="ellipse">
            <a:avLst/>
          </a:prstGeom>
          <a:solidFill>
            <a:srgbClr val="3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a:solidFill>
                  <a:srgbClr val="B6D043"/>
                </a:solidFill>
                <a:latin typeface="Arial" panose="020B0604020202020204" pitchFamily="34" charset="0"/>
                <a:cs typeface="Arial" panose="020B0604020202020204" pitchFamily="34" charset="0"/>
              </a:rPr>
              <a:t>Étape </a:t>
            </a:r>
          </a:p>
          <a:p>
            <a:pPr algn="ctr">
              <a:lnSpc>
                <a:spcPct val="90000"/>
              </a:lnSpc>
            </a:pPr>
            <a:r>
              <a:rPr lang="en-US" sz="96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83129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9D33-3822-F646-98F2-D2DE6B7DCE0B}"/>
              </a:ext>
            </a:extLst>
          </p:cNvPr>
          <p:cNvSpPr>
            <a:spLocks noGrp="1"/>
          </p:cNvSpPr>
          <p:nvPr>
            <p:ph type="title"/>
          </p:nvPr>
        </p:nvSpPr>
        <p:spPr>
          <a:xfrm>
            <a:off x="2538413" y="432594"/>
            <a:ext cx="9396412" cy="1325563"/>
          </a:xfrm>
        </p:spPr>
        <p:txBody>
          <a:bodyPr anchor="b" anchorCtr="0">
            <a:noAutofit/>
          </a:bodyPr>
          <a:lstStyle>
            <a:lvl1pPr>
              <a:defRPr b="1" i="0">
                <a:solidFill>
                  <a:srgbClr val="37478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C9FBCA7-6166-8441-B1E4-20F0E49A337D}"/>
              </a:ext>
            </a:extLst>
          </p:cNvPr>
          <p:cNvSpPr>
            <a:spLocks noGrp="1"/>
          </p:cNvSpPr>
          <p:nvPr>
            <p:ph idx="1"/>
          </p:nvPr>
        </p:nvSpPr>
        <p:spPr>
          <a:xfrm>
            <a:off x="2538412" y="2169318"/>
            <a:ext cx="8815387" cy="4351338"/>
          </a:xfrm>
        </p:spPr>
        <p:txBody>
          <a:bodyPr/>
          <a:lstStyle>
            <a:lvl1pPr marL="411480" indent="-411480">
              <a:spcAft>
                <a:spcPts val="1200"/>
              </a:spcAft>
              <a:buClr>
                <a:srgbClr val="374781"/>
              </a:buClr>
              <a:buSzPct val="150000"/>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969CAE-4CB6-A145-AAF8-EC8644EC6513}"/>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5" name="Footer Placeholder 4">
            <a:extLst>
              <a:ext uri="{FF2B5EF4-FFF2-40B4-BE49-F238E27FC236}">
                <a16:creationId xmlns:a16="http://schemas.microsoft.com/office/drawing/2014/main" id="{3F019172-9097-944F-90A5-A4E929202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9A83B-6CC4-EA4D-B74F-D9F7D849FDB5}"/>
              </a:ext>
            </a:extLst>
          </p:cNvPr>
          <p:cNvSpPr>
            <a:spLocks noGrp="1"/>
          </p:cNvSpPr>
          <p:nvPr>
            <p:ph type="sldNum" sz="quarter" idx="12"/>
          </p:nvPr>
        </p:nvSpPr>
        <p:spPr/>
        <p:txBody>
          <a:bodyPr/>
          <a:lstStyle>
            <a:lvl1pPr>
              <a:defRPr>
                <a:solidFill>
                  <a:schemeClr val="tx1"/>
                </a:solidFill>
              </a:defRPr>
            </a:lvl1pPr>
          </a:lstStyle>
          <a:p>
            <a:fld id="{39EAF61F-2528-CC41-97DF-A4BCA50ED852}" type="slidenum">
              <a:rPr lang="en-US" smtClean="0"/>
              <a:pPr/>
              <a:t>‹#›</a:t>
            </a:fld>
            <a:endParaRPr lang="en-US" dirty="0"/>
          </a:p>
        </p:txBody>
      </p:sp>
      <p:cxnSp>
        <p:nvCxnSpPr>
          <p:cNvPr id="8" name="Straight Connector 7">
            <a:extLst>
              <a:ext uri="{FF2B5EF4-FFF2-40B4-BE49-F238E27FC236}">
                <a16:creationId xmlns:a16="http://schemas.microsoft.com/office/drawing/2014/main" id="{41128D43-6A4C-DD4A-8978-570A4510D549}"/>
              </a:ext>
            </a:extLst>
          </p:cNvPr>
          <p:cNvCxnSpPr>
            <a:cxnSpLocks/>
          </p:cNvCxnSpPr>
          <p:nvPr userDrawn="1"/>
        </p:nvCxnSpPr>
        <p:spPr>
          <a:xfrm>
            <a:off x="2667000" y="1758157"/>
            <a:ext cx="9267825" cy="0"/>
          </a:xfrm>
          <a:prstGeom prst="line">
            <a:avLst/>
          </a:prstGeom>
          <a:ln w="25400">
            <a:solidFill>
              <a:srgbClr val="B6D043"/>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93E2F90-06EE-9F46-9ACF-EEFF99A337BC}"/>
              </a:ext>
            </a:extLst>
          </p:cNvPr>
          <p:cNvSpPr/>
          <p:nvPr userDrawn="1"/>
        </p:nvSpPr>
        <p:spPr>
          <a:xfrm>
            <a:off x="257175" y="337344"/>
            <a:ext cx="2157412" cy="2157412"/>
          </a:xfrm>
          <a:prstGeom prst="ellipse">
            <a:avLst/>
          </a:prstGeom>
          <a:solidFill>
            <a:srgbClr val="3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a:solidFill>
                  <a:srgbClr val="B6D043"/>
                </a:solidFill>
                <a:latin typeface="Arial" panose="020B0604020202020204" pitchFamily="34" charset="0"/>
                <a:cs typeface="Arial" panose="020B0604020202020204" pitchFamily="34" charset="0"/>
              </a:rPr>
              <a:t>Étape</a:t>
            </a:r>
          </a:p>
          <a:p>
            <a:pPr algn="ctr">
              <a:lnSpc>
                <a:spcPct val="90000"/>
              </a:lnSpc>
            </a:pPr>
            <a:r>
              <a:rPr lang="en-US" sz="96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695880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9D33-3822-F646-98F2-D2DE6B7DCE0B}"/>
              </a:ext>
            </a:extLst>
          </p:cNvPr>
          <p:cNvSpPr>
            <a:spLocks noGrp="1"/>
          </p:cNvSpPr>
          <p:nvPr>
            <p:ph type="title"/>
          </p:nvPr>
        </p:nvSpPr>
        <p:spPr>
          <a:xfrm>
            <a:off x="2538413" y="432594"/>
            <a:ext cx="9396412" cy="1325563"/>
          </a:xfrm>
        </p:spPr>
        <p:txBody>
          <a:bodyPr anchor="b" anchorCtr="0">
            <a:noAutofit/>
          </a:bodyPr>
          <a:lstStyle>
            <a:lvl1pPr>
              <a:defRPr b="1" i="0">
                <a:solidFill>
                  <a:srgbClr val="37478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C9FBCA7-6166-8441-B1E4-20F0E49A337D}"/>
              </a:ext>
            </a:extLst>
          </p:cNvPr>
          <p:cNvSpPr>
            <a:spLocks noGrp="1"/>
          </p:cNvSpPr>
          <p:nvPr>
            <p:ph idx="1"/>
          </p:nvPr>
        </p:nvSpPr>
        <p:spPr>
          <a:xfrm>
            <a:off x="2538412" y="2169318"/>
            <a:ext cx="8815387" cy="4351338"/>
          </a:xfrm>
        </p:spPr>
        <p:txBody>
          <a:bodyPr/>
          <a:lstStyle>
            <a:lvl1pPr marL="411480" indent="-411480">
              <a:spcAft>
                <a:spcPts val="1200"/>
              </a:spcAft>
              <a:buClr>
                <a:srgbClr val="374781"/>
              </a:buClr>
              <a:buSzPct val="150000"/>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969CAE-4CB6-A145-AAF8-EC8644EC6513}"/>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5" name="Footer Placeholder 4">
            <a:extLst>
              <a:ext uri="{FF2B5EF4-FFF2-40B4-BE49-F238E27FC236}">
                <a16:creationId xmlns:a16="http://schemas.microsoft.com/office/drawing/2014/main" id="{3F019172-9097-944F-90A5-A4E929202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9A83B-6CC4-EA4D-B74F-D9F7D849FDB5}"/>
              </a:ext>
            </a:extLst>
          </p:cNvPr>
          <p:cNvSpPr>
            <a:spLocks noGrp="1"/>
          </p:cNvSpPr>
          <p:nvPr>
            <p:ph type="sldNum" sz="quarter" idx="12"/>
          </p:nvPr>
        </p:nvSpPr>
        <p:spPr/>
        <p:txBody>
          <a:bodyPr/>
          <a:lstStyle>
            <a:lvl1pPr>
              <a:defRPr>
                <a:solidFill>
                  <a:schemeClr val="tx1"/>
                </a:solidFill>
              </a:defRPr>
            </a:lvl1pPr>
          </a:lstStyle>
          <a:p>
            <a:fld id="{39EAF61F-2528-CC41-97DF-A4BCA50ED852}" type="slidenum">
              <a:rPr lang="en-US" smtClean="0"/>
              <a:pPr/>
              <a:t>‹#›</a:t>
            </a:fld>
            <a:endParaRPr lang="en-US" dirty="0"/>
          </a:p>
        </p:txBody>
      </p:sp>
      <p:cxnSp>
        <p:nvCxnSpPr>
          <p:cNvPr id="8" name="Straight Connector 7">
            <a:extLst>
              <a:ext uri="{FF2B5EF4-FFF2-40B4-BE49-F238E27FC236}">
                <a16:creationId xmlns:a16="http://schemas.microsoft.com/office/drawing/2014/main" id="{41128D43-6A4C-DD4A-8978-570A4510D549}"/>
              </a:ext>
            </a:extLst>
          </p:cNvPr>
          <p:cNvCxnSpPr>
            <a:cxnSpLocks/>
          </p:cNvCxnSpPr>
          <p:nvPr userDrawn="1"/>
        </p:nvCxnSpPr>
        <p:spPr>
          <a:xfrm>
            <a:off x="2667000" y="1758157"/>
            <a:ext cx="9267825" cy="0"/>
          </a:xfrm>
          <a:prstGeom prst="line">
            <a:avLst/>
          </a:prstGeom>
          <a:ln w="25400">
            <a:solidFill>
              <a:srgbClr val="B6D043"/>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93E2F90-06EE-9F46-9ACF-EEFF99A337BC}"/>
              </a:ext>
            </a:extLst>
          </p:cNvPr>
          <p:cNvSpPr/>
          <p:nvPr userDrawn="1"/>
        </p:nvSpPr>
        <p:spPr>
          <a:xfrm>
            <a:off x="257175" y="337344"/>
            <a:ext cx="2157412" cy="2157412"/>
          </a:xfrm>
          <a:prstGeom prst="ellipse">
            <a:avLst/>
          </a:prstGeom>
          <a:solidFill>
            <a:srgbClr val="3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a:solidFill>
                  <a:srgbClr val="B6D043"/>
                </a:solidFill>
                <a:latin typeface="Arial" panose="020B0604020202020204" pitchFamily="34" charset="0"/>
                <a:cs typeface="Arial" panose="020B0604020202020204" pitchFamily="34" charset="0"/>
              </a:rPr>
              <a:t>Étape</a:t>
            </a:r>
          </a:p>
          <a:p>
            <a:pPr algn="ctr">
              <a:lnSpc>
                <a:spcPct val="90000"/>
              </a:lnSpc>
            </a:pPr>
            <a:r>
              <a:rPr lang="en-US" sz="96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21861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B8B6-5AB2-3B4E-81BA-AA680CB554C1}"/>
              </a:ext>
            </a:extLst>
          </p:cNvPr>
          <p:cNvSpPr>
            <a:spLocks noGrp="1"/>
          </p:cNvSpPr>
          <p:nvPr>
            <p:ph type="title"/>
          </p:nvPr>
        </p:nvSpPr>
        <p:spPr>
          <a:xfrm>
            <a:off x="831850" y="1709738"/>
            <a:ext cx="10515600" cy="2852737"/>
          </a:xfrm>
        </p:spPr>
        <p:txBody>
          <a:bodyPr anchor="b"/>
          <a:lstStyle>
            <a:lvl1pPr>
              <a:defRPr sz="6000" b="1" i="0">
                <a:solidFill>
                  <a:srgbClr val="B6D04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31E5A81-94EC-D543-AFD3-D40D7AE3DF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713C24-CB74-ED4D-8DE7-1616A4B9CE3E}"/>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5" name="Footer Placeholder 4">
            <a:extLst>
              <a:ext uri="{FF2B5EF4-FFF2-40B4-BE49-F238E27FC236}">
                <a16:creationId xmlns:a16="http://schemas.microsoft.com/office/drawing/2014/main" id="{FB6E5BFF-1FD2-B341-81DA-D38F5EAAF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6D45D-E32E-8344-B7C9-5D5D6573562C}"/>
              </a:ext>
            </a:extLst>
          </p:cNvPr>
          <p:cNvSpPr>
            <a:spLocks noGrp="1"/>
          </p:cNvSpPr>
          <p:nvPr>
            <p:ph type="sldNum" sz="quarter" idx="12"/>
          </p:nvPr>
        </p:nvSpPr>
        <p:spPr/>
        <p:txBody>
          <a:bodyPr/>
          <a:lstStyle/>
          <a:p>
            <a:fld id="{39EAF61F-2528-CC41-97DF-A4BCA50ED852}" type="slidenum">
              <a:rPr lang="en-US" smtClean="0"/>
              <a:t>‹#›</a:t>
            </a:fld>
            <a:endParaRPr lang="en-US"/>
          </a:p>
        </p:txBody>
      </p:sp>
    </p:spTree>
    <p:extLst>
      <p:ext uri="{BB962C8B-B14F-4D97-AF65-F5344CB8AC3E}">
        <p14:creationId xmlns:p14="http://schemas.microsoft.com/office/powerpoint/2010/main" val="404578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F69D6-883B-4F4B-AC81-DD6D0B0E6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11D7F-7B0E-E64E-8ACA-B0ED31E75F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EAA15A-1101-9749-9B89-CD31707E19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878A78-EF2A-AE4D-8ED0-5858C316D4C2}"/>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6" name="Footer Placeholder 5">
            <a:extLst>
              <a:ext uri="{FF2B5EF4-FFF2-40B4-BE49-F238E27FC236}">
                <a16:creationId xmlns:a16="http://schemas.microsoft.com/office/drawing/2014/main" id="{894516CC-E20E-2241-A9B8-5EDBACF9C3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A1D4B8-58E1-3644-AE59-19513CB4C613}"/>
              </a:ext>
            </a:extLst>
          </p:cNvPr>
          <p:cNvSpPr>
            <a:spLocks noGrp="1"/>
          </p:cNvSpPr>
          <p:nvPr>
            <p:ph type="sldNum" sz="quarter" idx="12"/>
          </p:nvPr>
        </p:nvSpPr>
        <p:spPr/>
        <p:txBody>
          <a:bodyPr/>
          <a:lstStyle/>
          <a:p>
            <a:fld id="{39EAF61F-2528-CC41-97DF-A4BCA50ED852}" type="slidenum">
              <a:rPr lang="en-US" smtClean="0"/>
              <a:t>‹#›</a:t>
            </a:fld>
            <a:endParaRPr lang="en-US"/>
          </a:p>
        </p:txBody>
      </p:sp>
    </p:spTree>
    <p:extLst>
      <p:ext uri="{BB962C8B-B14F-4D97-AF65-F5344CB8AC3E}">
        <p14:creationId xmlns:p14="http://schemas.microsoft.com/office/powerpoint/2010/main" val="44980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8991-4DE7-7B4C-B0AB-348C91DBE0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C1ADEA-4109-E04F-BCA2-298A6AE811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ADC28D-C3BA-2848-817E-8E52DD576C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C6B8A7-15D9-6F44-B5C9-0AFE5FCB52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D188DE-2B1D-7748-A54B-1CD17F4D0A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E4176-35AD-6846-B67F-38FF0F246EF9}"/>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8" name="Footer Placeholder 7">
            <a:extLst>
              <a:ext uri="{FF2B5EF4-FFF2-40B4-BE49-F238E27FC236}">
                <a16:creationId xmlns:a16="http://schemas.microsoft.com/office/drawing/2014/main" id="{901C33F4-5A89-AD4C-ACE7-580F4E1307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DC7797-299A-4D48-9F09-08BBA9933ABD}"/>
              </a:ext>
            </a:extLst>
          </p:cNvPr>
          <p:cNvSpPr>
            <a:spLocks noGrp="1"/>
          </p:cNvSpPr>
          <p:nvPr>
            <p:ph type="sldNum" sz="quarter" idx="12"/>
          </p:nvPr>
        </p:nvSpPr>
        <p:spPr/>
        <p:txBody>
          <a:bodyPr/>
          <a:lstStyle/>
          <a:p>
            <a:fld id="{39EAF61F-2528-CC41-97DF-A4BCA50ED852}" type="slidenum">
              <a:rPr lang="en-US" smtClean="0"/>
              <a:t>‹#›</a:t>
            </a:fld>
            <a:endParaRPr lang="en-US"/>
          </a:p>
        </p:txBody>
      </p:sp>
    </p:spTree>
    <p:extLst>
      <p:ext uri="{BB962C8B-B14F-4D97-AF65-F5344CB8AC3E}">
        <p14:creationId xmlns:p14="http://schemas.microsoft.com/office/powerpoint/2010/main" val="363260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2725-53AA-7F4B-A17A-B39377F201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9D8520-542A-2941-8ABE-11D46F42D5BA}"/>
              </a:ext>
            </a:extLst>
          </p:cNvPr>
          <p:cNvSpPr>
            <a:spLocks noGrp="1"/>
          </p:cNvSpPr>
          <p:nvPr>
            <p:ph type="dt" sz="half" idx="10"/>
          </p:nvPr>
        </p:nvSpPr>
        <p:spPr/>
        <p:txBody>
          <a:bodyPr/>
          <a:lstStyle/>
          <a:p>
            <a:fld id="{60FB347C-F0E5-5C46-8A70-F65436DEEA88}" type="datetimeFigureOut">
              <a:rPr lang="en-US" smtClean="0"/>
              <a:t>9/24/21</a:t>
            </a:fld>
            <a:endParaRPr lang="en-US"/>
          </a:p>
        </p:txBody>
      </p:sp>
      <p:sp>
        <p:nvSpPr>
          <p:cNvPr id="4" name="Footer Placeholder 3">
            <a:extLst>
              <a:ext uri="{FF2B5EF4-FFF2-40B4-BE49-F238E27FC236}">
                <a16:creationId xmlns:a16="http://schemas.microsoft.com/office/drawing/2014/main" id="{934AEFFA-C08D-1042-8762-4E2122AAF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24C3F8-CAB7-3347-9A47-FACAC8710A7D}"/>
              </a:ext>
            </a:extLst>
          </p:cNvPr>
          <p:cNvSpPr>
            <a:spLocks noGrp="1"/>
          </p:cNvSpPr>
          <p:nvPr>
            <p:ph type="sldNum" sz="quarter" idx="12"/>
          </p:nvPr>
        </p:nvSpPr>
        <p:spPr/>
        <p:txBody>
          <a:bodyPr/>
          <a:lstStyle/>
          <a:p>
            <a:fld id="{39EAF61F-2528-CC41-97DF-A4BCA50ED852}" type="slidenum">
              <a:rPr lang="en-US" smtClean="0"/>
              <a:t>‹#›</a:t>
            </a:fld>
            <a:endParaRPr lang="en-US"/>
          </a:p>
        </p:txBody>
      </p:sp>
    </p:spTree>
    <p:extLst>
      <p:ext uri="{BB962C8B-B14F-4D97-AF65-F5344CB8AC3E}">
        <p14:creationId xmlns:p14="http://schemas.microsoft.com/office/powerpoint/2010/main" val="105152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FE0C2-69BC-5C41-83E8-69DB1D650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728390-E8CB-0049-A8CF-C1D82C9F9A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BC121-67F1-FE43-B05B-1D0C4906A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B347C-F0E5-5C46-8A70-F65436DEEA88}" type="datetimeFigureOut">
              <a:rPr lang="en-US" smtClean="0"/>
              <a:t>9/24/21</a:t>
            </a:fld>
            <a:endParaRPr lang="en-US"/>
          </a:p>
        </p:txBody>
      </p:sp>
      <p:sp>
        <p:nvSpPr>
          <p:cNvPr id="5" name="Footer Placeholder 4">
            <a:extLst>
              <a:ext uri="{FF2B5EF4-FFF2-40B4-BE49-F238E27FC236}">
                <a16:creationId xmlns:a16="http://schemas.microsoft.com/office/drawing/2014/main" id="{AED834C6-0BE0-0746-A6F0-DBF5759E7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08C45F-4D3D-CE43-8141-983FD4081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AF61F-2528-CC41-97DF-A4BCA50ED852}" type="slidenum">
              <a:rPr lang="en-US" smtClean="0"/>
              <a:t>‹#›</a:t>
            </a:fld>
            <a:endParaRPr lang="en-US"/>
          </a:p>
        </p:txBody>
      </p:sp>
    </p:spTree>
    <p:extLst>
      <p:ext uri="{BB962C8B-B14F-4D97-AF65-F5344CB8AC3E}">
        <p14:creationId xmlns:p14="http://schemas.microsoft.com/office/powerpoint/2010/main" val="3592901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7690-BD6C-BF47-9200-CD380EAD9BBD}"/>
              </a:ext>
            </a:extLst>
          </p:cNvPr>
          <p:cNvSpPr>
            <a:spLocks noGrp="1"/>
          </p:cNvSpPr>
          <p:nvPr>
            <p:ph type="ctrTitle"/>
          </p:nvPr>
        </p:nvSpPr>
        <p:spPr>
          <a:xfrm>
            <a:off x="1500919" y="703384"/>
            <a:ext cx="9190160" cy="2919045"/>
          </a:xfrm>
          <a:solidFill>
            <a:schemeClr val="tx1">
              <a:alpha val="49000"/>
            </a:schemeClr>
          </a:solidFill>
        </p:spPr>
        <p:txBody>
          <a:bodyPr>
            <a:normAutofit fontScale="90000"/>
          </a:bodyPr>
          <a:lstStyle/>
          <a:p>
            <a:r>
              <a:rPr lang="en-US" b="1" dirty="0" err="1">
                <a:solidFill>
                  <a:srgbClr val="B6D043"/>
                </a:solidFill>
                <a:latin typeface="Arial" panose="020B0604020202020204" pitchFamily="34" charset="0"/>
                <a:cs typeface="Arial" panose="020B0604020202020204" pitchFamily="34" charset="0"/>
              </a:rPr>
              <a:t>S’engager</a:t>
            </a:r>
            <a:r>
              <a:rPr lang="en-US" b="1" dirty="0">
                <a:solidFill>
                  <a:srgbClr val="B6D043"/>
                </a:solidFill>
                <a:latin typeface="Arial" panose="020B0604020202020204" pitchFamily="34" charset="0"/>
                <a:cs typeface="Arial" panose="020B0604020202020204" pitchFamily="34" charset="0"/>
              </a:rPr>
              <a:t> </a:t>
            </a:r>
            <a:r>
              <a:rPr lang="en-US" b="1" dirty="0" err="1">
                <a:solidFill>
                  <a:srgbClr val="B6D043"/>
                </a:solidFill>
                <a:latin typeface="Arial" panose="020B0604020202020204" pitchFamily="34" charset="0"/>
                <a:cs typeface="Arial" panose="020B0604020202020204" pitchFamily="34" charset="0"/>
              </a:rPr>
              <a:t>en</a:t>
            </a:r>
            <a:r>
              <a:rPr lang="en-US" b="1" dirty="0">
                <a:solidFill>
                  <a:srgbClr val="B6D043"/>
                </a:solidFill>
                <a:latin typeface="Arial" panose="020B0604020202020204" pitchFamily="34" charset="0"/>
                <a:cs typeface="Arial" panose="020B0604020202020204" pitchFamily="34" charset="0"/>
              </a:rPr>
              <a:t> </a:t>
            </a:r>
            <a:r>
              <a:rPr lang="en-US" b="1" dirty="0" err="1">
                <a:solidFill>
                  <a:srgbClr val="B6D043"/>
                </a:solidFill>
                <a:latin typeface="Arial" panose="020B0604020202020204" pitchFamily="34" charset="0"/>
                <a:cs typeface="Arial" panose="020B0604020202020204" pitchFamily="34" charset="0"/>
              </a:rPr>
              <a:t>faveur</a:t>
            </a:r>
            <a:r>
              <a:rPr lang="en-US" b="1" dirty="0">
                <a:solidFill>
                  <a:srgbClr val="B6D043"/>
                </a:solidFill>
                <a:latin typeface="Arial" panose="020B0604020202020204" pitchFamily="34" charset="0"/>
                <a:cs typeface="Arial" panose="020B0604020202020204" pitchFamily="34" charset="0"/>
              </a:rPr>
              <a:t> de </a:t>
            </a:r>
            <a:br>
              <a:rPr lang="en-US" b="1" dirty="0">
                <a:solidFill>
                  <a:srgbClr val="B6D043"/>
                </a:solidFill>
                <a:latin typeface="Arial" panose="020B0604020202020204" pitchFamily="34" charset="0"/>
                <a:cs typeface="Arial" panose="020B0604020202020204" pitchFamily="34" charset="0"/>
              </a:rPr>
            </a:br>
            <a:r>
              <a:rPr lang="en-US" sz="9600" b="1" dirty="0">
                <a:solidFill>
                  <a:schemeClr val="bg1"/>
                </a:solidFill>
                <a:latin typeface="Arial" panose="020B0604020202020204" pitchFamily="34" charset="0"/>
                <a:cs typeface="Arial" panose="020B0604020202020204" pitchFamily="34" charset="0"/>
              </a:rPr>
              <a:t>Vision </a:t>
            </a:r>
            <a:r>
              <a:rPr lang="en-US" sz="9600" b="1" dirty="0" err="1">
                <a:solidFill>
                  <a:schemeClr val="bg1"/>
                </a:solidFill>
                <a:latin typeface="Arial" panose="020B0604020202020204" pitchFamily="34" charset="0"/>
                <a:cs typeface="Arial" panose="020B0604020202020204" pitchFamily="34" charset="0"/>
              </a:rPr>
              <a:t>Zéro</a:t>
            </a:r>
            <a:r>
              <a:rPr lang="en-US" sz="9600" b="1" dirty="0">
                <a:solidFill>
                  <a:schemeClr val="bg1"/>
                </a:solidFill>
                <a:latin typeface="Arial" panose="020B0604020202020204" pitchFamily="34" charset="0"/>
                <a:cs typeface="Arial" panose="020B0604020202020204" pitchFamily="34" charset="0"/>
              </a:rPr>
              <a:t> </a:t>
            </a:r>
            <a:br>
              <a:rPr lang="en-US" sz="9600" b="1" dirty="0">
                <a:solidFill>
                  <a:schemeClr val="bg1"/>
                </a:solidFill>
                <a:latin typeface="Arial" panose="020B0604020202020204" pitchFamily="34" charset="0"/>
                <a:cs typeface="Arial" panose="020B0604020202020204" pitchFamily="34" charset="0"/>
              </a:rPr>
            </a:br>
            <a:r>
              <a:rPr lang="en-US" b="1" dirty="0">
                <a:solidFill>
                  <a:srgbClr val="B6D043"/>
                </a:solidFill>
                <a:latin typeface="Arial" panose="020B0604020202020204" pitchFamily="34" charset="0"/>
                <a:cs typeface="Arial" panose="020B0604020202020204" pitchFamily="34" charset="0"/>
              </a:rPr>
              <a:t>au Canada</a:t>
            </a:r>
          </a:p>
        </p:txBody>
      </p:sp>
      <p:pic>
        <p:nvPicPr>
          <p:cNvPr id="4" name="Picture 3" descr="Icon&#10;&#10;Description automatically generated">
            <a:extLst>
              <a:ext uri="{FF2B5EF4-FFF2-40B4-BE49-F238E27FC236}">
                <a16:creationId xmlns:a16="http://schemas.microsoft.com/office/drawing/2014/main" id="{FD6AB151-A886-7340-B6B3-FAAEBAFF2D49}"/>
              </a:ext>
            </a:extLst>
          </p:cNvPr>
          <p:cNvPicPr>
            <a:picLocks noChangeAspect="1"/>
          </p:cNvPicPr>
          <p:nvPr/>
        </p:nvPicPr>
        <p:blipFill>
          <a:blip r:embed="rId4"/>
          <a:stretch>
            <a:fillRect/>
          </a:stretch>
        </p:blipFill>
        <p:spPr>
          <a:xfrm>
            <a:off x="5152292" y="4524496"/>
            <a:ext cx="1887415" cy="1887415"/>
          </a:xfrm>
          <a:prstGeom prst="rect">
            <a:avLst/>
          </a:prstGeom>
        </p:spPr>
      </p:pic>
    </p:spTree>
    <p:extLst>
      <p:ext uri="{BB962C8B-B14F-4D97-AF65-F5344CB8AC3E}">
        <p14:creationId xmlns:p14="http://schemas.microsoft.com/office/powerpoint/2010/main" val="288043644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3AAF-5AC0-6247-A48D-2647BF031531}"/>
              </a:ext>
            </a:extLst>
          </p:cNvPr>
          <p:cNvSpPr>
            <a:spLocks noGrp="1"/>
          </p:cNvSpPr>
          <p:nvPr>
            <p:ph type="title"/>
          </p:nvPr>
        </p:nvSpPr>
        <p:spPr/>
        <p:txBody>
          <a:bodyPr/>
          <a:lstStyle/>
          <a:p>
            <a:r>
              <a:rPr lang="en-US" dirty="0"/>
              <a:t>Vision </a:t>
            </a:r>
            <a:r>
              <a:rPr lang="en-US" dirty="0" err="1"/>
              <a:t>Zéro</a:t>
            </a:r>
            <a:r>
              <a:rPr lang="en-US" dirty="0"/>
              <a:t> </a:t>
            </a:r>
            <a:r>
              <a:rPr lang="en-US" dirty="0" err="1"/>
              <a:t>à</a:t>
            </a:r>
            <a:r>
              <a:rPr lang="en-US" dirty="0"/>
              <a:t> travers le monde</a:t>
            </a:r>
          </a:p>
        </p:txBody>
      </p:sp>
      <p:pic>
        <p:nvPicPr>
          <p:cNvPr id="5" name="Picture 4">
            <a:extLst>
              <a:ext uri="{FF2B5EF4-FFF2-40B4-BE49-F238E27FC236}">
                <a16:creationId xmlns:a16="http://schemas.microsoft.com/office/drawing/2014/main" id="{AD0FB2FE-EAD3-3149-A332-6FBA4DCCFFD5}"/>
              </a:ext>
            </a:extLst>
          </p:cNvPr>
          <p:cNvPicPr>
            <a:picLocks noChangeAspect="1"/>
          </p:cNvPicPr>
          <p:nvPr/>
        </p:nvPicPr>
        <p:blipFill>
          <a:blip r:embed="rId2"/>
          <a:stretch>
            <a:fillRect/>
          </a:stretch>
        </p:blipFill>
        <p:spPr>
          <a:xfrm>
            <a:off x="1350321" y="1819277"/>
            <a:ext cx="9781789" cy="4865430"/>
          </a:xfrm>
          <a:prstGeom prst="rect">
            <a:avLst/>
          </a:prstGeom>
        </p:spPr>
      </p:pic>
      <p:sp>
        <p:nvSpPr>
          <p:cNvPr id="6" name="Rectangle 5">
            <a:extLst>
              <a:ext uri="{FF2B5EF4-FFF2-40B4-BE49-F238E27FC236}">
                <a16:creationId xmlns:a16="http://schemas.microsoft.com/office/drawing/2014/main" id="{41B1D2F5-27DA-7848-8A4F-02E0C3D6BDC9}"/>
              </a:ext>
            </a:extLst>
          </p:cNvPr>
          <p:cNvSpPr/>
          <p:nvPr/>
        </p:nvSpPr>
        <p:spPr>
          <a:xfrm>
            <a:off x="1795043" y="3251510"/>
            <a:ext cx="1050288" cy="369332"/>
          </a:xfrm>
          <a:prstGeom prst="rect">
            <a:avLst/>
          </a:prstGeom>
        </p:spPr>
        <p:txBody>
          <a:bodyPr wrap="none">
            <a:spAutoFit/>
          </a:bodyPr>
          <a:lstStyle/>
          <a:p>
            <a:r>
              <a:rPr lang="en-US" dirty="0">
                <a:solidFill>
                  <a:srgbClr val="374781"/>
                </a:solidFill>
                <a:latin typeface="Arial Narrow" panose="020B0604020202020204" pitchFamily="34" charset="0"/>
                <a:cs typeface="Arial Narrow" panose="020B0604020202020204" pitchFamily="34" charset="0"/>
              </a:rPr>
              <a:t>le Canada</a:t>
            </a:r>
          </a:p>
        </p:txBody>
      </p:sp>
      <p:sp>
        <p:nvSpPr>
          <p:cNvPr id="7" name="Rectangle 6">
            <a:extLst>
              <a:ext uri="{FF2B5EF4-FFF2-40B4-BE49-F238E27FC236}">
                <a16:creationId xmlns:a16="http://schemas.microsoft.com/office/drawing/2014/main" id="{249D9A68-6E71-9246-B7FB-1A445672C398}"/>
              </a:ext>
            </a:extLst>
          </p:cNvPr>
          <p:cNvSpPr/>
          <p:nvPr/>
        </p:nvSpPr>
        <p:spPr>
          <a:xfrm>
            <a:off x="1675619" y="3749431"/>
            <a:ext cx="1353256" cy="289246"/>
          </a:xfrm>
          <a:prstGeom prst="rect">
            <a:avLst/>
          </a:prstGeom>
        </p:spPr>
        <p:txBody>
          <a:bodyPr wrap="none">
            <a:spAutoFit/>
          </a:bodyPr>
          <a:lstStyle/>
          <a:p>
            <a:pPr>
              <a:lnSpc>
                <a:spcPct val="70000"/>
              </a:lnSpc>
            </a:pPr>
            <a:r>
              <a:rPr lang="en-US" dirty="0">
                <a:solidFill>
                  <a:srgbClr val="374781"/>
                </a:solidFill>
                <a:latin typeface="Arial Narrow" panose="020B0604020202020204" pitchFamily="34" charset="0"/>
                <a:cs typeface="Arial Narrow" panose="020B0604020202020204" pitchFamily="34" charset="0"/>
              </a:rPr>
              <a:t>les </a:t>
            </a:r>
            <a:r>
              <a:rPr lang="en-US" dirty="0" err="1">
                <a:solidFill>
                  <a:srgbClr val="374781"/>
                </a:solidFill>
                <a:latin typeface="Arial Narrow" panose="020B0604020202020204" pitchFamily="34" charset="0"/>
                <a:cs typeface="Arial Narrow" panose="020B0604020202020204" pitchFamily="34" charset="0"/>
              </a:rPr>
              <a:t>États</a:t>
            </a:r>
            <a:r>
              <a:rPr lang="en-US" dirty="0">
                <a:solidFill>
                  <a:srgbClr val="374781"/>
                </a:solidFill>
                <a:latin typeface="Arial Narrow" panose="020B0604020202020204" pitchFamily="34" charset="0"/>
                <a:cs typeface="Arial Narrow" panose="020B0604020202020204" pitchFamily="34" charset="0"/>
              </a:rPr>
              <a:t>-Unis</a:t>
            </a:r>
          </a:p>
        </p:txBody>
      </p:sp>
      <p:sp>
        <p:nvSpPr>
          <p:cNvPr id="8" name="Rectangle 7">
            <a:extLst>
              <a:ext uri="{FF2B5EF4-FFF2-40B4-BE49-F238E27FC236}">
                <a16:creationId xmlns:a16="http://schemas.microsoft.com/office/drawing/2014/main" id="{9A21BC13-9936-B848-8565-41B0208D5345}"/>
              </a:ext>
            </a:extLst>
          </p:cNvPr>
          <p:cNvSpPr/>
          <p:nvPr/>
        </p:nvSpPr>
        <p:spPr>
          <a:xfrm>
            <a:off x="10190699" y="6123543"/>
            <a:ext cx="1871025" cy="369332"/>
          </a:xfrm>
          <a:prstGeom prst="rect">
            <a:avLst/>
          </a:prstGeom>
        </p:spPr>
        <p:txBody>
          <a:bodyPr wrap="none">
            <a:spAutoFit/>
          </a:bodyPr>
          <a:lstStyle/>
          <a:p>
            <a:r>
              <a:rPr lang="en-US" dirty="0">
                <a:solidFill>
                  <a:srgbClr val="374781"/>
                </a:solidFill>
                <a:latin typeface="Arial Narrow" panose="020B0604020202020204" pitchFamily="34" charset="0"/>
                <a:cs typeface="Arial Narrow" panose="020B0604020202020204" pitchFamily="34" charset="0"/>
              </a:rPr>
              <a:t>la Nouvelle-</a:t>
            </a:r>
            <a:r>
              <a:rPr lang="en-US" dirty="0" err="1">
                <a:solidFill>
                  <a:srgbClr val="374781"/>
                </a:solidFill>
                <a:latin typeface="Arial Narrow" panose="020B0604020202020204" pitchFamily="34" charset="0"/>
                <a:cs typeface="Arial Narrow" panose="020B0604020202020204" pitchFamily="34" charset="0"/>
              </a:rPr>
              <a:t>Zélande</a:t>
            </a:r>
            <a:endParaRPr lang="en-US" dirty="0">
              <a:solidFill>
                <a:srgbClr val="374781"/>
              </a:solidFill>
              <a:latin typeface="Arial Narrow" panose="020B0604020202020204" pitchFamily="34" charset="0"/>
              <a:cs typeface="Arial Narrow" panose="020B0604020202020204" pitchFamily="34" charset="0"/>
            </a:endParaRPr>
          </a:p>
        </p:txBody>
      </p:sp>
      <p:sp>
        <p:nvSpPr>
          <p:cNvPr id="9" name="Rectangle 8">
            <a:extLst>
              <a:ext uri="{FF2B5EF4-FFF2-40B4-BE49-F238E27FC236}">
                <a16:creationId xmlns:a16="http://schemas.microsoft.com/office/drawing/2014/main" id="{6F973574-D781-7144-9D58-AA35F03EF8F5}"/>
              </a:ext>
            </a:extLst>
          </p:cNvPr>
          <p:cNvSpPr/>
          <p:nvPr/>
        </p:nvSpPr>
        <p:spPr>
          <a:xfrm>
            <a:off x="7677399" y="5679585"/>
            <a:ext cx="1005403" cy="369332"/>
          </a:xfrm>
          <a:prstGeom prst="rect">
            <a:avLst/>
          </a:prstGeom>
        </p:spPr>
        <p:txBody>
          <a:bodyPr wrap="none">
            <a:spAutoFit/>
          </a:bodyPr>
          <a:lstStyle/>
          <a:p>
            <a:r>
              <a:rPr lang="en-US" dirty="0" err="1">
                <a:solidFill>
                  <a:srgbClr val="374781"/>
                </a:solidFill>
                <a:latin typeface="Arial Narrow" panose="020B0604020202020204" pitchFamily="34" charset="0"/>
                <a:cs typeface="Arial Narrow" panose="020B0604020202020204" pitchFamily="34" charset="0"/>
              </a:rPr>
              <a:t>l’Australie</a:t>
            </a:r>
            <a:endParaRPr lang="en-US" dirty="0">
              <a:solidFill>
                <a:srgbClr val="374781"/>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id="{EBF93B9E-8B4B-2B41-9637-9BCFC2673CBC}"/>
              </a:ext>
            </a:extLst>
          </p:cNvPr>
          <p:cNvSpPr/>
          <p:nvPr/>
        </p:nvSpPr>
        <p:spPr>
          <a:xfrm>
            <a:off x="4681016" y="2834376"/>
            <a:ext cx="1114408" cy="677045"/>
          </a:xfrm>
          <a:prstGeom prst="rect">
            <a:avLst/>
          </a:prstGeom>
        </p:spPr>
        <p:txBody>
          <a:bodyPr wrap="square">
            <a:spAutoFit/>
          </a:bodyPr>
          <a:lstStyle/>
          <a:p>
            <a:pPr algn="r">
              <a:lnSpc>
                <a:spcPct val="70000"/>
              </a:lnSpc>
            </a:pPr>
            <a:r>
              <a:rPr lang="en-US" dirty="0">
                <a:solidFill>
                  <a:srgbClr val="374781"/>
                </a:solidFill>
                <a:latin typeface="Arial Narrow" panose="020B0604020202020204" pitchFamily="34" charset="0"/>
                <a:cs typeface="Arial Narrow" panose="020B0604020202020204" pitchFamily="34" charset="0"/>
              </a:rPr>
              <a:t>le </a:t>
            </a:r>
            <a:r>
              <a:rPr lang="en-US" dirty="0" err="1">
                <a:solidFill>
                  <a:srgbClr val="374781"/>
                </a:solidFill>
                <a:latin typeface="Arial Narrow" panose="020B0604020202020204" pitchFamily="34" charset="0"/>
                <a:cs typeface="Arial Narrow" panose="020B0604020202020204" pitchFamily="34" charset="0"/>
              </a:rPr>
              <a:t>Royaume</a:t>
            </a:r>
            <a:r>
              <a:rPr lang="en-US" dirty="0">
                <a:solidFill>
                  <a:srgbClr val="374781"/>
                </a:solidFill>
                <a:latin typeface="Arial Narrow" panose="020B0604020202020204" pitchFamily="34" charset="0"/>
                <a:cs typeface="Arial Narrow" panose="020B0604020202020204" pitchFamily="34" charset="0"/>
              </a:rPr>
              <a:t>-Uni</a:t>
            </a:r>
          </a:p>
        </p:txBody>
      </p:sp>
      <p:sp>
        <p:nvSpPr>
          <p:cNvPr id="11" name="Rectangle 10">
            <a:extLst>
              <a:ext uri="{FF2B5EF4-FFF2-40B4-BE49-F238E27FC236}">
                <a16:creationId xmlns:a16="http://schemas.microsoft.com/office/drawing/2014/main" id="{F9EF570E-EDBF-274E-834D-0B19EA66925F}"/>
              </a:ext>
            </a:extLst>
          </p:cNvPr>
          <p:cNvSpPr/>
          <p:nvPr/>
        </p:nvSpPr>
        <p:spPr>
          <a:xfrm>
            <a:off x="6046146" y="3524813"/>
            <a:ext cx="1164101" cy="369332"/>
          </a:xfrm>
          <a:prstGeom prst="rect">
            <a:avLst/>
          </a:prstGeom>
        </p:spPr>
        <p:txBody>
          <a:bodyPr wrap="none">
            <a:spAutoFit/>
          </a:bodyPr>
          <a:lstStyle/>
          <a:p>
            <a:r>
              <a:rPr lang="en-US" dirty="0" err="1">
                <a:solidFill>
                  <a:srgbClr val="374781"/>
                </a:solidFill>
                <a:latin typeface="Arial Narrow" panose="020B0604020202020204" pitchFamily="34" charset="0"/>
                <a:cs typeface="Arial Narrow" panose="020B0604020202020204" pitchFamily="34" charset="0"/>
              </a:rPr>
              <a:t>l’Allemagne</a:t>
            </a:r>
            <a:endParaRPr lang="en-US" dirty="0">
              <a:solidFill>
                <a:srgbClr val="374781"/>
              </a:solidFill>
              <a:latin typeface="Arial Narrow" panose="020B0604020202020204" pitchFamily="34" charset="0"/>
              <a:cs typeface="Arial Narrow" panose="020B0604020202020204" pitchFamily="34" charset="0"/>
            </a:endParaRPr>
          </a:p>
        </p:txBody>
      </p:sp>
      <p:sp>
        <p:nvSpPr>
          <p:cNvPr id="12" name="Rectangle 11">
            <a:extLst>
              <a:ext uri="{FF2B5EF4-FFF2-40B4-BE49-F238E27FC236}">
                <a16:creationId xmlns:a16="http://schemas.microsoft.com/office/drawing/2014/main" id="{BEDC27F3-94B2-B349-BB5D-857DA9A03BD2}"/>
              </a:ext>
            </a:extLst>
          </p:cNvPr>
          <p:cNvSpPr/>
          <p:nvPr/>
        </p:nvSpPr>
        <p:spPr>
          <a:xfrm>
            <a:off x="4867325" y="3500862"/>
            <a:ext cx="1290739" cy="289246"/>
          </a:xfrm>
          <a:prstGeom prst="rect">
            <a:avLst/>
          </a:prstGeom>
        </p:spPr>
        <p:txBody>
          <a:bodyPr wrap="none">
            <a:spAutoFit/>
          </a:bodyPr>
          <a:lstStyle/>
          <a:p>
            <a:pPr algn="r">
              <a:lnSpc>
                <a:spcPct val="70000"/>
              </a:lnSpc>
            </a:pPr>
            <a:r>
              <a:rPr lang="en-US" dirty="0">
                <a:solidFill>
                  <a:srgbClr val="374781"/>
                </a:solidFill>
                <a:latin typeface="Arial Narrow" panose="020B0604020202020204" pitchFamily="34" charset="0"/>
                <a:cs typeface="Arial Narrow" panose="020B0604020202020204" pitchFamily="34" charset="0"/>
              </a:rPr>
              <a:t>les Pays-Bas</a:t>
            </a:r>
          </a:p>
        </p:txBody>
      </p:sp>
      <p:sp>
        <p:nvSpPr>
          <p:cNvPr id="13" name="Rectangle 12">
            <a:extLst>
              <a:ext uri="{FF2B5EF4-FFF2-40B4-BE49-F238E27FC236}">
                <a16:creationId xmlns:a16="http://schemas.microsoft.com/office/drawing/2014/main" id="{965B0804-3E9E-4F48-AABD-B225D56D550A}"/>
              </a:ext>
            </a:extLst>
          </p:cNvPr>
          <p:cNvSpPr/>
          <p:nvPr/>
        </p:nvSpPr>
        <p:spPr>
          <a:xfrm>
            <a:off x="6547192" y="3164896"/>
            <a:ext cx="1135247" cy="369332"/>
          </a:xfrm>
          <a:prstGeom prst="rect">
            <a:avLst/>
          </a:prstGeom>
        </p:spPr>
        <p:txBody>
          <a:bodyPr wrap="none">
            <a:spAutoFit/>
          </a:bodyPr>
          <a:lstStyle/>
          <a:p>
            <a:r>
              <a:rPr lang="en-US" dirty="0">
                <a:solidFill>
                  <a:srgbClr val="374781"/>
                </a:solidFill>
                <a:latin typeface="Arial Narrow" panose="020B0604020202020204" pitchFamily="34" charset="0"/>
                <a:cs typeface="Arial Narrow" panose="020B0604020202020204" pitchFamily="34" charset="0"/>
              </a:rPr>
              <a:t>la </a:t>
            </a:r>
            <a:r>
              <a:rPr lang="en-US" dirty="0" err="1">
                <a:solidFill>
                  <a:srgbClr val="374781"/>
                </a:solidFill>
                <a:latin typeface="Arial Narrow" panose="020B0604020202020204" pitchFamily="34" charset="0"/>
                <a:cs typeface="Arial Narrow" panose="020B0604020202020204" pitchFamily="34" charset="0"/>
              </a:rPr>
              <a:t>Pologne</a:t>
            </a:r>
            <a:r>
              <a:rPr lang="en-US" dirty="0">
                <a:solidFill>
                  <a:srgbClr val="374781"/>
                </a:solidFill>
                <a:latin typeface="Arial Narrow" panose="020B0604020202020204" pitchFamily="34" charset="0"/>
                <a:cs typeface="Arial Narrow" panose="020B0604020202020204" pitchFamily="34" charset="0"/>
              </a:rPr>
              <a:t> </a:t>
            </a:r>
          </a:p>
        </p:txBody>
      </p:sp>
      <p:sp>
        <p:nvSpPr>
          <p:cNvPr id="14" name="Rectangle 13">
            <a:extLst>
              <a:ext uri="{FF2B5EF4-FFF2-40B4-BE49-F238E27FC236}">
                <a16:creationId xmlns:a16="http://schemas.microsoft.com/office/drawing/2014/main" id="{1F7AA5A5-4389-104E-8780-BE74BABB5FAF}"/>
              </a:ext>
            </a:extLst>
          </p:cNvPr>
          <p:cNvSpPr/>
          <p:nvPr/>
        </p:nvSpPr>
        <p:spPr>
          <a:xfrm>
            <a:off x="5366261" y="2416562"/>
            <a:ext cx="1101584" cy="369332"/>
          </a:xfrm>
          <a:prstGeom prst="rect">
            <a:avLst/>
          </a:prstGeom>
        </p:spPr>
        <p:txBody>
          <a:bodyPr wrap="none">
            <a:spAutoFit/>
          </a:bodyPr>
          <a:lstStyle/>
          <a:p>
            <a:r>
              <a:rPr lang="en-US" dirty="0">
                <a:solidFill>
                  <a:srgbClr val="374781"/>
                </a:solidFill>
                <a:latin typeface="Arial Narrow" panose="020B0604020202020204" pitchFamily="34" charset="0"/>
                <a:cs typeface="Arial Narrow" panose="020B0604020202020204" pitchFamily="34" charset="0"/>
              </a:rPr>
              <a:t>la </a:t>
            </a:r>
            <a:r>
              <a:rPr lang="en-US" dirty="0" err="1">
                <a:solidFill>
                  <a:srgbClr val="374781"/>
                </a:solidFill>
                <a:latin typeface="Arial Narrow" panose="020B0604020202020204" pitchFamily="34" charset="0"/>
                <a:cs typeface="Arial Narrow" panose="020B0604020202020204" pitchFamily="34" charset="0"/>
              </a:rPr>
              <a:t>Norvège</a:t>
            </a:r>
            <a:endParaRPr lang="en-US" dirty="0">
              <a:solidFill>
                <a:srgbClr val="374781"/>
              </a:solidFill>
              <a:latin typeface="Arial Narrow" panose="020B0604020202020204" pitchFamily="34" charset="0"/>
              <a:cs typeface="Arial Narrow" panose="020B0604020202020204" pitchFamily="34" charset="0"/>
            </a:endParaRPr>
          </a:p>
        </p:txBody>
      </p:sp>
      <p:sp>
        <p:nvSpPr>
          <p:cNvPr id="15" name="Rectangle 14">
            <a:extLst>
              <a:ext uri="{FF2B5EF4-FFF2-40B4-BE49-F238E27FC236}">
                <a16:creationId xmlns:a16="http://schemas.microsoft.com/office/drawing/2014/main" id="{7FF201B5-D247-904C-BA5D-103A5BB42BEE}"/>
              </a:ext>
            </a:extLst>
          </p:cNvPr>
          <p:cNvSpPr/>
          <p:nvPr/>
        </p:nvSpPr>
        <p:spPr>
          <a:xfrm>
            <a:off x="6482169" y="2689185"/>
            <a:ext cx="934871" cy="369332"/>
          </a:xfrm>
          <a:prstGeom prst="rect">
            <a:avLst/>
          </a:prstGeom>
        </p:spPr>
        <p:txBody>
          <a:bodyPr wrap="none">
            <a:spAutoFit/>
          </a:bodyPr>
          <a:lstStyle/>
          <a:p>
            <a:r>
              <a:rPr lang="en-US" dirty="0">
                <a:solidFill>
                  <a:srgbClr val="374781"/>
                </a:solidFill>
                <a:latin typeface="Arial Narrow" panose="020B0604020202020204" pitchFamily="34" charset="0"/>
                <a:cs typeface="Arial Narrow" panose="020B0604020202020204" pitchFamily="34" charset="0"/>
              </a:rPr>
              <a:t>la </a:t>
            </a:r>
            <a:r>
              <a:rPr lang="en-US" dirty="0" err="1">
                <a:solidFill>
                  <a:srgbClr val="374781"/>
                </a:solidFill>
                <a:latin typeface="Arial Narrow" panose="020B0604020202020204" pitchFamily="34" charset="0"/>
                <a:cs typeface="Arial Narrow" panose="020B0604020202020204" pitchFamily="34" charset="0"/>
              </a:rPr>
              <a:t>Suède</a:t>
            </a:r>
            <a:endParaRPr lang="en-US" dirty="0">
              <a:solidFill>
                <a:srgbClr val="374781"/>
              </a:solidFill>
              <a:latin typeface="Arial Narrow" panose="020B0604020202020204" pitchFamily="34" charset="0"/>
              <a:cs typeface="Arial Narrow" panose="020B0604020202020204" pitchFamily="34" charset="0"/>
            </a:endParaRPr>
          </a:p>
        </p:txBody>
      </p:sp>
      <p:sp>
        <p:nvSpPr>
          <p:cNvPr id="16" name="Rectangle 15">
            <a:extLst>
              <a:ext uri="{FF2B5EF4-FFF2-40B4-BE49-F238E27FC236}">
                <a16:creationId xmlns:a16="http://schemas.microsoft.com/office/drawing/2014/main" id="{2BADAAD3-4215-E649-BCB9-7EC84FA14F21}"/>
              </a:ext>
            </a:extLst>
          </p:cNvPr>
          <p:cNvSpPr/>
          <p:nvPr/>
        </p:nvSpPr>
        <p:spPr>
          <a:xfrm>
            <a:off x="9265800" y="3806338"/>
            <a:ext cx="902811" cy="369332"/>
          </a:xfrm>
          <a:prstGeom prst="rect">
            <a:avLst/>
          </a:prstGeom>
        </p:spPr>
        <p:txBody>
          <a:bodyPr wrap="none">
            <a:spAutoFit/>
          </a:bodyPr>
          <a:lstStyle/>
          <a:p>
            <a:r>
              <a:rPr lang="en-US" dirty="0">
                <a:solidFill>
                  <a:srgbClr val="374781"/>
                </a:solidFill>
                <a:latin typeface="Arial Narrow" panose="020B0604020202020204" pitchFamily="34" charset="0"/>
                <a:cs typeface="Arial Narrow" panose="020B0604020202020204" pitchFamily="34" charset="0"/>
              </a:rPr>
              <a:t>le </a:t>
            </a:r>
            <a:r>
              <a:rPr lang="en-US" dirty="0" err="1">
                <a:solidFill>
                  <a:srgbClr val="374781"/>
                </a:solidFill>
                <a:latin typeface="Arial Narrow" panose="020B0604020202020204" pitchFamily="34" charset="0"/>
                <a:cs typeface="Arial Narrow" panose="020B0604020202020204" pitchFamily="34" charset="0"/>
              </a:rPr>
              <a:t>Japon</a:t>
            </a:r>
            <a:endParaRPr lang="en-US" dirty="0">
              <a:solidFill>
                <a:srgbClr val="374781"/>
              </a:solidFill>
              <a:latin typeface="Arial Narrow" panose="020B0604020202020204" pitchFamily="34" charset="0"/>
              <a:cs typeface="Arial Narrow" panose="020B0604020202020204" pitchFamily="34" charset="0"/>
            </a:endParaRPr>
          </a:p>
        </p:txBody>
      </p:sp>
      <p:sp>
        <p:nvSpPr>
          <p:cNvPr id="17" name="Rectangle 16">
            <a:extLst>
              <a:ext uri="{FF2B5EF4-FFF2-40B4-BE49-F238E27FC236}">
                <a16:creationId xmlns:a16="http://schemas.microsoft.com/office/drawing/2014/main" id="{281D4EFD-95EB-5D48-B70F-D1893159FBC3}"/>
              </a:ext>
            </a:extLst>
          </p:cNvPr>
          <p:cNvSpPr/>
          <p:nvPr/>
        </p:nvSpPr>
        <p:spPr>
          <a:xfrm>
            <a:off x="7210247" y="4579387"/>
            <a:ext cx="691215" cy="369332"/>
          </a:xfrm>
          <a:prstGeom prst="rect">
            <a:avLst/>
          </a:prstGeom>
        </p:spPr>
        <p:txBody>
          <a:bodyPr wrap="none">
            <a:spAutoFit/>
          </a:bodyPr>
          <a:lstStyle/>
          <a:p>
            <a:r>
              <a:rPr lang="en-US" dirty="0" err="1">
                <a:solidFill>
                  <a:srgbClr val="374781"/>
                </a:solidFill>
                <a:latin typeface="Arial Narrow" panose="020B0604020202020204" pitchFamily="34" charset="0"/>
                <a:cs typeface="Arial Narrow" panose="020B0604020202020204" pitchFamily="34" charset="0"/>
              </a:rPr>
              <a:t>l’Inde</a:t>
            </a:r>
            <a:r>
              <a:rPr lang="en-US" dirty="0">
                <a:solidFill>
                  <a:srgbClr val="374781"/>
                </a:solidFill>
                <a:latin typeface="Arial Narrow" panose="020B0604020202020204" pitchFamily="34" charset="0"/>
                <a:cs typeface="Arial Narrow" panose="020B0604020202020204" pitchFamily="34" charset="0"/>
              </a:rPr>
              <a:t> </a:t>
            </a:r>
          </a:p>
        </p:txBody>
      </p:sp>
    </p:spTree>
    <p:extLst>
      <p:ext uri="{BB962C8B-B14F-4D97-AF65-F5344CB8AC3E}">
        <p14:creationId xmlns:p14="http://schemas.microsoft.com/office/powerpoint/2010/main" val="373796447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73F3-191F-2D40-94B1-93E37DCAB4CE}"/>
              </a:ext>
            </a:extLst>
          </p:cNvPr>
          <p:cNvSpPr>
            <a:spLocks noGrp="1"/>
          </p:cNvSpPr>
          <p:nvPr>
            <p:ph type="title"/>
          </p:nvPr>
        </p:nvSpPr>
        <p:spPr/>
        <p:txBody>
          <a:bodyPr anchor="b" anchorCtr="0"/>
          <a:lstStyle/>
          <a:p>
            <a:r>
              <a:rPr lang="en-US" dirty="0" err="1"/>
              <a:t>Origines</a:t>
            </a:r>
            <a:r>
              <a:rPr lang="en-US" dirty="0"/>
              <a:t> et </a:t>
            </a:r>
            <a:r>
              <a:rPr lang="en-US" dirty="0" err="1"/>
              <a:t>résultats</a:t>
            </a:r>
            <a:endParaRPr lang="en-US" dirty="0"/>
          </a:p>
        </p:txBody>
      </p:sp>
      <p:sp>
        <p:nvSpPr>
          <p:cNvPr id="3" name="Content Placeholder 2">
            <a:extLst>
              <a:ext uri="{FF2B5EF4-FFF2-40B4-BE49-F238E27FC236}">
                <a16:creationId xmlns:a16="http://schemas.microsoft.com/office/drawing/2014/main" id="{6E99F8F8-D6DB-754F-9C3B-8E7C3A217354}"/>
              </a:ext>
            </a:extLst>
          </p:cNvPr>
          <p:cNvSpPr>
            <a:spLocks noGrp="1"/>
          </p:cNvSpPr>
          <p:nvPr>
            <p:ph idx="1"/>
          </p:nvPr>
        </p:nvSpPr>
        <p:spPr>
          <a:xfrm>
            <a:off x="838200" y="2141537"/>
            <a:ext cx="10515600" cy="4351338"/>
          </a:xfrm>
        </p:spPr>
        <p:txBody>
          <a:bodyPr/>
          <a:lstStyle/>
          <a:p>
            <a:pPr>
              <a:spcAft>
                <a:spcPts val="2400"/>
              </a:spcAft>
            </a:pPr>
            <a:r>
              <a:rPr lang="fr-CA" dirty="0"/>
              <a:t>1995 : concept créé par des experts en sécurité routière de </a:t>
            </a:r>
            <a:r>
              <a:rPr lang="fr-CA" b="1" dirty="0"/>
              <a:t>l’Administration suédoise des transports</a:t>
            </a:r>
            <a:endParaRPr lang="en-CA" dirty="0"/>
          </a:p>
          <a:p>
            <a:pPr>
              <a:spcAft>
                <a:spcPts val="2400"/>
              </a:spcAft>
            </a:pPr>
            <a:r>
              <a:rPr lang="fr-CA" b="1" dirty="0"/>
              <a:t>L’Organisation mondiale de la santé </a:t>
            </a:r>
            <a:r>
              <a:rPr lang="fr-CA" dirty="0"/>
              <a:t>et</a:t>
            </a:r>
            <a:r>
              <a:rPr lang="fr-CA" b="1" dirty="0"/>
              <a:t> la Banque mondiale </a:t>
            </a:r>
            <a:r>
              <a:rPr lang="fr-CA" dirty="0"/>
              <a:t>s’impliquent en faveur de Vision Zéro au niveau mondial</a:t>
            </a:r>
            <a:endParaRPr lang="en-CA" dirty="0"/>
          </a:p>
          <a:p>
            <a:pPr>
              <a:spcAft>
                <a:spcPts val="2400"/>
              </a:spcAft>
            </a:pPr>
            <a:r>
              <a:rPr lang="fr-CA" dirty="0"/>
              <a:t>De nombreuses villes dans le monde ont déjà atteint le chiffre de zéro décès sur les routes pendant une année au moins</a:t>
            </a:r>
            <a:endParaRPr lang="en-CA" dirty="0"/>
          </a:p>
        </p:txBody>
      </p:sp>
    </p:spTree>
    <p:extLst>
      <p:ext uri="{BB962C8B-B14F-4D97-AF65-F5344CB8AC3E}">
        <p14:creationId xmlns:p14="http://schemas.microsoft.com/office/powerpoint/2010/main" val="14633969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148777-60D1-064D-B494-325EF489BBE6}"/>
              </a:ext>
            </a:extLst>
          </p:cNvPr>
          <p:cNvPicPr>
            <a:picLocks noChangeAspect="1"/>
          </p:cNvPicPr>
          <p:nvPr/>
        </p:nvPicPr>
        <p:blipFill rotWithShape="1">
          <a:blip r:embed="rId2"/>
          <a:srcRect t="48131"/>
          <a:stretch/>
        </p:blipFill>
        <p:spPr>
          <a:xfrm>
            <a:off x="592986" y="1841972"/>
            <a:ext cx="11006027" cy="4367208"/>
          </a:xfrm>
          <a:prstGeom prst="rect">
            <a:avLst/>
          </a:prstGeom>
        </p:spPr>
      </p:pic>
      <p:sp>
        <p:nvSpPr>
          <p:cNvPr id="2" name="Title 1">
            <a:extLst>
              <a:ext uri="{FF2B5EF4-FFF2-40B4-BE49-F238E27FC236}">
                <a16:creationId xmlns:a16="http://schemas.microsoft.com/office/drawing/2014/main" id="{30C6A18B-1468-964D-8DAE-B6E2A0708B94}"/>
              </a:ext>
            </a:extLst>
          </p:cNvPr>
          <p:cNvSpPr>
            <a:spLocks noGrp="1"/>
          </p:cNvSpPr>
          <p:nvPr>
            <p:ph type="title"/>
          </p:nvPr>
        </p:nvSpPr>
        <p:spPr/>
        <p:txBody>
          <a:bodyPr anchor="b" anchorCtr="0"/>
          <a:lstStyle/>
          <a:p>
            <a:r>
              <a:rPr lang="en-US" dirty="0"/>
              <a:t>Vision </a:t>
            </a:r>
            <a:r>
              <a:rPr lang="en-US" dirty="0" err="1"/>
              <a:t>Zéro</a:t>
            </a:r>
            <a:r>
              <a:rPr lang="en-US" dirty="0"/>
              <a:t> au Canada</a:t>
            </a:r>
            <a:endParaRPr lang="en-US" dirty="0">
              <a:solidFill>
                <a:srgbClr val="FF0000"/>
              </a:solidFill>
            </a:endParaRPr>
          </a:p>
        </p:txBody>
      </p:sp>
      <p:grpSp>
        <p:nvGrpSpPr>
          <p:cNvPr id="7" name="Group 6">
            <a:extLst>
              <a:ext uri="{FF2B5EF4-FFF2-40B4-BE49-F238E27FC236}">
                <a16:creationId xmlns:a16="http://schemas.microsoft.com/office/drawing/2014/main" id="{564C471B-4033-4A4F-A5EC-4CBDB527ADAD}"/>
              </a:ext>
            </a:extLst>
          </p:cNvPr>
          <p:cNvGrpSpPr/>
          <p:nvPr/>
        </p:nvGrpSpPr>
        <p:grpSpPr>
          <a:xfrm>
            <a:off x="10179605" y="5778091"/>
            <a:ext cx="1075723" cy="369332"/>
            <a:chOff x="8101013" y="6170098"/>
            <a:chExt cx="1075723" cy="369332"/>
          </a:xfrm>
        </p:grpSpPr>
        <p:sp>
          <p:nvSpPr>
            <p:cNvPr id="5" name="5-Point Star 4">
              <a:extLst>
                <a:ext uri="{FF2B5EF4-FFF2-40B4-BE49-F238E27FC236}">
                  <a16:creationId xmlns:a16="http://schemas.microsoft.com/office/drawing/2014/main" id="{42C458EB-248E-0047-B027-E2B56C0E42DA}"/>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B40B59-AD8A-1E4D-92B4-10A64AF0FA74}"/>
                </a:ext>
              </a:extLst>
            </p:cNvPr>
            <p:cNvSpPr/>
            <p:nvPr/>
          </p:nvSpPr>
          <p:spPr>
            <a:xfrm>
              <a:off x="8286749" y="6170098"/>
              <a:ext cx="889987" cy="369332"/>
            </a:xfrm>
            <a:prstGeom prst="rect">
              <a:avLst/>
            </a:prstGeom>
          </p:spPr>
          <p:txBody>
            <a:bodyPr wrap="none">
              <a:spAutoFit/>
            </a:bodyPr>
            <a:lstStyle/>
            <a:p>
              <a:r>
                <a:rPr lang="en-US" dirty="0">
                  <a:solidFill>
                    <a:srgbClr val="374781"/>
                  </a:solidFill>
                  <a:latin typeface="Arial" panose="020B0604020202020204" pitchFamily="34" charset="0"/>
                  <a:cs typeface="Arial" panose="020B0604020202020204" pitchFamily="34" charset="0"/>
                </a:rPr>
                <a:t>Halifax</a:t>
              </a:r>
            </a:p>
          </p:txBody>
        </p:sp>
      </p:grpSp>
      <p:grpSp>
        <p:nvGrpSpPr>
          <p:cNvPr id="9" name="Group 8">
            <a:extLst>
              <a:ext uri="{FF2B5EF4-FFF2-40B4-BE49-F238E27FC236}">
                <a16:creationId xmlns:a16="http://schemas.microsoft.com/office/drawing/2014/main" id="{CE0EF3D4-35E7-FD4F-A205-E1D6016088E5}"/>
              </a:ext>
            </a:extLst>
          </p:cNvPr>
          <p:cNvGrpSpPr/>
          <p:nvPr/>
        </p:nvGrpSpPr>
        <p:grpSpPr>
          <a:xfrm>
            <a:off x="9011433" y="5133760"/>
            <a:ext cx="1268084" cy="369332"/>
            <a:chOff x="8101013" y="6170098"/>
            <a:chExt cx="1268084" cy="369332"/>
          </a:xfrm>
        </p:grpSpPr>
        <p:sp>
          <p:nvSpPr>
            <p:cNvPr id="10" name="5-Point Star 9">
              <a:extLst>
                <a:ext uri="{FF2B5EF4-FFF2-40B4-BE49-F238E27FC236}">
                  <a16:creationId xmlns:a16="http://schemas.microsoft.com/office/drawing/2014/main" id="{F0482190-84D7-284C-BD18-59D8E866ED8D}"/>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90F61D-8692-094A-BB29-AA1D7CA4404E}"/>
                </a:ext>
              </a:extLst>
            </p:cNvPr>
            <p:cNvSpPr/>
            <p:nvPr/>
          </p:nvSpPr>
          <p:spPr>
            <a:xfrm>
              <a:off x="8286749" y="6170098"/>
              <a:ext cx="1082348" cy="369332"/>
            </a:xfrm>
            <a:prstGeom prst="rect">
              <a:avLst/>
            </a:prstGeom>
          </p:spPr>
          <p:txBody>
            <a:bodyPr wrap="none">
              <a:spAutoFit/>
            </a:bodyPr>
            <a:lstStyle/>
            <a:p>
              <a:r>
                <a:rPr lang="en-US" dirty="0">
                  <a:solidFill>
                    <a:srgbClr val="374781"/>
                  </a:solidFill>
                  <a:latin typeface="Arial" panose="020B0604020202020204" pitchFamily="34" charset="0"/>
                  <a:cs typeface="Arial" panose="020B0604020202020204" pitchFamily="34" charset="0"/>
                </a:rPr>
                <a:t>Kingston</a:t>
              </a:r>
            </a:p>
          </p:txBody>
        </p:sp>
      </p:grpSp>
      <p:grpSp>
        <p:nvGrpSpPr>
          <p:cNvPr id="12" name="Group 11">
            <a:extLst>
              <a:ext uri="{FF2B5EF4-FFF2-40B4-BE49-F238E27FC236}">
                <a16:creationId xmlns:a16="http://schemas.microsoft.com/office/drawing/2014/main" id="{EB822661-0A34-C442-A7DA-64FA1B8200F2}"/>
              </a:ext>
            </a:extLst>
          </p:cNvPr>
          <p:cNvGrpSpPr/>
          <p:nvPr/>
        </p:nvGrpSpPr>
        <p:grpSpPr>
          <a:xfrm>
            <a:off x="8351882" y="5555951"/>
            <a:ext cx="1139908" cy="369332"/>
            <a:chOff x="8101013" y="6170098"/>
            <a:chExt cx="1139908" cy="369332"/>
          </a:xfrm>
        </p:grpSpPr>
        <p:sp>
          <p:nvSpPr>
            <p:cNvPr id="13" name="5-Point Star 12">
              <a:extLst>
                <a:ext uri="{FF2B5EF4-FFF2-40B4-BE49-F238E27FC236}">
                  <a16:creationId xmlns:a16="http://schemas.microsoft.com/office/drawing/2014/main" id="{C2B388A7-85D0-4148-985C-027446CEC2B7}"/>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D72A82-B4E7-3844-83AB-2D9D7491F39D}"/>
                </a:ext>
              </a:extLst>
            </p:cNvPr>
            <p:cNvSpPr/>
            <p:nvPr/>
          </p:nvSpPr>
          <p:spPr>
            <a:xfrm>
              <a:off x="8286749" y="6170098"/>
              <a:ext cx="954172" cy="369332"/>
            </a:xfrm>
            <a:prstGeom prst="rect">
              <a:avLst/>
            </a:prstGeom>
          </p:spPr>
          <p:txBody>
            <a:bodyPr wrap="none">
              <a:spAutoFit/>
            </a:bodyPr>
            <a:lstStyle/>
            <a:p>
              <a:r>
                <a:rPr lang="en-US" dirty="0">
                  <a:solidFill>
                    <a:srgbClr val="374781"/>
                  </a:solidFill>
                  <a:latin typeface="Arial" panose="020B0604020202020204" pitchFamily="34" charset="0"/>
                  <a:cs typeface="Arial" panose="020B0604020202020204" pitchFamily="34" charset="0"/>
                </a:rPr>
                <a:t>Toronto</a:t>
              </a:r>
            </a:p>
          </p:txBody>
        </p:sp>
      </p:grpSp>
      <p:grpSp>
        <p:nvGrpSpPr>
          <p:cNvPr id="15" name="Group 14">
            <a:extLst>
              <a:ext uri="{FF2B5EF4-FFF2-40B4-BE49-F238E27FC236}">
                <a16:creationId xmlns:a16="http://schemas.microsoft.com/office/drawing/2014/main" id="{D7AD9249-F7AA-1140-9D99-C8C243C28C70}"/>
              </a:ext>
            </a:extLst>
          </p:cNvPr>
          <p:cNvGrpSpPr/>
          <p:nvPr/>
        </p:nvGrpSpPr>
        <p:grpSpPr>
          <a:xfrm>
            <a:off x="8437368" y="5333811"/>
            <a:ext cx="2370950" cy="369332"/>
            <a:chOff x="8101013" y="6170098"/>
            <a:chExt cx="2370950" cy="369332"/>
          </a:xfrm>
        </p:grpSpPr>
        <p:sp>
          <p:nvSpPr>
            <p:cNvPr id="16" name="5-Point Star 15">
              <a:extLst>
                <a:ext uri="{FF2B5EF4-FFF2-40B4-BE49-F238E27FC236}">
                  <a16:creationId xmlns:a16="http://schemas.microsoft.com/office/drawing/2014/main" id="{2690C44F-4961-5C4A-BB3B-018A6EDB8E40}"/>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E1B5616-5ACB-F949-90B0-E9F40F859AE8}"/>
                </a:ext>
              </a:extLst>
            </p:cNvPr>
            <p:cNvSpPr/>
            <p:nvPr/>
          </p:nvSpPr>
          <p:spPr>
            <a:xfrm>
              <a:off x="8286749" y="6170098"/>
              <a:ext cx="2185214" cy="369332"/>
            </a:xfrm>
            <a:prstGeom prst="rect">
              <a:avLst/>
            </a:prstGeom>
          </p:spPr>
          <p:txBody>
            <a:bodyPr wrap="none">
              <a:spAutoFit/>
            </a:bodyPr>
            <a:lstStyle/>
            <a:p>
              <a:r>
                <a:rPr lang="en-US" dirty="0" err="1">
                  <a:solidFill>
                    <a:srgbClr val="374781"/>
                  </a:solidFill>
                  <a:latin typeface="Arial" panose="020B0604020202020204" pitchFamily="34" charset="0"/>
                  <a:cs typeface="Arial" panose="020B0604020202020204" pitchFamily="34" charset="0"/>
                </a:rPr>
                <a:t>Région</a:t>
              </a:r>
              <a:r>
                <a:rPr lang="en-US" dirty="0">
                  <a:solidFill>
                    <a:srgbClr val="374781"/>
                  </a:solidFill>
                  <a:latin typeface="Arial" panose="020B0604020202020204" pitchFamily="34" charset="0"/>
                  <a:cs typeface="Arial" panose="020B0604020202020204" pitchFamily="34" charset="0"/>
                </a:rPr>
                <a:t> de Durham </a:t>
              </a:r>
            </a:p>
          </p:txBody>
        </p:sp>
      </p:grpSp>
      <p:grpSp>
        <p:nvGrpSpPr>
          <p:cNvPr id="21" name="Group 20">
            <a:extLst>
              <a:ext uri="{FF2B5EF4-FFF2-40B4-BE49-F238E27FC236}">
                <a16:creationId xmlns:a16="http://schemas.microsoft.com/office/drawing/2014/main" id="{8A482AC4-C0C5-2E41-AB7C-C63E5A9C83F6}"/>
              </a:ext>
            </a:extLst>
          </p:cNvPr>
          <p:cNvGrpSpPr/>
          <p:nvPr/>
        </p:nvGrpSpPr>
        <p:grpSpPr>
          <a:xfrm>
            <a:off x="7527339" y="5391815"/>
            <a:ext cx="860643" cy="369332"/>
            <a:chOff x="8510696" y="2892723"/>
            <a:chExt cx="860643" cy="369332"/>
          </a:xfrm>
        </p:grpSpPr>
        <p:sp>
          <p:nvSpPr>
            <p:cNvPr id="19" name="5-Point Star 18">
              <a:extLst>
                <a:ext uri="{FF2B5EF4-FFF2-40B4-BE49-F238E27FC236}">
                  <a16:creationId xmlns:a16="http://schemas.microsoft.com/office/drawing/2014/main" id="{5BB12CAB-463F-4B46-B963-E6DA5DD155C7}"/>
                </a:ext>
              </a:extLst>
            </p:cNvPr>
            <p:cNvSpPr/>
            <p:nvPr/>
          </p:nvSpPr>
          <p:spPr>
            <a:xfrm>
              <a:off x="9157027" y="297023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7FF3963-E05F-2F4F-9A35-E6F89569A3AA}"/>
                </a:ext>
              </a:extLst>
            </p:cNvPr>
            <p:cNvSpPr/>
            <p:nvPr/>
          </p:nvSpPr>
          <p:spPr>
            <a:xfrm>
              <a:off x="8510696" y="2892723"/>
              <a:ext cx="646331" cy="369332"/>
            </a:xfrm>
            <a:prstGeom prst="rect">
              <a:avLst/>
            </a:prstGeom>
          </p:spPr>
          <p:txBody>
            <a:bodyPr wrap="none">
              <a:spAutoFit/>
            </a:bodyPr>
            <a:lstStyle/>
            <a:p>
              <a:pPr algn="r"/>
              <a:r>
                <a:rPr lang="en-US" dirty="0">
                  <a:solidFill>
                    <a:srgbClr val="374781"/>
                  </a:solidFill>
                  <a:latin typeface="Arial" panose="020B0604020202020204" pitchFamily="34" charset="0"/>
                  <a:cs typeface="Arial" panose="020B0604020202020204" pitchFamily="34" charset="0"/>
                </a:rPr>
                <a:t>Peel</a:t>
              </a:r>
            </a:p>
          </p:txBody>
        </p:sp>
      </p:grpSp>
      <p:grpSp>
        <p:nvGrpSpPr>
          <p:cNvPr id="22" name="Group 21">
            <a:extLst>
              <a:ext uri="{FF2B5EF4-FFF2-40B4-BE49-F238E27FC236}">
                <a16:creationId xmlns:a16="http://schemas.microsoft.com/office/drawing/2014/main" id="{2C1E1D3A-789F-154F-AFCD-433758DA71A0}"/>
              </a:ext>
            </a:extLst>
          </p:cNvPr>
          <p:cNvGrpSpPr/>
          <p:nvPr/>
        </p:nvGrpSpPr>
        <p:grpSpPr>
          <a:xfrm>
            <a:off x="6907747" y="5556722"/>
            <a:ext cx="1309485" cy="369332"/>
            <a:chOff x="8061854" y="2892723"/>
            <a:chExt cx="1309485" cy="369332"/>
          </a:xfrm>
        </p:grpSpPr>
        <p:sp>
          <p:nvSpPr>
            <p:cNvPr id="23" name="5-Point Star 22">
              <a:extLst>
                <a:ext uri="{FF2B5EF4-FFF2-40B4-BE49-F238E27FC236}">
                  <a16:creationId xmlns:a16="http://schemas.microsoft.com/office/drawing/2014/main" id="{6AC4FB4A-0748-284F-89B3-D8125A652C68}"/>
                </a:ext>
              </a:extLst>
            </p:cNvPr>
            <p:cNvSpPr/>
            <p:nvPr/>
          </p:nvSpPr>
          <p:spPr>
            <a:xfrm>
              <a:off x="9157027" y="297023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49752EB-0D22-4149-8873-13CB6EBF64B3}"/>
                </a:ext>
              </a:extLst>
            </p:cNvPr>
            <p:cNvSpPr/>
            <p:nvPr/>
          </p:nvSpPr>
          <p:spPr>
            <a:xfrm>
              <a:off x="8061854" y="2892723"/>
              <a:ext cx="1095173" cy="369332"/>
            </a:xfrm>
            <a:prstGeom prst="rect">
              <a:avLst/>
            </a:prstGeom>
          </p:spPr>
          <p:txBody>
            <a:bodyPr wrap="none">
              <a:spAutoFit/>
            </a:bodyPr>
            <a:lstStyle/>
            <a:p>
              <a:pPr algn="r"/>
              <a:r>
                <a:rPr lang="en-US" dirty="0">
                  <a:solidFill>
                    <a:srgbClr val="374781"/>
                  </a:solidFill>
                  <a:latin typeface="Arial" panose="020B0604020202020204" pitchFamily="34" charset="0"/>
                  <a:cs typeface="Arial" panose="020B0604020202020204" pitchFamily="34" charset="0"/>
                </a:rPr>
                <a:t>Hamilton</a:t>
              </a:r>
            </a:p>
          </p:txBody>
        </p:sp>
      </p:grpSp>
      <p:grpSp>
        <p:nvGrpSpPr>
          <p:cNvPr id="25" name="Group 24">
            <a:extLst>
              <a:ext uri="{FF2B5EF4-FFF2-40B4-BE49-F238E27FC236}">
                <a16:creationId xmlns:a16="http://schemas.microsoft.com/office/drawing/2014/main" id="{88BC6114-1818-D547-85EA-F8625F7B5858}"/>
              </a:ext>
            </a:extLst>
          </p:cNvPr>
          <p:cNvGrpSpPr/>
          <p:nvPr/>
        </p:nvGrpSpPr>
        <p:grpSpPr>
          <a:xfrm>
            <a:off x="6823290" y="5933561"/>
            <a:ext cx="1168419" cy="369332"/>
            <a:chOff x="8202920" y="2892723"/>
            <a:chExt cx="1168419" cy="369332"/>
          </a:xfrm>
        </p:grpSpPr>
        <p:sp>
          <p:nvSpPr>
            <p:cNvPr id="26" name="5-Point Star 25">
              <a:extLst>
                <a:ext uri="{FF2B5EF4-FFF2-40B4-BE49-F238E27FC236}">
                  <a16:creationId xmlns:a16="http://schemas.microsoft.com/office/drawing/2014/main" id="{452D4B94-0CF2-5B49-9D88-369D859EEB76}"/>
                </a:ext>
              </a:extLst>
            </p:cNvPr>
            <p:cNvSpPr/>
            <p:nvPr/>
          </p:nvSpPr>
          <p:spPr>
            <a:xfrm>
              <a:off x="9157027" y="297023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BD95AA9-3AFE-4E41-AAA9-F2B65A252D5A}"/>
                </a:ext>
              </a:extLst>
            </p:cNvPr>
            <p:cNvSpPr/>
            <p:nvPr/>
          </p:nvSpPr>
          <p:spPr>
            <a:xfrm>
              <a:off x="8202920" y="2892723"/>
              <a:ext cx="954107" cy="369332"/>
            </a:xfrm>
            <a:prstGeom prst="rect">
              <a:avLst/>
            </a:prstGeom>
          </p:spPr>
          <p:txBody>
            <a:bodyPr wrap="none">
              <a:spAutoFit/>
            </a:bodyPr>
            <a:lstStyle/>
            <a:p>
              <a:pPr algn="r"/>
              <a:r>
                <a:rPr lang="en-US" dirty="0">
                  <a:solidFill>
                    <a:srgbClr val="374781"/>
                  </a:solidFill>
                  <a:latin typeface="Arial" panose="020B0604020202020204" pitchFamily="34" charset="0"/>
                  <a:cs typeface="Arial" panose="020B0604020202020204" pitchFamily="34" charset="0"/>
                </a:rPr>
                <a:t>London</a:t>
              </a:r>
            </a:p>
          </p:txBody>
        </p:sp>
      </p:grpSp>
      <p:grpSp>
        <p:nvGrpSpPr>
          <p:cNvPr id="28" name="Group 27">
            <a:extLst>
              <a:ext uri="{FF2B5EF4-FFF2-40B4-BE49-F238E27FC236}">
                <a16:creationId xmlns:a16="http://schemas.microsoft.com/office/drawing/2014/main" id="{438356C3-3E95-FC44-A664-E55B8B74C504}"/>
              </a:ext>
            </a:extLst>
          </p:cNvPr>
          <p:cNvGrpSpPr/>
          <p:nvPr/>
        </p:nvGrpSpPr>
        <p:grpSpPr>
          <a:xfrm>
            <a:off x="7893324" y="5764900"/>
            <a:ext cx="1319380" cy="369332"/>
            <a:chOff x="8101013" y="6170098"/>
            <a:chExt cx="1319380" cy="369332"/>
          </a:xfrm>
        </p:grpSpPr>
        <p:sp>
          <p:nvSpPr>
            <p:cNvPr id="29" name="5-Point Star 28">
              <a:extLst>
                <a:ext uri="{FF2B5EF4-FFF2-40B4-BE49-F238E27FC236}">
                  <a16:creationId xmlns:a16="http://schemas.microsoft.com/office/drawing/2014/main" id="{0BFD123E-F909-F649-B588-9747BCD571D8}"/>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7F7DE-F271-3B49-A8CF-8F7E86F49A59}"/>
                </a:ext>
              </a:extLst>
            </p:cNvPr>
            <p:cNvSpPr/>
            <p:nvPr/>
          </p:nvSpPr>
          <p:spPr>
            <a:xfrm>
              <a:off x="8286749" y="6170098"/>
              <a:ext cx="1133644" cy="369332"/>
            </a:xfrm>
            <a:prstGeom prst="rect">
              <a:avLst/>
            </a:prstGeom>
          </p:spPr>
          <p:txBody>
            <a:bodyPr wrap="none">
              <a:spAutoFit/>
            </a:bodyPr>
            <a:lstStyle/>
            <a:p>
              <a:r>
                <a:rPr lang="en-US" dirty="0">
                  <a:solidFill>
                    <a:srgbClr val="374781"/>
                  </a:solidFill>
                  <a:latin typeface="Arial" panose="020B0604020202020204" pitchFamily="34" charset="0"/>
                  <a:cs typeface="Arial" panose="020B0604020202020204" pitchFamily="34" charset="0"/>
                </a:rPr>
                <a:t>Brantford</a:t>
              </a:r>
            </a:p>
          </p:txBody>
        </p:sp>
      </p:grpSp>
      <p:grpSp>
        <p:nvGrpSpPr>
          <p:cNvPr id="31" name="Group 30">
            <a:extLst>
              <a:ext uri="{FF2B5EF4-FFF2-40B4-BE49-F238E27FC236}">
                <a16:creationId xmlns:a16="http://schemas.microsoft.com/office/drawing/2014/main" id="{234C7DF9-F108-BA4F-88BD-AA2CDD82C3C0}"/>
              </a:ext>
            </a:extLst>
          </p:cNvPr>
          <p:cNvGrpSpPr/>
          <p:nvPr/>
        </p:nvGrpSpPr>
        <p:grpSpPr>
          <a:xfrm>
            <a:off x="5041029" y="3961406"/>
            <a:ext cx="1460444" cy="369332"/>
            <a:chOff x="8101013" y="6170098"/>
            <a:chExt cx="1460444" cy="369332"/>
          </a:xfrm>
        </p:grpSpPr>
        <p:sp>
          <p:nvSpPr>
            <p:cNvPr id="32" name="5-Point Star 31">
              <a:extLst>
                <a:ext uri="{FF2B5EF4-FFF2-40B4-BE49-F238E27FC236}">
                  <a16:creationId xmlns:a16="http://schemas.microsoft.com/office/drawing/2014/main" id="{FA4D7E6B-0DFE-7948-945A-1E913AF28B67}"/>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332994D-179C-BB41-B279-5DB2EC202BEB}"/>
                </a:ext>
              </a:extLst>
            </p:cNvPr>
            <p:cNvSpPr/>
            <p:nvPr/>
          </p:nvSpPr>
          <p:spPr>
            <a:xfrm>
              <a:off x="8286749" y="6170098"/>
              <a:ext cx="1274708" cy="369332"/>
            </a:xfrm>
            <a:prstGeom prst="rect">
              <a:avLst/>
            </a:prstGeom>
          </p:spPr>
          <p:txBody>
            <a:bodyPr wrap="none">
              <a:spAutoFit/>
            </a:bodyPr>
            <a:lstStyle/>
            <a:p>
              <a:r>
                <a:rPr lang="en-US" dirty="0">
                  <a:solidFill>
                    <a:srgbClr val="374781"/>
                  </a:solidFill>
                  <a:latin typeface="Arial" panose="020B0604020202020204" pitchFamily="34" charset="0"/>
                  <a:cs typeface="Arial" panose="020B0604020202020204" pitchFamily="34" charset="0"/>
                </a:rPr>
                <a:t>Saskatoon</a:t>
              </a:r>
            </a:p>
          </p:txBody>
        </p:sp>
      </p:grpSp>
      <p:grpSp>
        <p:nvGrpSpPr>
          <p:cNvPr id="34" name="Group 33">
            <a:extLst>
              <a:ext uri="{FF2B5EF4-FFF2-40B4-BE49-F238E27FC236}">
                <a16:creationId xmlns:a16="http://schemas.microsoft.com/office/drawing/2014/main" id="{C99EBE87-CA1C-7544-A0B4-7FF13AB15662}"/>
              </a:ext>
            </a:extLst>
          </p:cNvPr>
          <p:cNvGrpSpPr/>
          <p:nvPr/>
        </p:nvGrpSpPr>
        <p:grpSpPr>
          <a:xfrm>
            <a:off x="3816718" y="3640405"/>
            <a:ext cx="1486092" cy="369332"/>
            <a:chOff x="8101013" y="6170098"/>
            <a:chExt cx="1486092" cy="369332"/>
          </a:xfrm>
        </p:grpSpPr>
        <p:sp>
          <p:nvSpPr>
            <p:cNvPr id="35" name="5-Point Star 34">
              <a:extLst>
                <a:ext uri="{FF2B5EF4-FFF2-40B4-BE49-F238E27FC236}">
                  <a16:creationId xmlns:a16="http://schemas.microsoft.com/office/drawing/2014/main" id="{8FA1B976-CF5A-E84B-AC38-D471793F28AF}"/>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3606B55-3146-0F42-8832-520E56E4DD23}"/>
                </a:ext>
              </a:extLst>
            </p:cNvPr>
            <p:cNvSpPr/>
            <p:nvPr/>
          </p:nvSpPr>
          <p:spPr>
            <a:xfrm>
              <a:off x="8286749" y="6170098"/>
              <a:ext cx="1300356" cy="369332"/>
            </a:xfrm>
            <a:prstGeom prst="rect">
              <a:avLst/>
            </a:prstGeom>
          </p:spPr>
          <p:txBody>
            <a:bodyPr wrap="none">
              <a:spAutoFit/>
            </a:bodyPr>
            <a:lstStyle/>
            <a:p>
              <a:r>
                <a:rPr lang="en-US" dirty="0">
                  <a:solidFill>
                    <a:srgbClr val="374781"/>
                  </a:solidFill>
                  <a:latin typeface="Arial" panose="020B0604020202020204" pitchFamily="34" charset="0"/>
                  <a:cs typeface="Arial" panose="020B0604020202020204" pitchFamily="34" charset="0"/>
                </a:rPr>
                <a:t>Edmonton </a:t>
              </a:r>
            </a:p>
          </p:txBody>
        </p:sp>
      </p:grpSp>
      <p:grpSp>
        <p:nvGrpSpPr>
          <p:cNvPr id="37" name="Group 36">
            <a:extLst>
              <a:ext uri="{FF2B5EF4-FFF2-40B4-BE49-F238E27FC236}">
                <a16:creationId xmlns:a16="http://schemas.microsoft.com/office/drawing/2014/main" id="{86258217-0771-A041-B9FC-0A7A1398AB80}"/>
              </a:ext>
            </a:extLst>
          </p:cNvPr>
          <p:cNvGrpSpPr/>
          <p:nvPr/>
        </p:nvGrpSpPr>
        <p:grpSpPr>
          <a:xfrm>
            <a:off x="3811417" y="4258808"/>
            <a:ext cx="1229612" cy="369332"/>
            <a:chOff x="8101013" y="6170098"/>
            <a:chExt cx="1229612" cy="369332"/>
          </a:xfrm>
        </p:grpSpPr>
        <p:sp>
          <p:nvSpPr>
            <p:cNvPr id="38" name="5-Point Star 37">
              <a:extLst>
                <a:ext uri="{FF2B5EF4-FFF2-40B4-BE49-F238E27FC236}">
                  <a16:creationId xmlns:a16="http://schemas.microsoft.com/office/drawing/2014/main" id="{FD3C2D30-3812-7B41-8362-166469C79274}"/>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FE1980F-2B96-0C41-B646-8EF139DA78C3}"/>
                </a:ext>
              </a:extLst>
            </p:cNvPr>
            <p:cNvSpPr/>
            <p:nvPr/>
          </p:nvSpPr>
          <p:spPr>
            <a:xfrm>
              <a:off x="8286749" y="6170098"/>
              <a:ext cx="1043876" cy="369332"/>
            </a:xfrm>
            <a:prstGeom prst="rect">
              <a:avLst/>
            </a:prstGeom>
          </p:spPr>
          <p:txBody>
            <a:bodyPr wrap="none">
              <a:spAutoFit/>
            </a:bodyPr>
            <a:lstStyle/>
            <a:p>
              <a:r>
                <a:rPr lang="en-US" dirty="0">
                  <a:solidFill>
                    <a:srgbClr val="374781"/>
                  </a:solidFill>
                  <a:latin typeface="Arial" panose="020B0604020202020204" pitchFamily="34" charset="0"/>
                  <a:cs typeface="Arial" panose="020B0604020202020204" pitchFamily="34" charset="0"/>
                </a:rPr>
                <a:t>Calgary </a:t>
              </a:r>
            </a:p>
          </p:txBody>
        </p:sp>
      </p:grpSp>
      <p:grpSp>
        <p:nvGrpSpPr>
          <p:cNvPr id="40" name="Group 39">
            <a:extLst>
              <a:ext uri="{FF2B5EF4-FFF2-40B4-BE49-F238E27FC236}">
                <a16:creationId xmlns:a16="http://schemas.microsoft.com/office/drawing/2014/main" id="{4E0FB4B7-6F9C-1941-8110-97F27503EE52}"/>
              </a:ext>
            </a:extLst>
          </p:cNvPr>
          <p:cNvGrpSpPr/>
          <p:nvPr/>
        </p:nvGrpSpPr>
        <p:grpSpPr>
          <a:xfrm>
            <a:off x="3890712" y="3327044"/>
            <a:ext cx="2409422" cy="923330"/>
            <a:chOff x="8101013" y="6170098"/>
            <a:chExt cx="2409422" cy="923330"/>
          </a:xfrm>
        </p:grpSpPr>
        <p:sp>
          <p:nvSpPr>
            <p:cNvPr id="41" name="5-Point Star 40">
              <a:extLst>
                <a:ext uri="{FF2B5EF4-FFF2-40B4-BE49-F238E27FC236}">
                  <a16:creationId xmlns:a16="http://schemas.microsoft.com/office/drawing/2014/main" id="{6A76F049-7F15-7342-8777-2F3CB5766E9A}"/>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9BCCF2D-9897-904A-A2C2-E28248B42BB5}"/>
                </a:ext>
              </a:extLst>
            </p:cNvPr>
            <p:cNvSpPr/>
            <p:nvPr/>
          </p:nvSpPr>
          <p:spPr>
            <a:xfrm>
              <a:off x="8286749" y="6170098"/>
              <a:ext cx="2223686" cy="923330"/>
            </a:xfrm>
            <a:prstGeom prst="rect">
              <a:avLst/>
            </a:prstGeom>
          </p:spPr>
          <p:txBody>
            <a:bodyPr wrap="none">
              <a:spAutoFit/>
            </a:bodyPr>
            <a:lstStyle/>
            <a:p>
              <a:r>
                <a:rPr lang="en-US" dirty="0">
                  <a:solidFill>
                    <a:srgbClr val="374781"/>
                  </a:solidFill>
                  <a:latin typeface="Arial" panose="020B0604020202020204" pitchFamily="34" charset="0"/>
                  <a:cs typeface="Arial" panose="020B0604020202020204" pitchFamily="34" charset="0"/>
                </a:rPr>
                <a:t>Fort Saskatchewan </a:t>
              </a:r>
            </a:p>
            <a:p>
              <a:endParaRPr lang="en-US" dirty="0">
                <a:solidFill>
                  <a:srgbClr val="374781"/>
                </a:solidFill>
                <a:latin typeface="Arial" panose="020B0604020202020204" pitchFamily="34" charset="0"/>
                <a:cs typeface="Arial" panose="020B0604020202020204" pitchFamily="34" charset="0"/>
              </a:endParaRPr>
            </a:p>
            <a:p>
              <a:r>
                <a:rPr lang="en-US" dirty="0">
                  <a:solidFill>
                    <a:srgbClr val="374781"/>
                  </a:solidFill>
                  <a:latin typeface="Arial" panose="020B0604020202020204" pitchFamily="34" charset="0"/>
                  <a:cs typeface="Arial" panose="020B0604020202020204" pitchFamily="34" charset="0"/>
                </a:rPr>
                <a:t> </a:t>
              </a:r>
            </a:p>
          </p:txBody>
        </p:sp>
      </p:grpSp>
      <p:grpSp>
        <p:nvGrpSpPr>
          <p:cNvPr id="43" name="Group 42">
            <a:extLst>
              <a:ext uri="{FF2B5EF4-FFF2-40B4-BE49-F238E27FC236}">
                <a16:creationId xmlns:a16="http://schemas.microsoft.com/office/drawing/2014/main" id="{0DC5BC64-DE48-8045-B64F-902D7F0E9F56}"/>
              </a:ext>
            </a:extLst>
          </p:cNvPr>
          <p:cNvGrpSpPr/>
          <p:nvPr/>
        </p:nvGrpSpPr>
        <p:grpSpPr>
          <a:xfrm>
            <a:off x="2487930" y="3356690"/>
            <a:ext cx="1335195" cy="369332"/>
            <a:chOff x="8036144" y="2892723"/>
            <a:chExt cx="1335195" cy="369332"/>
          </a:xfrm>
        </p:grpSpPr>
        <p:sp>
          <p:nvSpPr>
            <p:cNvPr id="44" name="5-Point Star 43">
              <a:extLst>
                <a:ext uri="{FF2B5EF4-FFF2-40B4-BE49-F238E27FC236}">
                  <a16:creationId xmlns:a16="http://schemas.microsoft.com/office/drawing/2014/main" id="{C0EF4802-03A8-7544-B62A-A9E3DF00EA06}"/>
                </a:ext>
              </a:extLst>
            </p:cNvPr>
            <p:cNvSpPr/>
            <p:nvPr/>
          </p:nvSpPr>
          <p:spPr>
            <a:xfrm>
              <a:off x="9157027" y="297023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2556032-5F6B-CE4F-A753-E5F80ABFEEE1}"/>
                </a:ext>
              </a:extLst>
            </p:cNvPr>
            <p:cNvSpPr/>
            <p:nvPr/>
          </p:nvSpPr>
          <p:spPr>
            <a:xfrm>
              <a:off x="8036144" y="2892723"/>
              <a:ext cx="1120883" cy="369332"/>
            </a:xfrm>
            <a:prstGeom prst="rect">
              <a:avLst/>
            </a:prstGeom>
          </p:spPr>
          <p:txBody>
            <a:bodyPr wrap="none">
              <a:spAutoFit/>
            </a:bodyPr>
            <a:lstStyle/>
            <a:p>
              <a:pPr algn="r"/>
              <a:r>
                <a:rPr lang="en-US" dirty="0">
                  <a:solidFill>
                    <a:srgbClr val="374781"/>
                  </a:solidFill>
                  <a:latin typeface="Arial" panose="020B0604020202020204" pitchFamily="34" charset="0"/>
                  <a:cs typeface="Arial" panose="020B0604020202020204" pitchFamily="34" charset="0"/>
                </a:rPr>
                <a:t>St. Albert</a:t>
              </a:r>
            </a:p>
          </p:txBody>
        </p:sp>
      </p:grpSp>
      <p:grpSp>
        <p:nvGrpSpPr>
          <p:cNvPr id="46" name="Group 45">
            <a:extLst>
              <a:ext uri="{FF2B5EF4-FFF2-40B4-BE49-F238E27FC236}">
                <a16:creationId xmlns:a16="http://schemas.microsoft.com/office/drawing/2014/main" id="{18FFCB2D-8E84-C641-8417-721FF5406FDA}"/>
              </a:ext>
            </a:extLst>
          </p:cNvPr>
          <p:cNvGrpSpPr/>
          <p:nvPr/>
        </p:nvGrpSpPr>
        <p:grpSpPr>
          <a:xfrm>
            <a:off x="2788364" y="4828954"/>
            <a:ext cx="1520269" cy="369332"/>
            <a:chOff x="8101013" y="6170098"/>
            <a:chExt cx="1520269" cy="369332"/>
          </a:xfrm>
        </p:grpSpPr>
        <p:sp>
          <p:nvSpPr>
            <p:cNvPr id="47" name="5-Point Star 46">
              <a:extLst>
                <a:ext uri="{FF2B5EF4-FFF2-40B4-BE49-F238E27FC236}">
                  <a16:creationId xmlns:a16="http://schemas.microsoft.com/office/drawing/2014/main" id="{6AAFFF99-56CB-0E4B-89A5-51B7A16688D3}"/>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A4D0812-3013-F74E-83D1-708BD4571A49}"/>
                </a:ext>
              </a:extLst>
            </p:cNvPr>
            <p:cNvSpPr/>
            <p:nvPr/>
          </p:nvSpPr>
          <p:spPr>
            <a:xfrm>
              <a:off x="8286749" y="6170098"/>
              <a:ext cx="1334533" cy="369332"/>
            </a:xfrm>
            <a:prstGeom prst="rect">
              <a:avLst/>
            </a:prstGeom>
          </p:spPr>
          <p:txBody>
            <a:bodyPr wrap="none">
              <a:spAutoFit/>
            </a:bodyPr>
            <a:lstStyle/>
            <a:p>
              <a:r>
                <a:rPr lang="en-US" dirty="0">
                  <a:solidFill>
                    <a:srgbClr val="374781"/>
                  </a:solidFill>
                  <a:latin typeface="Arial" panose="020B0604020202020204" pitchFamily="34" charset="0"/>
                  <a:cs typeface="Arial" panose="020B0604020202020204" pitchFamily="34" charset="0"/>
                </a:rPr>
                <a:t>Vancouver </a:t>
              </a:r>
            </a:p>
          </p:txBody>
        </p:sp>
      </p:grpSp>
      <p:grpSp>
        <p:nvGrpSpPr>
          <p:cNvPr id="49" name="Group 48">
            <a:extLst>
              <a:ext uri="{FF2B5EF4-FFF2-40B4-BE49-F238E27FC236}">
                <a16:creationId xmlns:a16="http://schemas.microsoft.com/office/drawing/2014/main" id="{B071D013-9DDD-6C4F-876F-AC89C057F961}"/>
              </a:ext>
            </a:extLst>
          </p:cNvPr>
          <p:cNvGrpSpPr/>
          <p:nvPr/>
        </p:nvGrpSpPr>
        <p:grpSpPr>
          <a:xfrm>
            <a:off x="1722943" y="4690326"/>
            <a:ext cx="1078651" cy="369332"/>
            <a:chOff x="8292688" y="2892723"/>
            <a:chExt cx="1078651" cy="369332"/>
          </a:xfrm>
        </p:grpSpPr>
        <p:sp>
          <p:nvSpPr>
            <p:cNvPr id="50" name="5-Point Star 49">
              <a:extLst>
                <a:ext uri="{FF2B5EF4-FFF2-40B4-BE49-F238E27FC236}">
                  <a16:creationId xmlns:a16="http://schemas.microsoft.com/office/drawing/2014/main" id="{48ED19EB-1E2D-5A42-A6D3-6125E1487C6A}"/>
                </a:ext>
              </a:extLst>
            </p:cNvPr>
            <p:cNvSpPr/>
            <p:nvPr/>
          </p:nvSpPr>
          <p:spPr>
            <a:xfrm>
              <a:off x="9157027" y="297023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378F793-EE70-E849-AE20-4F280ABD0019}"/>
                </a:ext>
              </a:extLst>
            </p:cNvPr>
            <p:cNvSpPr/>
            <p:nvPr/>
          </p:nvSpPr>
          <p:spPr>
            <a:xfrm>
              <a:off x="8292688" y="2892723"/>
              <a:ext cx="864339" cy="369332"/>
            </a:xfrm>
            <a:prstGeom prst="rect">
              <a:avLst/>
            </a:prstGeom>
          </p:spPr>
          <p:txBody>
            <a:bodyPr wrap="none">
              <a:spAutoFit/>
            </a:bodyPr>
            <a:lstStyle/>
            <a:p>
              <a:pPr algn="r"/>
              <a:r>
                <a:rPr lang="en-US" dirty="0">
                  <a:solidFill>
                    <a:srgbClr val="374781"/>
                  </a:solidFill>
                  <a:latin typeface="Arial" panose="020B0604020202020204" pitchFamily="34" charset="0"/>
                  <a:cs typeface="Arial" panose="020B0604020202020204" pitchFamily="34" charset="0"/>
                </a:rPr>
                <a:t>Surrey</a:t>
              </a:r>
            </a:p>
          </p:txBody>
        </p:sp>
      </p:grpSp>
      <p:grpSp>
        <p:nvGrpSpPr>
          <p:cNvPr id="52" name="Group 51">
            <a:extLst>
              <a:ext uri="{FF2B5EF4-FFF2-40B4-BE49-F238E27FC236}">
                <a16:creationId xmlns:a16="http://schemas.microsoft.com/office/drawing/2014/main" id="{9B6F901B-592C-E34C-93D8-5EE750419D17}"/>
              </a:ext>
            </a:extLst>
          </p:cNvPr>
          <p:cNvGrpSpPr/>
          <p:nvPr/>
        </p:nvGrpSpPr>
        <p:grpSpPr>
          <a:xfrm>
            <a:off x="9154570" y="4931652"/>
            <a:ext cx="1268084" cy="369332"/>
            <a:chOff x="8101013" y="6170098"/>
            <a:chExt cx="1268084" cy="369332"/>
          </a:xfrm>
        </p:grpSpPr>
        <p:sp>
          <p:nvSpPr>
            <p:cNvPr id="53" name="5-Point Star 52">
              <a:extLst>
                <a:ext uri="{FF2B5EF4-FFF2-40B4-BE49-F238E27FC236}">
                  <a16:creationId xmlns:a16="http://schemas.microsoft.com/office/drawing/2014/main" id="{45CE74F7-0213-0B4D-A3BC-09B0991F700D}"/>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CE98FAF-0113-964B-BD36-9189591BC18F}"/>
                </a:ext>
              </a:extLst>
            </p:cNvPr>
            <p:cNvSpPr/>
            <p:nvPr/>
          </p:nvSpPr>
          <p:spPr>
            <a:xfrm>
              <a:off x="8286749" y="6170098"/>
              <a:ext cx="1082348" cy="369332"/>
            </a:xfrm>
            <a:prstGeom prst="rect">
              <a:avLst/>
            </a:prstGeom>
          </p:spPr>
          <p:txBody>
            <a:bodyPr wrap="none">
              <a:spAutoFit/>
            </a:bodyPr>
            <a:lstStyle/>
            <a:p>
              <a:r>
                <a:rPr lang="en-US" dirty="0">
                  <a:solidFill>
                    <a:srgbClr val="374781"/>
                  </a:solidFill>
                  <a:latin typeface="Arial" panose="020B0604020202020204" pitchFamily="34" charset="0"/>
                  <a:cs typeface="Arial" panose="020B0604020202020204" pitchFamily="34" charset="0"/>
                </a:rPr>
                <a:t>Montréal</a:t>
              </a:r>
            </a:p>
          </p:txBody>
        </p:sp>
      </p:grpSp>
      <p:grpSp>
        <p:nvGrpSpPr>
          <p:cNvPr id="55" name="Group 54">
            <a:extLst>
              <a:ext uri="{FF2B5EF4-FFF2-40B4-BE49-F238E27FC236}">
                <a16:creationId xmlns:a16="http://schemas.microsoft.com/office/drawing/2014/main" id="{CB8C2163-3EF8-124F-9975-08DA7A50DACC}"/>
              </a:ext>
            </a:extLst>
          </p:cNvPr>
          <p:cNvGrpSpPr/>
          <p:nvPr/>
        </p:nvGrpSpPr>
        <p:grpSpPr>
          <a:xfrm>
            <a:off x="9340306" y="4759164"/>
            <a:ext cx="1785276" cy="369332"/>
            <a:chOff x="8101013" y="6170098"/>
            <a:chExt cx="1785276" cy="369332"/>
          </a:xfrm>
        </p:grpSpPr>
        <p:sp>
          <p:nvSpPr>
            <p:cNvPr id="56" name="5-Point Star 55">
              <a:extLst>
                <a:ext uri="{FF2B5EF4-FFF2-40B4-BE49-F238E27FC236}">
                  <a16:creationId xmlns:a16="http://schemas.microsoft.com/office/drawing/2014/main" id="{DFF29E0F-5EC8-2943-BA67-182A8ACAC821}"/>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8759509-B53C-2A40-AFE0-04E5AAD3C0EB}"/>
                </a:ext>
              </a:extLst>
            </p:cNvPr>
            <p:cNvSpPr/>
            <p:nvPr/>
          </p:nvSpPr>
          <p:spPr>
            <a:xfrm>
              <a:off x="8286749" y="6170098"/>
              <a:ext cx="1599540" cy="369332"/>
            </a:xfrm>
            <a:prstGeom prst="rect">
              <a:avLst/>
            </a:prstGeom>
          </p:spPr>
          <p:txBody>
            <a:bodyPr wrap="none">
              <a:spAutoFit/>
            </a:bodyPr>
            <a:lstStyle/>
            <a:p>
              <a:r>
                <a:rPr lang="en-US" dirty="0">
                  <a:solidFill>
                    <a:srgbClr val="374781"/>
                  </a:solidFill>
                  <a:latin typeface="Arial" panose="020B0604020202020204" pitchFamily="34" charset="0"/>
                  <a:cs typeface="Arial" panose="020B0604020202020204" pitchFamily="34" charset="0"/>
                </a:rPr>
                <a:t>Trois-Rivières</a:t>
              </a:r>
            </a:p>
          </p:txBody>
        </p:sp>
      </p:grpSp>
      <p:grpSp>
        <p:nvGrpSpPr>
          <p:cNvPr id="58" name="Group 57">
            <a:extLst>
              <a:ext uri="{FF2B5EF4-FFF2-40B4-BE49-F238E27FC236}">
                <a16:creationId xmlns:a16="http://schemas.microsoft.com/office/drawing/2014/main" id="{FCED570D-0411-294D-BD90-61B5919C4E3F}"/>
              </a:ext>
            </a:extLst>
          </p:cNvPr>
          <p:cNvGrpSpPr/>
          <p:nvPr/>
        </p:nvGrpSpPr>
        <p:grpSpPr>
          <a:xfrm>
            <a:off x="155767" y="3994159"/>
            <a:ext cx="2316637" cy="646331"/>
            <a:chOff x="7054702" y="2749864"/>
            <a:chExt cx="2316637" cy="646331"/>
          </a:xfrm>
        </p:grpSpPr>
        <p:sp>
          <p:nvSpPr>
            <p:cNvPr id="59" name="5-Point Star 58">
              <a:extLst>
                <a:ext uri="{FF2B5EF4-FFF2-40B4-BE49-F238E27FC236}">
                  <a16:creationId xmlns:a16="http://schemas.microsoft.com/office/drawing/2014/main" id="{65C21466-B141-C144-B9F8-CB1153896F00}"/>
                </a:ext>
              </a:extLst>
            </p:cNvPr>
            <p:cNvSpPr/>
            <p:nvPr/>
          </p:nvSpPr>
          <p:spPr>
            <a:xfrm>
              <a:off x="9157027" y="297023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6C86719-AF67-D14D-BA89-2EF19D3E1139}"/>
                </a:ext>
              </a:extLst>
            </p:cNvPr>
            <p:cNvSpPr/>
            <p:nvPr/>
          </p:nvSpPr>
          <p:spPr>
            <a:xfrm>
              <a:off x="7054702" y="2749864"/>
              <a:ext cx="2099655" cy="646331"/>
            </a:xfrm>
            <a:prstGeom prst="rect">
              <a:avLst/>
            </a:prstGeom>
          </p:spPr>
          <p:txBody>
            <a:bodyPr wrap="square">
              <a:spAutoFit/>
            </a:bodyPr>
            <a:lstStyle/>
            <a:p>
              <a:pPr algn="r"/>
              <a:r>
                <a:rPr lang="en-US" b="1" dirty="0">
                  <a:solidFill>
                    <a:srgbClr val="374781"/>
                  </a:solidFill>
                  <a:latin typeface="Arial" panose="020B0604020202020204" pitchFamily="34" charset="0"/>
                  <a:cs typeface="Arial" panose="020B0604020202020204" pitchFamily="34" charset="0"/>
                </a:rPr>
                <a:t>COLOMBIE-BRITANNIQUE</a:t>
              </a:r>
            </a:p>
          </p:txBody>
        </p:sp>
      </p:grpSp>
      <p:grpSp>
        <p:nvGrpSpPr>
          <p:cNvPr id="61" name="Group 60">
            <a:extLst>
              <a:ext uri="{FF2B5EF4-FFF2-40B4-BE49-F238E27FC236}">
                <a16:creationId xmlns:a16="http://schemas.microsoft.com/office/drawing/2014/main" id="{41775677-3339-414A-AF8A-AE952B55F08A}"/>
              </a:ext>
            </a:extLst>
          </p:cNvPr>
          <p:cNvGrpSpPr/>
          <p:nvPr/>
        </p:nvGrpSpPr>
        <p:grpSpPr>
          <a:xfrm>
            <a:off x="9509279" y="4569234"/>
            <a:ext cx="1178315" cy="369332"/>
            <a:chOff x="8101013" y="6170098"/>
            <a:chExt cx="1178315" cy="369332"/>
          </a:xfrm>
        </p:grpSpPr>
        <p:sp>
          <p:nvSpPr>
            <p:cNvPr id="62" name="5-Point Star 61">
              <a:extLst>
                <a:ext uri="{FF2B5EF4-FFF2-40B4-BE49-F238E27FC236}">
                  <a16:creationId xmlns:a16="http://schemas.microsoft.com/office/drawing/2014/main" id="{129CA136-B4E3-A04F-AE01-905CD438FF2E}"/>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2439C731-D9AA-AB4B-B201-DC911AA563E4}"/>
                </a:ext>
              </a:extLst>
            </p:cNvPr>
            <p:cNvSpPr/>
            <p:nvPr/>
          </p:nvSpPr>
          <p:spPr>
            <a:xfrm>
              <a:off x="8286749" y="6170098"/>
              <a:ext cx="992579" cy="369332"/>
            </a:xfrm>
            <a:prstGeom prst="rect">
              <a:avLst/>
            </a:prstGeom>
          </p:spPr>
          <p:txBody>
            <a:bodyPr wrap="none">
              <a:spAutoFit/>
            </a:bodyPr>
            <a:lstStyle/>
            <a:p>
              <a:r>
                <a:rPr lang="en-US" dirty="0">
                  <a:solidFill>
                    <a:srgbClr val="374781"/>
                  </a:solidFill>
                  <a:latin typeface="Arial" panose="020B0604020202020204" pitchFamily="34" charset="0"/>
                  <a:cs typeface="Arial" panose="020B0604020202020204" pitchFamily="34" charset="0"/>
                </a:rPr>
                <a:t>Québec</a:t>
              </a:r>
            </a:p>
          </p:txBody>
        </p:sp>
      </p:grpSp>
      <p:grpSp>
        <p:nvGrpSpPr>
          <p:cNvPr id="64" name="Group 63">
            <a:extLst>
              <a:ext uri="{FF2B5EF4-FFF2-40B4-BE49-F238E27FC236}">
                <a16:creationId xmlns:a16="http://schemas.microsoft.com/office/drawing/2014/main" id="{52063346-D52A-C243-8D0D-81E6C53BEEF5}"/>
              </a:ext>
            </a:extLst>
          </p:cNvPr>
          <p:cNvGrpSpPr/>
          <p:nvPr/>
        </p:nvGrpSpPr>
        <p:grpSpPr>
          <a:xfrm>
            <a:off x="6018207" y="4368513"/>
            <a:ext cx="1610165" cy="369332"/>
            <a:chOff x="8101013" y="6170098"/>
            <a:chExt cx="1610165" cy="369332"/>
          </a:xfrm>
        </p:grpSpPr>
        <p:sp>
          <p:nvSpPr>
            <p:cNvPr id="65" name="5-Point Star 64">
              <a:extLst>
                <a:ext uri="{FF2B5EF4-FFF2-40B4-BE49-F238E27FC236}">
                  <a16:creationId xmlns:a16="http://schemas.microsoft.com/office/drawing/2014/main" id="{DE5EED80-D3A6-4A41-B89F-3CE01E680B69}"/>
                </a:ext>
              </a:extLst>
            </p:cNvPr>
            <p:cNvSpPr/>
            <p:nvPr/>
          </p:nvSpPr>
          <p:spPr>
            <a:xfrm>
              <a:off x="8101013" y="6227763"/>
              <a:ext cx="214312" cy="214312"/>
            </a:xfrm>
            <a:prstGeom prst="star5">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D572AFC0-4372-274D-84F7-686F9EC01737}"/>
                </a:ext>
              </a:extLst>
            </p:cNvPr>
            <p:cNvSpPr/>
            <p:nvPr/>
          </p:nvSpPr>
          <p:spPr>
            <a:xfrm>
              <a:off x="8286749" y="6170098"/>
              <a:ext cx="1424429" cy="369332"/>
            </a:xfrm>
            <a:prstGeom prst="rect">
              <a:avLst/>
            </a:prstGeom>
          </p:spPr>
          <p:txBody>
            <a:bodyPr wrap="none">
              <a:spAutoFit/>
            </a:bodyPr>
            <a:lstStyle/>
            <a:p>
              <a:r>
                <a:rPr lang="en-US" b="1" dirty="0">
                  <a:solidFill>
                    <a:srgbClr val="374781"/>
                  </a:solidFill>
                  <a:latin typeface="Arial" panose="020B0604020202020204" pitchFamily="34" charset="0"/>
                  <a:cs typeface="Arial" panose="020B0604020202020204" pitchFamily="34" charset="0"/>
                </a:rPr>
                <a:t>MANITOBA</a:t>
              </a:r>
            </a:p>
          </p:txBody>
        </p:sp>
      </p:grpSp>
    </p:spTree>
    <p:extLst>
      <p:ext uri="{BB962C8B-B14F-4D97-AF65-F5344CB8AC3E}">
        <p14:creationId xmlns:p14="http://schemas.microsoft.com/office/powerpoint/2010/main" val="283717450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E024-9671-0B4F-A0FC-61CF8B2C0DE6}"/>
              </a:ext>
            </a:extLst>
          </p:cNvPr>
          <p:cNvSpPr>
            <a:spLocks noGrp="1"/>
          </p:cNvSpPr>
          <p:nvPr>
            <p:ph type="title"/>
          </p:nvPr>
        </p:nvSpPr>
        <p:spPr/>
        <p:txBody>
          <a:bodyPr/>
          <a:lstStyle/>
          <a:p>
            <a:r>
              <a:rPr lang="en-CA" dirty="0" err="1"/>
              <a:t>Outils</a:t>
            </a:r>
            <a:r>
              <a:rPr lang="en-CA" dirty="0"/>
              <a:t> de mise </a:t>
            </a:r>
            <a:r>
              <a:rPr lang="en-CA" dirty="0" err="1"/>
              <a:t>en</a:t>
            </a:r>
            <a:r>
              <a:rPr lang="en-CA" dirty="0"/>
              <a:t> </a:t>
            </a:r>
            <a:r>
              <a:rPr lang="en-CA" dirty="0" err="1"/>
              <a:t>œuvre</a:t>
            </a:r>
            <a:endParaRPr lang="en-US" dirty="0"/>
          </a:p>
        </p:txBody>
      </p:sp>
      <p:sp>
        <p:nvSpPr>
          <p:cNvPr id="4" name="Text Placeholder 3">
            <a:extLst>
              <a:ext uri="{FF2B5EF4-FFF2-40B4-BE49-F238E27FC236}">
                <a16:creationId xmlns:a16="http://schemas.microsoft.com/office/drawing/2014/main" id="{5A1EF90E-CBFC-3A4A-B986-C826703E86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0045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7AE3D3-3F69-0044-B35E-47D1CBE6F0BE}"/>
              </a:ext>
            </a:extLst>
          </p:cNvPr>
          <p:cNvSpPr>
            <a:spLocks noGrp="1"/>
          </p:cNvSpPr>
          <p:nvPr>
            <p:ph type="title"/>
          </p:nvPr>
        </p:nvSpPr>
        <p:spPr/>
        <p:txBody>
          <a:bodyPr/>
          <a:lstStyle/>
          <a:p>
            <a:r>
              <a:rPr lang="en-US" dirty="0"/>
              <a:t>Une </a:t>
            </a:r>
            <a:r>
              <a:rPr lang="en-US" dirty="0" err="1"/>
              <a:t>communauté</a:t>
            </a:r>
            <a:r>
              <a:rPr lang="en-US" dirty="0"/>
              <a:t> Vision </a:t>
            </a:r>
            <a:r>
              <a:rPr lang="en-US" dirty="0" err="1"/>
              <a:t>Zéro</a:t>
            </a:r>
            <a:r>
              <a:rPr lang="en-US" dirty="0"/>
              <a:t> </a:t>
            </a:r>
            <a:r>
              <a:rPr lang="en-US" dirty="0" err="1"/>
              <a:t>devrait</a:t>
            </a:r>
            <a:r>
              <a:rPr lang="en-US" dirty="0"/>
              <a:t> : </a:t>
            </a:r>
            <a:endParaRPr lang="en-US" dirty="0">
              <a:solidFill>
                <a:srgbClr val="FF0000"/>
              </a:solidFill>
            </a:endParaRPr>
          </a:p>
        </p:txBody>
      </p:sp>
      <p:sp>
        <p:nvSpPr>
          <p:cNvPr id="5" name="Content Placeholder 4">
            <a:extLst>
              <a:ext uri="{FF2B5EF4-FFF2-40B4-BE49-F238E27FC236}">
                <a16:creationId xmlns:a16="http://schemas.microsoft.com/office/drawing/2014/main" id="{8F1444C6-36FA-EA45-873D-AD53BF1358AC}"/>
              </a:ext>
            </a:extLst>
          </p:cNvPr>
          <p:cNvSpPr>
            <a:spLocks noGrp="1"/>
          </p:cNvSpPr>
          <p:nvPr>
            <p:ph idx="1"/>
          </p:nvPr>
        </p:nvSpPr>
        <p:spPr>
          <a:xfrm>
            <a:off x="838200" y="2141537"/>
            <a:ext cx="10515600" cy="4351338"/>
          </a:xfrm>
        </p:spPr>
        <p:txBody>
          <a:bodyPr numCol="2">
            <a:normAutofit fontScale="92500" lnSpcReduction="10000"/>
          </a:bodyPr>
          <a:lstStyle/>
          <a:p>
            <a:r>
              <a:rPr lang="fr-CA" dirty="0"/>
              <a:t>Adopter une approche pluridisciplinaire</a:t>
            </a:r>
            <a:endParaRPr lang="en-CA" dirty="0"/>
          </a:p>
          <a:p>
            <a:r>
              <a:rPr lang="fr-CA" dirty="0"/>
              <a:t>Se concentrer sur des approches équitables</a:t>
            </a:r>
            <a:endParaRPr lang="en-CA" dirty="0"/>
          </a:p>
          <a:p>
            <a:r>
              <a:rPr lang="fr-CA" dirty="0"/>
              <a:t>Pratiquer la collaboration et l’engagement</a:t>
            </a:r>
            <a:endParaRPr lang="en-CA" dirty="0"/>
          </a:p>
          <a:p>
            <a:r>
              <a:rPr lang="fr-CA" dirty="0"/>
              <a:t>Avoir une volonté politique</a:t>
            </a:r>
            <a:endParaRPr lang="en-CA" dirty="0"/>
          </a:p>
          <a:p>
            <a:r>
              <a:rPr lang="fr-CA" dirty="0"/>
              <a:t>Avoir un plan détaillé</a:t>
            </a:r>
            <a:endParaRPr lang="en-CA" dirty="0"/>
          </a:p>
          <a:p>
            <a:r>
              <a:rPr lang="fr-CA" dirty="0"/>
              <a:t>Adopter une approche fondée sur les données</a:t>
            </a:r>
            <a:endParaRPr lang="en-CA" dirty="0"/>
          </a:p>
          <a:p>
            <a:r>
              <a:rPr lang="fr-CA" dirty="0"/>
              <a:t>Se préoccuper des usagers multimodaux de la route</a:t>
            </a:r>
            <a:endParaRPr lang="en-CA" dirty="0"/>
          </a:p>
          <a:p>
            <a:r>
              <a:rPr lang="fr-CA" dirty="0"/>
              <a:t>Adopter des stratégies de mise en œuvre et d’évaluation</a:t>
            </a:r>
            <a:endParaRPr lang="en-CA" dirty="0"/>
          </a:p>
          <a:p>
            <a:r>
              <a:rPr lang="fr-CA" dirty="0"/>
              <a:t>Avoir recours à des contre-mesures éprouvées</a:t>
            </a:r>
            <a:endParaRPr lang="en-CA" dirty="0"/>
          </a:p>
          <a:p>
            <a:endParaRPr lang="en-CA" dirty="0"/>
          </a:p>
        </p:txBody>
      </p:sp>
    </p:spTree>
    <p:extLst>
      <p:ext uri="{BB962C8B-B14F-4D97-AF65-F5344CB8AC3E}">
        <p14:creationId xmlns:p14="http://schemas.microsoft.com/office/powerpoint/2010/main" val="201363894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7894-FC00-454B-B8DF-11F39685008C}"/>
              </a:ext>
            </a:extLst>
          </p:cNvPr>
          <p:cNvSpPr>
            <a:spLocks noGrp="1"/>
          </p:cNvSpPr>
          <p:nvPr>
            <p:ph type="title"/>
          </p:nvPr>
        </p:nvSpPr>
        <p:spPr>
          <a:xfrm>
            <a:off x="704407" y="378562"/>
            <a:ext cx="10783186" cy="1325563"/>
          </a:xfrm>
        </p:spPr>
        <p:txBody>
          <a:bodyPr anchor="b" anchorCtr="0"/>
          <a:lstStyle/>
          <a:p>
            <a:r>
              <a:rPr lang="en-US" dirty="0"/>
              <a:t>Adopter </a:t>
            </a:r>
            <a:r>
              <a:rPr lang="en-US" dirty="0" err="1"/>
              <a:t>une</a:t>
            </a:r>
            <a:r>
              <a:rPr lang="en-US" dirty="0"/>
              <a:t> </a:t>
            </a:r>
            <a:r>
              <a:rPr lang="en-US" dirty="0" err="1"/>
              <a:t>approche</a:t>
            </a:r>
            <a:r>
              <a:rPr lang="en-US" dirty="0"/>
              <a:t> </a:t>
            </a:r>
            <a:r>
              <a:rPr lang="en-US" dirty="0" err="1"/>
              <a:t>pluridisciplinaire</a:t>
            </a:r>
            <a:endParaRPr lang="en-US" dirty="0"/>
          </a:p>
        </p:txBody>
      </p:sp>
      <p:sp>
        <p:nvSpPr>
          <p:cNvPr id="3" name="Content Placeholder 2">
            <a:extLst>
              <a:ext uri="{FF2B5EF4-FFF2-40B4-BE49-F238E27FC236}">
                <a16:creationId xmlns:a16="http://schemas.microsoft.com/office/drawing/2014/main" id="{13059226-DAC2-B841-AC5E-C19771BDE05F}"/>
              </a:ext>
            </a:extLst>
          </p:cNvPr>
          <p:cNvSpPr>
            <a:spLocks noGrp="1"/>
          </p:cNvSpPr>
          <p:nvPr>
            <p:ph idx="1"/>
          </p:nvPr>
        </p:nvSpPr>
        <p:spPr/>
        <p:txBody>
          <a:bodyPr>
            <a:normAutofit/>
          </a:bodyPr>
          <a:lstStyle/>
          <a:p>
            <a:pPr marL="0" indent="0">
              <a:buNone/>
            </a:pPr>
            <a:r>
              <a:rPr lang="en-US" dirty="0"/>
              <a:t>Des </a:t>
            </a:r>
            <a:r>
              <a:rPr lang="en-US" dirty="0" err="1"/>
              <a:t>partenariats</a:t>
            </a:r>
            <a:r>
              <a:rPr lang="en-US" dirty="0"/>
              <a:t> </a:t>
            </a:r>
            <a:r>
              <a:rPr lang="en-US" dirty="0" err="1"/>
              <a:t>devraient</a:t>
            </a:r>
            <a:r>
              <a:rPr lang="en-US" dirty="0"/>
              <a:t> </a:t>
            </a:r>
            <a:r>
              <a:rPr lang="en-US" dirty="0" err="1"/>
              <a:t>être</a:t>
            </a:r>
            <a:r>
              <a:rPr lang="en-US" dirty="0"/>
              <a:t> </a:t>
            </a:r>
            <a:r>
              <a:rPr lang="en-US" dirty="0" err="1"/>
              <a:t>développés</a:t>
            </a:r>
            <a:r>
              <a:rPr lang="en-US" dirty="0"/>
              <a:t> et </a:t>
            </a:r>
            <a:r>
              <a:rPr lang="en-US" dirty="0" err="1"/>
              <a:t>maintenus</a:t>
            </a:r>
            <a:r>
              <a:rPr lang="en-US" dirty="0"/>
              <a:t> avec divers </a:t>
            </a:r>
            <a:r>
              <a:rPr lang="en-US" dirty="0" err="1"/>
              <a:t>professionnels</a:t>
            </a:r>
            <a:r>
              <a:rPr lang="en-US" dirty="0"/>
              <a:t> de </a:t>
            </a:r>
            <a:r>
              <a:rPr lang="en-US" dirty="0" err="1"/>
              <a:t>diverses</a:t>
            </a:r>
            <a:r>
              <a:rPr lang="en-US" dirty="0"/>
              <a:t> disciplines, </a:t>
            </a:r>
            <a:r>
              <a:rPr lang="en-US" dirty="0" err="1"/>
              <a:t>notamment</a:t>
            </a:r>
            <a:r>
              <a:rPr lang="en-US" dirty="0"/>
              <a:t> : </a:t>
            </a:r>
            <a:endParaRPr lang="en-US" b="1" i="1" dirty="0">
              <a:solidFill>
                <a:srgbClr val="FF0000"/>
              </a:solidFill>
            </a:endParaRPr>
          </a:p>
        </p:txBody>
      </p:sp>
      <p:grpSp>
        <p:nvGrpSpPr>
          <p:cNvPr id="9" name="Group 8">
            <a:extLst>
              <a:ext uri="{FF2B5EF4-FFF2-40B4-BE49-F238E27FC236}">
                <a16:creationId xmlns:a16="http://schemas.microsoft.com/office/drawing/2014/main" id="{4EDF46D5-8F12-A346-804E-0DA38849F62F}"/>
              </a:ext>
            </a:extLst>
          </p:cNvPr>
          <p:cNvGrpSpPr/>
          <p:nvPr/>
        </p:nvGrpSpPr>
        <p:grpSpPr>
          <a:xfrm>
            <a:off x="1215957" y="3053210"/>
            <a:ext cx="2554518" cy="952500"/>
            <a:chOff x="6952585" y="2952750"/>
            <a:chExt cx="2554518" cy="952500"/>
          </a:xfrm>
        </p:grpSpPr>
        <p:pic>
          <p:nvPicPr>
            <p:cNvPr id="5" name="Graphic 4">
              <a:extLst>
                <a:ext uri="{FF2B5EF4-FFF2-40B4-BE49-F238E27FC236}">
                  <a16:creationId xmlns:a16="http://schemas.microsoft.com/office/drawing/2014/main" id="{C03EC03D-C441-A943-B53F-DBD66418E2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52585" y="2952750"/>
              <a:ext cx="952500" cy="952500"/>
            </a:xfrm>
            <a:prstGeom prst="rect">
              <a:avLst/>
            </a:prstGeom>
          </p:spPr>
        </p:pic>
        <p:sp>
          <p:nvSpPr>
            <p:cNvPr id="8" name="Rectangle 7">
              <a:extLst>
                <a:ext uri="{FF2B5EF4-FFF2-40B4-BE49-F238E27FC236}">
                  <a16:creationId xmlns:a16="http://schemas.microsoft.com/office/drawing/2014/main" id="{7A566564-129E-D74F-A108-59AD19AB348C}"/>
                </a:ext>
              </a:extLst>
            </p:cNvPr>
            <p:cNvSpPr/>
            <p:nvPr/>
          </p:nvSpPr>
          <p:spPr>
            <a:xfrm>
              <a:off x="7894985" y="3137006"/>
              <a:ext cx="1612118"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les </a:t>
              </a:r>
              <a:r>
                <a:rPr lang="en-US" sz="2000" dirty="0" err="1">
                  <a:latin typeface="Arial" panose="020B0604020202020204" pitchFamily="34" charset="0"/>
                  <a:cs typeface="Arial" panose="020B0604020202020204" pitchFamily="34" charset="0"/>
                </a:rPr>
                <a:t>agences</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santé</a:t>
              </a:r>
              <a:endParaRPr lang="en-US" sz="2000"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E17552C1-05E8-FC4B-95CA-F03BAA7EADD7}"/>
              </a:ext>
            </a:extLst>
          </p:cNvPr>
          <p:cNvGrpSpPr/>
          <p:nvPr/>
        </p:nvGrpSpPr>
        <p:grpSpPr>
          <a:xfrm>
            <a:off x="4587255" y="2714757"/>
            <a:ext cx="3118503" cy="952500"/>
            <a:chOff x="6449089" y="3045180"/>
            <a:chExt cx="3118503" cy="952500"/>
          </a:xfrm>
        </p:grpSpPr>
        <p:pic>
          <p:nvPicPr>
            <p:cNvPr id="7" name="Graphic 6">
              <a:extLst>
                <a:ext uri="{FF2B5EF4-FFF2-40B4-BE49-F238E27FC236}">
                  <a16:creationId xmlns:a16="http://schemas.microsoft.com/office/drawing/2014/main" id="{3DE2BB75-3143-4548-BABF-900A71A7AA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49089" y="3045180"/>
              <a:ext cx="952500" cy="952500"/>
            </a:xfrm>
            <a:prstGeom prst="rect">
              <a:avLst/>
            </a:prstGeom>
          </p:spPr>
        </p:pic>
        <p:sp>
          <p:nvSpPr>
            <p:cNvPr id="10" name="Rectangle 9">
              <a:extLst>
                <a:ext uri="{FF2B5EF4-FFF2-40B4-BE49-F238E27FC236}">
                  <a16:creationId xmlns:a16="http://schemas.microsoft.com/office/drawing/2014/main" id="{8CDB8B0F-454D-3C4C-8D68-5332BD5B4B12}"/>
                </a:ext>
              </a:extLst>
            </p:cNvPr>
            <p:cNvSpPr/>
            <p:nvPr/>
          </p:nvSpPr>
          <p:spPr>
            <a:xfrm>
              <a:off x="7401589" y="3189602"/>
              <a:ext cx="2166003"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les </a:t>
              </a:r>
              <a:r>
                <a:rPr lang="en-US" sz="2000" dirty="0" err="1">
                  <a:latin typeface="Arial" panose="020B0604020202020204" pitchFamily="34" charset="0"/>
                  <a:cs typeface="Arial" panose="020B0604020202020204" pitchFamily="34" charset="0"/>
                </a:rPr>
                <a:t>représentants</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l’ordre</a:t>
              </a:r>
              <a:endParaRPr lang="en-US" sz="2000" dirty="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2FA041C8-8B5B-BA45-B955-77E0EF3BAF93}"/>
              </a:ext>
            </a:extLst>
          </p:cNvPr>
          <p:cNvGrpSpPr/>
          <p:nvPr/>
        </p:nvGrpSpPr>
        <p:grpSpPr>
          <a:xfrm>
            <a:off x="3241143" y="4117270"/>
            <a:ext cx="3057326" cy="952500"/>
            <a:chOff x="5344853" y="3521430"/>
            <a:chExt cx="3057326" cy="952500"/>
          </a:xfrm>
        </p:grpSpPr>
        <p:pic>
          <p:nvPicPr>
            <p:cNvPr id="13" name="Graphic 12">
              <a:extLst>
                <a:ext uri="{FF2B5EF4-FFF2-40B4-BE49-F238E27FC236}">
                  <a16:creationId xmlns:a16="http://schemas.microsoft.com/office/drawing/2014/main" id="{6E46E8D7-A1F5-DB4B-8400-B78FBD60DD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44853" y="3521430"/>
              <a:ext cx="952500" cy="952500"/>
            </a:xfrm>
            <a:prstGeom prst="rect">
              <a:avLst/>
            </a:prstGeom>
          </p:spPr>
        </p:pic>
        <p:sp>
          <p:nvSpPr>
            <p:cNvPr id="14" name="Rectangle 13">
              <a:extLst>
                <a:ext uri="{FF2B5EF4-FFF2-40B4-BE49-F238E27FC236}">
                  <a16:creationId xmlns:a16="http://schemas.microsoft.com/office/drawing/2014/main" id="{C7245D9E-3590-6F44-A6BE-31BEABCBE7CF}"/>
                </a:ext>
              </a:extLst>
            </p:cNvPr>
            <p:cNvSpPr/>
            <p:nvPr/>
          </p:nvSpPr>
          <p:spPr>
            <a:xfrm>
              <a:off x="6360744" y="3643737"/>
              <a:ext cx="2041435"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les transports et travaux publics</a:t>
              </a:r>
            </a:p>
          </p:txBody>
        </p:sp>
      </p:grpSp>
      <p:grpSp>
        <p:nvGrpSpPr>
          <p:cNvPr id="19" name="Group 18">
            <a:extLst>
              <a:ext uri="{FF2B5EF4-FFF2-40B4-BE49-F238E27FC236}">
                <a16:creationId xmlns:a16="http://schemas.microsoft.com/office/drawing/2014/main" id="{F909AF9F-98CC-9648-88FB-68984C3A18A8}"/>
              </a:ext>
            </a:extLst>
          </p:cNvPr>
          <p:cNvGrpSpPr/>
          <p:nvPr/>
        </p:nvGrpSpPr>
        <p:grpSpPr>
          <a:xfrm>
            <a:off x="6562693" y="3885751"/>
            <a:ext cx="2949980" cy="1312678"/>
            <a:chOff x="8824769" y="5273337"/>
            <a:chExt cx="2949980" cy="1312678"/>
          </a:xfrm>
        </p:grpSpPr>
        <p:pic>
          <p:nvPicPr>
            <p:cNvPr id="17" name="Graphic 16">
              <a:extLst>
                <a:ext uri="{FF2B5EF4-FFF2-40B4-BE49-F238E27FC236}">
                  <a16:creationId xmlns:a16="http://schemas.microsoft.com/office/drawing/2014/main" id="{191E1C39-7F68-5842-95DA-7316F7ADA0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24769" y="5273337"/>
              <a:ext cx="1312678" cy="1312678"/>
            </a:xfrm>
            <a:prstGeom prst="rect">
              <a:avLst/>
            </a:prstGeom>
          </p:spPr>
        </p:pic>
        <p:sp>
          <p:nvSpPr>
            <p:cNvPr id="18" name="Rectangle 17">
              <a:extLst>
                <a:ext uri="{FF2B5EF4-FFF2-40B4-BE49-F238E27FC236}">
                  <a16:creationId xmlns:a16="http://schemas.microsoft.com/office/drawing/2014/main" id="{A318B953-3017-0147-8A4E-54B602A28A07}"/>
                </a:ext>
              </a:extLst>
            </p:cNvPr>
            <p:cNvSpPr/>
            <p:nvPr/>
          </p:nvSpPr>
          <p:spPr>
            <a:xfrm>
              <a:off x="9967835" y="5458667"/>
              <a:ext cx="1806914"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les hommes et les femmes politiques</a:t>
              </a:r>
            </a:p>
          </p:txBody>
        </p:sp>
      </p:grpSp>
      <p:grpSp>
        <p:nvGrpSpPr>
          <p:cNvPr id="23" name="Group 22">
            <a:extLst>
              <a:ext uri="{FF2B5EF4-FFF2-40B4-BE49-F238E27FC236}">
                <a16:creationId xmlns:a16="http://schemas.microsoft.com/office/drawing/2014/main" id="{A27BC81A-AEC1-0740-A769-F0A58CDC2664}"/>
              </a:ext>
            </a:extLst>
          </p:cNvPr>
          <p:cNvGrpSpPr/>
          <p:nvPr/>
        </p:nvGrpSpPr>
        <p:grpSpPr>
          <a:xfrm>
            <a:off x="8689655" y="3053210"/>
            <a:ext cx="2797939" cy="1175575"/>
            <a:chOff x="9150715" y="2662682"/>
            <a:chExt cx="2797939" cy="1175575"/>
          </a:xfrm>
        </p:grpSpPr>
        <p:pic>
          <p:nvPicPr>
            <p:cNvPr id="21" name="Graphic 20">
              <a:extLst>
                <a:ext uri="{FF2B5EF4-FFF2-40B4-BE49-F238E27FC236}">
                  <a16:creationId xmlns:a16="http://schemas.microsoft.com/office/drawing/2014/main" id="{C44B5C83-3AF1-B644-904D-1D64B568BE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50715" y="2662682"/>
              <a:ext cx="952500" cy="952500"/>
            </a:xfrm>
            <a:prstGeom prst="rect">
              <a:avLst/>
            </a:prstGeom>
          </p:spPr>
        </p:pic>
        <p:sp>
          <p:nvSpPr>
            <p:cNvPr id="22" name="Rectangle 21">
              <a:extLst>
                <a:ext uri="{FF2B5EF4-FFF2-40B4-BE49-F238E27FC236}">
                  <a16:creationId xmlns:a16="http://schemas.microsoft.com/office/drawing/2014/main" id="{A14F0250-F348-F845-8D59-2D825A68E024}"/>
                </a:ext>
              </a:extLst>
            </p:cNvPr>
            <p:cNvSpPr/>
            <p:nvPr/>
          </p:nvSpPr>
          <p:spPr>
            <a:xfrm>
              <a:off x="10103216" y="2822594"/>
              <a:ext cx="1845438"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les </a:t>
              </a:r>
              <a:r>
                <a:rPr lang="en-US" sz="2000" dirty="0" err="1">
                  <a:latin typeface="Arial" panose="020B0604020202020204" pitchFamily="34" charset="0"/>
                  <a:cs typeface="Arial" panose="020B0604020202020204" pitchFamily="34" charset="0"/>
                </a:rPr>
                <a:t>urbanistes</a:t>
              </a:r>
              <a:r>
                <a:rPr lang="en-US" sz="2000" dirty="0">
                  <a:latin typeface="Arial" panose="020B0604020202020204" pitchFamily="34" charset="0"/>
                  <a:cs typeface="Arial" panose="020B0604020202020204" pitchFamily="34" charset="0"/>
                </a:rPr>
                <a:t>, les </a:t>
              </a:r>
              <a:r>
                <a:rPr lang="en-US" sz="2000" dirty="0" err="1">
                  <a:latin typeface="Arial" panose="020B0604020202020204" pitchFamily="34" charset="0"/>
                  <a:cs typeface="Arial" panose="020B0604020202020204" pitchFamily="34" charset="0"/>
                </a:rPr>
                <a:t>ingénieurs</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91D91CD1-3D4E-4C42-B35B-8293D78A7500}"/>
              </a:ext>
            </a:extLst>
          </p:cNvPr>
          <p:cNvGrpSpPr/>
          <p:nvPr/>
        </p:nvGrpSpPr>
        <p:grpSpPr>
          <a:xfrm>
            <a:off x="2511101" y="5512090"/>
            <a:ext cx="2824136" cy="952500"/>
            <a:chOff x="5003061" y="3550645"/>
            <a:chExt cx="2824136" cy="952500"/>
          </a:xfrm>
        </p:grpSpPr>
        <p:pic>
          <p:nvPicPr>
            <p:cNvPr id="25" name="Graphic 24">
              <a:extLst>
                <a:ext uri="{FF2B5EF4-FFF2-40B4-BE49-F238E27FC236}">
                  <a16:creationId xmlns:a16="http://schemas.microsoft.com/office/drawing/2014/main" id="{37270B36-C8E8-E341-9C5E-AB38A11FB80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03061" y="3550645"/>
              <a:ext cx="952500" cy="952500"/>
            </a:xfrm>
            <a:prstGeom prst="rect">
              <a:avLst/>
            </a:prstGeom>
          </p:spPr>
        </p:pic>
        <p:sp>
          <p:nvSpPr>
            <p:cNvPr id="26" name="Rectangle 25">
              <a:extLst>
                <a:ext uri="{FF2B5EF4-FFF2-40B4-BE49-F238E27FC236}">
                  <a16:creationId xmlns:a16="http://schemas.microsoft.com/office/drawing/2014/main" id="{5AF8B848-0751-BE43-BBDE-3221AAE41DCE}"/>
                </a:ext>
              </a:extLst>
            </p:cNvPr>
            <p:cNvSpPr/>
            <p:nvPr/>
          </p:nvSpPr>
          <p:spPr>
            <a:xfrm>
              <a:off x="5975408" y="3658530"/>
              <a:ext cx="1851789"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les </a:t>
              </a:r>
              <a:r>
                <a:rPr lang="en-US" sz="2000" dirty="0" err="1">
                  <a:latin typeface="Arial" panose="020B0604020202020204" pitchFamily="34" charset="0"/>
                  <a:cs typeface="Arial" panose="020B0604020202020204" pitchFamily="34" charset="0"/>
                </a:rPr>
                <a:t>éducateurs</a:t>
              </a:r>
              <a:endParaRPr lang="en-US" sz="2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43424F71-9D41-E846-A4FA-0024B94A5D62}"/>
              </a:ext>
            </a:extLst>
          </p:cNvPr>
          <p:cNvGrpSpPr/>
          <p:nvPr/>
        </p:nvGrpSpPr>
        <p:grpSpPr>
          <a:xfrm>
            <a:off x="7565708" y="5433600"/>
            <a:ext cx="2843565" cy="1109481"/>
            <a:chOff x="6594246" y="2968284"/>
            <a:chExt cx="2843565" cy="1109481"/>
          </a:xfrm>
        </p:grpSpPr>
        <p:pic>
          <p:nvPicPr>
            <p:cNvPr id="29" name="Graphic 28">
              <a:extLst>
                <a:ext uri="{FF2B5EF4-FFF2-40B4-BE49-F238E27FC236}">
                  <a16:creationId xmlns:a16="http://schemas.microsoft.com/office/drawing/2014/main" id="{1A991301-4110-E440-AC79-46D644F833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94246" y="2968284"/>
              <a:ext cx="1109481" cy="1109481"/>
            </a:xfrm>
            <a:prstGeom prst="rect">
              <a:avLst/>
            </a:prstGeom>
          </p:spPr>
        </p:pic>
        <p:sp>
          <p:nvSpPr>
            <p:cNvPr id="30" name="Rectangle 29">
              <a:extLst>
                <a:ext uri="{FF2B5EF4-FFF2-40B4-BE49-F238E27FC236}">
                  <a16:creationId xmlns:a16="http://schemas.microsoft.com/office/drawing/2014/main" id="{D789514D-657D-D94B-ADA9-48877B7A3572}"/>
                </a:ext>
              </a:extLst>
            </p:cNvPr>
            <p:cNvSpPr/>
            <p:nvPr/>
          </p:nvSpPr>
          <p:spPr>
            <a:xfrm>
              <a:off x="7723574" y="3182057"/>
              <a:ext cx="1714237"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les </a:t>
              </a:r>
              <a:r>
                <a:rPr lang="en-US" sz="2000" dirty="0" err="1">
                  <a:latin typeface="Arial" panose="020B0604020202020204" pitchFamily="34" charset="0"/>
                  <a:cs typeface="Arial" panose="020B0604020202020204" pitchFamily="34" charset="0"/>
                </a:rPr>
                <a:t>membres</a:t>
              </a:r>
              <a:r>
                <a:rPr lang="en-US" sz="2000" dirty="0">
                  <a:latin typeface="Arial" panose="020B0604020202020204" pitchFamily="34" charset="0"/>
                  <a:cs typeface="Arial" panose="020B0604020202020204" pitchFamily="34" charset="0"/>
                </a:rPr>
                <a:t> du public</a:t>
              </a:r>
            </a:p>
          </p:txBody>
        </p:sp>
      </p:grpSp>
    </p:spTree>
    <p:extLst>
      <p:ext uri="{BB962C8B-B14F-4D97-AF65-F5344CB8AC3E}">
        <p14:creationId xmlns:p14="http://schemas.microsoft.com/office/powerpoint/2010/main" val="39546706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DE0B-8B64-944A-BFB6-6F612DB341DF}"/>
              </a:ext>
            </a:extLst>
          </p:cNvPr>
          <p:cNvSpPr>
            <a:spLocks noGrp="1"/>
          </p:cNvSpPr>
          <p:nvPr>
            <p:ph type="title"/>
          </p:nvPr>
        </p:nvSpPr>
        <p:spPr/>
        <p:txBody>
          <a:bodyPr anchor="b" anchorCtr="0"/>
          <a:lstStyle/>
          <a:p>
            <a:r>
              <a:rPr lang="en-US" dirty="0"/>
              <a:t>Se </a:t>
            </a:r>
            <a:r>
              <a:rPr lang="en-US" dirty="0" err="1"/>
              <a:t>concentrer</a:t>
            </a:r>
            <a:r>
              <a:rPr lang="en-US" dirty="0"/>
              <a:t> sur </a:t>
            </a:r>
            <a:br>
              <a:rPr lang="en-US" dirty="0"/>
            </a:br>
            <a:r>
              <a:rPr lang="en-US" dirty="0"/>
              <a:t>des </a:t>
            </a:r>
            <a:r>
              <a:rPr lang="en-US" dirty="0" err="1"/>
              <a:t>approches</a:t>
            </a:r>
            <a:r>
              <a:rPr lang="en-US" dirty="0"/>
              <a:t> </a:t>
            </a:r>
            <a:r>
              <a:rPr lang="en-US" dirty="0" err="1"/>
              <a:t>équitables</a:t>
            </a:r>
            <a:endParaRPr lang="en-US" dirty="0"/>
          </a:p>
        </p:txBody>
      </p:sp>
      <p:sp>
        <p:nvSpPr>
          <p:cNvPr id="3" name="Content Placeholder 2">
            <a:extLst>
              <a:ext uri="{FF2B5EF4-FFF2-40B4-BE49-F238E27FC236}">
                <a16:creationId xmlns:a16="http://schemas.microsoft.com/office/drawing/2014/main" id="{7F070360-1243-3743-B303-A1E771D88E0E}"/>
              </a:ext>
            </a:extLst>
          </p:cNvPr>
          <p:cNvSpPr>
            <a:spLocks noGrp="1"/>
          </p:cNvSpPr>
          <p:nvPr>
            <p:ph idx="1"/>
          </p:nvPr>
        </p:nvSpPr>
        <p:spPr>
          <a:xfrm>
            <a:off x="838200" y="2141537"/>
            <a:ext cx="10515600" cy="4351338"/>
          </a:xfrm>
        </p:spPr>
        <p:txBody>
          <a:bodyPr>
            <a:normAutofit/>
          </a:bodyPr>
          <a:lstStyle/>
          <a:p>
            <a:pPr marL="0" indent="0">
              <a:lnSpc>
                <a:spcPct val="100000"/>
              </a:lnSpc>
              <a:spcAft>
                <a:spcPts val="2400"/>
              </a:spcAft>
              <a:buNone/>
            </a:pPr>
            <a:r>
              <a:rPr lang="en-US" dirty="0" err="1"/>
              <a:t>Veiller</a:t>
            </a:r>
            <a:r>
              <a:rPr lang="en-US" dirty="0"/>
              <a:t> </a:t>
            </a:r>
            <a:r>
              <a:rPr lang="en-US" dirty="0" err="1"/>
              <a:t>à</a:t>
            </a:r>
            <a:r>
              <a:rPr lang="en-US" dirty="0"/>
              <a:t> </a:t>
            </a:r>
            <a:r>
              <a:rPr lang="en-US" dirty="0" err="1"/>
              <a:t>ce</a:t>
            </a:r>
            <a:r>
              <a:rPr lang="en-US" dirty="0"/>
              <a:t> que les </a:t>
            </a:r>
            <a:r>
              <a:rPr lang="en-US" dirty="0" err="1"/>
              <a:t>stratégies</a:t>
            </a:r>
            <a:r>
              <a:rPr lang="en-US" dirty="0"/>
              <a:t> et les </a:t>
            </a:r>
            <a:r>
              <a:rPr lang="en-US" dirty="0" err="1"/>
              <a:t>résultats</a:t>
            </a:r>
            <a:r>
              <a:rPr lang="en-US" dirty="0"/>
              <a:t> de Vision </a:t>
            </a:r>
            <a:r>
              <a:rPr lang="en-US" dirty="0" err="1"/>
              <a:t>Zéro</a:t>
            </a:r>
            <a:r>
              <a:rPr lang="en-US" dirty="0"/>
              <a:t> </a:t>
            </a:r>
            <a:r>
              <a:rPr lang="en-US" dirty="0" err="1"/>
              <a:t>profitent</a:t>
            </a:r>
            <a:r>
              <a:rPr lang="en-US" dirty="0"/>
              <a:t> </a:t>
            </a:r>
            <a:r>
              <a:rPr lang="en-US" dirty="0" err="1"/>
              <a:t>à</a:t>
            </a:r>
            <a:r>
              <a:rPr lang="en-US" dirty="0"/>
              <a:t> </a:t>
            </a:r>
            <a:r>
              <a:rPr lang="en-US" dirty="0" err="1"/>
              <a:t>tous</a:t>
            </a:r>
            <a:r>
              <a:rPr lang="en-US" dirty="0"/>
              <a:t>, y </a:t>
            </a:r>
            <a:r>
              <a:rPr lang="en-US" dirty="0" err="1"/>
              <a:t>compris</a:t>
            </a:r>
            <a:r>
              <a:rPr lang="en-US" dirty="0"/>
              <a:t> aux populations </a:t>
            </a:r>
            <a:r>
              <a:rPr lang="en-US" dirty="0" err="1"/>
              <a:t>vulnérables</a:t>
            </a:r>
            <a:r>
              <a:rPr lang="en-US" dirty="0"/>
              <a:t> et </a:t>
            </a:r>
            <a:r>
              <a:rPr lang="en-US" dirty="0" err="1"/>
              <a:t>traditionnellement</a:t>
            </a:r>
            <a:r>
              <a:rPr lang="en-US" dirty="0"/>
              <a:t> mal </a:t>
            </a:r>
            <a:r>
              <a:rPr lang="en-US" dirty="0" err="1"/>
              <a:t>desservies</a:t>
            </a:r>
            <a:r>
              <a:rPr lang="en-US" dirty="0"/>
              <a:t>, </a:t>
            </a:r>
            <a:r>
              <a:rPr lang="en-US" dirty="0" err="1"/>
              <a:t>en</a:t>
            </a:r>
            <a:r>
              <a:rPr lang="en-US" dirty="0"/>
              <a:t> </a:t>
            </a:r>
            <a:r>
              <a:rPr lang="en-US" dirty="0" err="1"/>
              <a:t>intégrant</a:t>
            </a:r>
            <a:r>
              <a:rPr lang="en-US" dirty="0"/>
              <a:t> des </a:t>
            </a:r>
            <a:r>
              <a:rPr lang="en-US" dirty="0" err="1"/>
              <a:t>approches</a:t>
            </a:r>
            <a:r>
              <a:rPr lang="en-US" dirty="0"/>
              <a:t> </a:t>
            </a:r>
            <a:r>
              <a:rPr lang="en-US" dirty="0" err="1"/>
              <a:t>équitables</a:t>
            </a:r>
            <a:r>
              <a:rPr lang="en-US" dirty="0"/>
              <a:t>, </a:t>
            </a:r>
            <a:r>
              <a:rPr lang="en-US" dirty="0" err="1"/>
              <a:t>telles</a:t>
            </a:r>
            <a:r>
              <a:rPr lang="en-US" dirty="0"/>
              <a:t> que :</a:t>
            </a:r>
          </a:p>
          <a:p>
            <a:r>
              <a:rPr lang="fr-CA" dirty="0"/>
              <a:t>Composer un groupe de travail diversifié aux intérêts variés</a:t>
            </a:r>
            <a:endParaRPr lang="en-CA" dirty="0"/>
          </a:p>
          <a:p>
            <a:r>
              <a:rPr lang="fr-CA" dirty="0"/>
              <a:t>Impliquer systématiquement les membres de la communauté tout au long du processus de définition et de mise en œuvre des solutions de sécurité routière</a:t>
            </a:r>
            <a:endParaRPr lang="en-CA" dirty="0"/>
          </a:p>
        </p:txBody>
      </p:sp>
    </p:spTree>
    <p:extLst>
      <p:ext uri="{BB962C8B-B14F-4D97-AF65-F5344CB8AC3E}">
        <p14:creationId xmlns:p14="http://schemas.microsoft.com/office/powerpoint/2010/main" val="41624177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694E-7A39-664F-9FE2-EF1E347D2C91}"/>
              </a:ext>
            </a:extLst>
          </p:cNvPr>
          <p:cNvSpPr>
            <a:spLocks noGrp="1"/>
          </p:cNvSpPr>
          <p:nvPr>
            <p:ph type="title"/>
          </p:nvPr>
        </p:nvSpPr>
        <p:spPr/>
        <p:txBody>
          <a:bodyPr anchor="b" anchorCtr="0"/>
          <a:lstStyle/>
          <a:p>
            <a:r>
              <a:rPr lang="en-US" dirty="0" err="1"/>
              <a:t>Approches</a:t>
            </a:r>
            <a:r>
              <a:rPr lang="en-US" dirty="0"/>
              <a:t> </a:t>
            </a:r>
            <a:r>
              <a:rPr lang="en-US" dirty="0" err="1"/>
              <a:t>équitables</a:t>
            </a:r>
            <a:r>
              <a:rPr lang="en-US" dirty="0"/>
              <a:t> (suite)</a:t>
            </a:r>
            <a:endParaRPr lang="en-US" dirty="0">
              <a:solidFill>
                <a:srgbClr val="FF0000"/>
              </a:solidFill>
            </a:endParaRPr>
          </a:p>
        </p:txBody>
      </p:sp>
      <p:sp>
        <p:nvSpPr>
          <p:cNvPr id="3" name="Content Placeholder 2">
            <a:extLst>
              <a:ext uri="{FF2B5EF4-FFF2-40B4-BE49-F238E27FC236}">
                <a16:creationId xmlns:a16="http://schemas.microsoft.com/office/drawing/2014/main" id="{63028A8C-B27D-A04C-B8D7-CBE589B692AE}"/>
              </a:ext>
            </a:extLst>
          </p:cNvPr>
          <p:cNvSpPr>
            <a:spLocks noGrp="1"/>
          </p:cNvSpPr>
          <p:nvPr>
            <p:ph idx="1"/>
          </p:nvPr>
        </p:nvSpPr>
        <p:spPr>
          <a:xfrm>
            <a:off x="838200" y="2141537"/>
            <a:ext cx="10515600" cy="4351338"/>
          </a:xfrm>
        </p:spPr>
        <p:txBody>
          <a:bodyPr/>
          <a:lstStyle/>
          <a:p>
            <a:r>
              <a:rPr lang="fr-CA" dirty="0"/>
              <a:t>Utilisation d’un angle socio-économique pour définir les domaines prioritaires à améliorer avec des ressources limitées</a:t>
            </a:r>
            <a:endParaRPr lang="en-CA" dirty="0"/>
          </a:p>
          <a:p>
            <a:r>
              <a:rPr lang="fr-CA" dirty="0"/>
              <a:t>S’assurer que les stratégies s’attaquent aux conditions qui créent des inégalités en matière de sécurité routière (par exemple, le désinvestissement et le sous-financement, l’absence de voix diverses, etc.)</a:t>
            </a:r>
            <a:endParaRPr lang="en-CA" dirty="0"/>
          </a:p>
          <a:p>
            <a:r>
              <a:rPr lang="fr-CA" dirty="0"/>
              <a:t>Et ce n’est pas tout ! S’adapter pour répondre aux besoins spécifiques des populations mal desservies</a:t>
            </a:r>
            <a:endParaRPr lang="en-CA" dirty="0"/>
          </a:p>
        </p:txBody>
      </p:sp>
    </p:spTree>
    <p:extLst>
      <p:ext uri="{BB962C8B-B14F-4D97-AF65-F5344CB8AC3E}">
        <p14:creationId xmlns:p14="http://schemas.microsoft.com/office/powerpoint/2010/main" val="40698297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EF48-96D8-4D42-9A6C-5C3C7906BA23}"/>
              </a:ext>
            </a:extLst>
          </p:cNvPr>
          <p:cNvSpPr>
            <a:spLocks noGrp="1"/>
          </p:cNvSpPr>
          <p:nvPr>
            <p:ph type="title"/>
          </p:nvPr>
        </p:nvSpPr>
        <p:spPr/>
        <p:txBody>
          <a:bodyPr anchor="b" anchorCtr="0"/>
          <a:lstStyle/>
          <a:p>
            <a:r>
              <a:rPr lang="en-US" dirty="0" err="1"/>
              <a:t>Collaborer</a:t>
            </a:r>
            <a:r>
              <a:rPr lang="en-US" dirty="0"/>
              <a:t> et </a:t>
            </a:r>
            <a:r>
              <a:rPr lang="en-US" dirty="0" err="1"/>
              <a:t>s’engager</a:t>
            </a:r>
            <a:endParaRPr lang="en-US" dirty="0"/>
          </a:p>
        </p:txBody>
      </p:sp>
      <p:sp>
        <p:nvSpPr>
          <p:cNvPr id="3" name="Content Placeholder 2">
            <a:extLst>
              <a:ext uri="{FF2B5EF4-FFF2-40B4-BE49-F238E27FC236}">
                <a16:creationId xmlns:a16="http://schemas.microsoft.com/office/drawing/2014/main" id="{F4B90DF0-7551-0149-9619-524C4577232A}"/>
              </a:ext>
            </a:extLst>
          </p:cNvPr>
          <p:cNvSpPr>
            <a:spLocks noGrp="1"/>
          </p:cNvSpPr>
          <p:nvPr>
            <p:ph idx="1"/>
          </p:nvPr>
        </p:nvSpPr>
        <p:spPr>
          <a:xfrm>
            <a:off x="838200" y="2141537"/>
            <a:ext cx="10515600" cy="4351338"/>
          </a:xfrm>
        </p:spPr>
        <p:txBody>
          <a:bodyPr/>
          <a:lstStyle/>
          <a:p>
            <a:pPr marL="0" indent="0">
              <a:lnSpc>
                <a:spcPct val="100000"/>
              </a:lnSpc>
              <a:spcAft>
                <a:spcPts val="3600"/>
              </a:spcAft>
              <a:buNone/>
            </a:pPr>
            <a:r>
              <a:rPr lang="en-US" dirty="0"/>
              <a:t>Les </a:t>
            </a:r>
            <a:r>
              <a:rPr lang="en-US" dirty="0" err="1"/>
              <a:t>membres</a:t>
            </a:r>
            <a:r>
              <a:rPr lang="en-US" dirty="0"/>
              <a:t> de la </a:t>
            </a:r>
            <a:r>
              <a:rPr lang="en-US" dirty="0" err="1"/>
              <a:t>communauté</a:t>
            </a:r>
            <a:r>
              <a:rPr lang="en-US" dirty="0"/>
              <a:t> </a:t>
            </a:r>
            <a:r>
              <a:rPr lang="en-US" dirty="0" err="1"/>
              <a:t>doivent</a:t>
            </a:r>
            <a:r>
              <a:rPr lang="en-US" dirty="0"/>
              <a:t> </a:t>
            </a:r>
            <a:r>
              <a:rPr lang="en-US" dirty="0" err="1"/>
              <a:t>être</a:t>
            </a:r>
            <a:r>
              <a:rPr lang="en-US" dirty="0"/>
              <a:t> </a:t>
            </a:r>
            <a:r>
              <a:rPr lang="en-US" dirty="0" err="1"/>
              <a:t>impliqués</a:t>
            </a:r>
            <a:r>
              <a:rPr lang="en-US" dirty="0"/>
              <a:t> dans le </a:t>
            </a:r>
            <a:r>
              <a:rPr lang="en-US" dirty="0" err="1"/>
              <a:t>développement</a:t>
            </a:r>
            <a:r>
              <a:rPr lang="en-US" dirty="0"/>
              <a:t>, la mise </a:t>
            </a:r>
            <a:r>
              <a:rPr lang="en-US" dirty="0" err="1"/>
              <a:t>en</a:t>
            </a:r>
            <a:r>
              <a:rPr lang="en-US" dirty="0"/>
              <a:t> </a:t>
            </a:r>
            <a:r>
              <a:rPr lang="en-US" dirty="0" err="1"/>
              <a:t>œuvre</a:t>
            </a:r>
            <a:r>
              <a:rPr lang="en-US" dirty="0"/>
              <a:t> et </a:t>
            </a:r>
            <a:r>
              <a:rPr lang="en-US" dirty="0" err="1"/>
              <a:t>l’évaluation</a:t>
            </a:r>
            <a:r>
              <a:rPr lang="en-US" dirty="0"/>
              <a:t> du plan Vision </a:t>
            </a:r>
            <a:r>
              <a:rPr lang="en-US" dirty="0" err="1"/>
              <a:t>Zéro</a:t>
            </a:r>
            <a:r>
              <a:rPr lang="en-US" dirty="0"/>
              <a:t>.</a:t>
            </a:r>
          </a:p>
          <a:p>
            <a:r>
              <a:rPr lang="fr-CA" dirty="0"/>
              <a:t>Réalisation par le biais d’une représentation dans les comités Vision Zéro, les enquêtes ou les réunions publiques sur la sécurité routière</a:t>
            </a:r>
            <a:endParaRPr lang="en-CA" dirty="0"/>
          </a:p>
        </p:txBody>
      </p:sp>
    </p:spTree>
    <p:extLst>
      <p:ext uri="{BB962C8B-B14F-4D97-AF65-F5344CB8AC3E}">
        <p14:creationId xmlns:p14="http://schemas.microsoft.com/office/powerpoint/2010/main" val="4671888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B2A9-FE30-8443-9ECF-FCDCA22832C2}"/>
              </a:ext>
            </a:extLst>
          </p:cNvPr>
          <p:cNvSpPr>
            <a:spLocks noGrp="1"/>
          </p:cNvSpPr>
          <p:nvPr>
            <p:ph type="title"/>
          </p:nvPr>
        </p:nvSpPr>
        <p:spPr>
          <a:xfrm>
            <a:off x="271130" y="365125"/>
            <a:ext cx="11649740" cy="1325563"/>
          </a:xfrm>
        </p:spPr>
        <p:txBody>
          <a:bodyPr/>
          <a:lstStyle/>
          <a:p>
            <a:r>
              <a:rPr lang="en-US" dirty="0"/>
              <a:t>La collaboration des </a:t>
            </a:r>
            <a:r>
              <a:rPr lang="en-US" dirty="0" err="1"/>
              <a:t>représentants</a:t>
            </a:r>
            <a:r>
              <a:rPr lang="en-US" dirty="0"/>
              <a:t> du </a:t>
            </a:r>
            <a:r>
              <a:rPr lang="en-US" dirty="0" err="1"/>
              <a:t>gouvernement</a:t>
            </a:r>
            <a:r>
              <a:rPr lang="en-US" dirty="0"/>
              <a:t> </a:t>
            </a:r>
            <a:r>
              <a:rPr lang="en-US" dirty="0" err="1"/>
              <a:t>est</a:t>
            </a:r>
            <a:r>
              <a:rPr lang="en-US" dirty="0"/>
              <a:t> </a:t>
            </a:r>
            <a:r>
              <a:rPr lang="en-US" dirty="0" err="1"/>
              <a:t>essentielle</a:t>
            </a:r>
            <a:r>
              <a:rPr lang="en-US" dirty="0"/>
              <a:t> pour </a:t>
            </a:r>
            <a:r>
              <a:rPr lang="en-US" dirty="0" err="1"/>
              <a:t>réussir</a:t>
            </a:r>
            <a:endParaRPr lang="en-US" dirty="0"/>
          </a:p>
        </p:txBody>
      </p:sp>
      <p:sp>
        <p:nvSpPr>
          <p:cNvPr id="3" name="Content Placeholder 2">
            <a:extLst>
              <a:ext uri="{FF2B5EF4-FFF2-40B4-BE49-F238E27FC236}">
                <a16:creationId xmlns:a16="http://schemas.microsoft.com/office/drawing/2014/main" id="{6C618590-3930-2E47-A2E8-1950F600396A}"/>
              </a:ext>
            </a:extLst>
          </p:cNvPr>
          <p:cNvSpPr>
            <a:spLocks noGrp="1"/>
          </p:cNvSpPr>
          <p:nvPr>
            <p:ph idx="1"/>
          </p:nvPr>
        </p:nvSpPr>
        <p:spPr>
          <a:xfrm>
            <a:off x="838200" y="2141537"/>
            <a:ext cx="10515600" cy="4351338"/>
          </a:xfrm>
        </p:spPr>
        <p:txBody>
          <a:bodyPr/>
          <a:lstStyle/>
          <a:p>
            <a:r>
              <a:rPr lang="fr-CA" dirty="0"/>
              <a:t>La volonté politique peut contribuer à assurer un financement adéquat et cohérent pour la mise en œuvre des initiatives</a:t>
            </a:r>
            <a:endParaRPr lang="en-CA" dirty="0"/>
          </a:p>
          <a:p>
            <a:r>
              <a:rPr lang="fr-CA" dirty="0"/>
              <a:t>Le soutien des responsables politiques peut contribuer à faire avancer les initiatives</a:t>
            </a:r>
            <a:endParaRPr lang="en-CA" dirty="0"/>
          </a:p>
          <a:p>
            <a:r>
              <a:rPr lang="fr-CA" dirty="0"/>
              <a:t>Une volonté politique est essentielle pour effectuer des changements de politique liés à la sécurité routière, tels que la réduction des limitations de vitesse</a:t>
            </a:r>
            <a:endParaRPr lang="en-CA" dirty="0"/>
          </a:p>
        </p:txBody>
      </p:sp>
    </p:spTree>
    <p:extLst>
      <p:ext uri="{BB962C8B-B14F-4D97-AF65-F5344CB8AC3E}">
        <p14:creationId xmlns:p14="http://schemas.microsoft.com/office/powerpoint/2010/main" val="3825173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C672-BA3B-A648-8480-E5B2AB32DD11}"/>
              </a:ext>
            </a:extLst>
          </p:cNvPr>
          <p:cNvSpPr>
            <a:spLocks noGrp="1"/>
          </p:cNvSpPr>
          <p:nvPr>
            <p:ph type="title"/>
          </p:nvPr>
        </p:nvSpPr>
        <p:spPr/>
        <p:txBody>
          <a:bodyPr/>
          <a:lstStyle/>
          <a:p>
            <a:r>
              <a:rPr lang="en-US" dirty="0" err="1"/>
              <a:t>Contexte</a:t>
            </a:r>
            <a:r>
              <a:rPr lang="en-US" dirty="0"/>
              <a:t> de Vision </a:t>
            </a:r>
            <a:r>
              <a:rPr lang="en-US" dirty="0" err="1"/>
              <a:t>Zéro</a:t>
            </a:r>
            <a:r>
              <a:rPr lang="en-US" dirty="0"/>
              <a:t> et de son importance</a:t>
            </a:r>
          </a:p>
        </p:txBody>
      </p:sp>
      <p:sp>
        <p:nvSpPr>
          <p:cNvPr id="3" name="Text Placeholder 2">
            <a:extLst>
              <a:ext uri="{FF2B5EF4-FFF2-40B4-BE49-F238E27FC236}">
                <a16:creationId xmlns:a16="http://schemas.microsoft.com/office/drawing/2014/main" id="{E283D44E-CA26-8849-931B-9320B8500CA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6164852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18AB4-9B04-4A48-9C41-98E236239772}"/>
              </a:ext>
            </a:extLst>
          </p:cNvPr>
          <p:cNvSpPr>
            <a:spLocks noGrp="1"/>
          </p:cNvSpPr>
          <p:nvPr>
            <p:ph type="title"/>
          </p:nvPr>
        </p:nvSpPr>
        <p:spPr/>
        <p:txBody>
          <a:bodyPr/>
          <a:lstStyle/>
          <a:p>
            <a:r>
              <a:rPr lang="en-US" dirty="0"/>
              <a:t>Un plan </a:t>
            </a:r>
            <a:r>
              <a:rPr lang="en-US" dirty="0" err="1"/>
              <a:t>détaillé</a:t>
            </a:r>
            <a:r>
              <a:rPr lang="en-US" dirty="0"/>
              <a:t> </a:t>
            </a:r>
            <a:r>
              <a:rPr lang="en-US" dirty="0" err="1"/>
              <a:t>devrait</a:t>
            </a:r>
            <a:r>
              <a:rPr lang="en-US" dirty="0"/>
              <a:t> </a:t>
            </a:r>
            <a:r>
              <a:rPr lang="en-US" dirty="0" err="1"/>
              <a:t>comprendre</a:t>
            </a:r>
            <a:r>
              <a:rPr lang="en-US" dirty="0"/>
              <a:t> :</a:t>
            </a:r>
          </a:p>
        </p:txBody>
      </p:sp>
      <p:sp>
        <p:nvSpPr>
          <p:cNvPr id="3" name="Content Placeholder 2">
            <a:extLst>
              <a:ext uri="{FF2B5EF4-FFF2-40B4-BE49-F238E27FC236}">
                <a16:creationId xmlns:a16="http://schemas.microsoft.com/office/drawing/2014/main" id="{1BABD406-4CE0-D649-9A71-A55628442D50}"/>
              </a:ext>
            </a:extLst>
          </p:cNvPr>
          <p:cNvSpPr>
            <a:spLocks noGrp="1"/>
          </p:cNvSpPr>
          <p:nvPr>
            <p:ph idx="1"/>
          </p:nvPr>
        </p:nvSpPr>
        <p:spPr>
          <a:xfrm>
            <a:off x="838200" y="2141537"/>
            <a:ext cx="10515600" cy="4351338"/>
          </a:xfrm>
        </p:spPr>
        <p:txBody>
          <a:bodyPr/>
          <a:lstStyle/>
          <a:p>
            <a:pPr>
              <a:spcAft>
                <a:spcPts val="2400"/>
              </a:spcAft>
            </a:pPr>
            <a:r>
              <a:rPr lang="fr-CA" dirty="0"/>
              <a:t>Des échéances claires pour chaque initiative</a:t>
            </a:r>
            <a:endParaRPr lang="en-CA" dirty="0"/>
          </a:p>
          <a:p>
            <a:pPr>
              <a:spcAft>
                <a:spcPts val="2400"/>
              </a:spcAft>
            </a:pPr>
            <a:r>
              <a:rPr lang="fr-CA" dirty="0"/>
              <a:t>Des responsabilités assignées pour chaque tâche</a:t>
            </a:r>
            <a:endParaRPr lang="en-CA" dirty="0"/>
          </a:p>
          <a:p>
            <a:pPr>
              <a:spcAft>
                <a:spcPts val="2400"/>
              </a:spcAft>
            </a:pPr>
            <a:r>
              <a:rPr lang="fr-CA" dirty="0"/>
              <a:t>Des objectifs définis et mesurables, dont des objectifs numériques</a:t>
            </a:r>
            <a:endParaRPr lang="en-CA" dirty="0"/>
          </a:p>
          <a:p>
            <a:pPr>
              <a:spcAft>
                <a:spcPts val="2400"/>
              </a:spcAft>
            </a:pPr>
            <a:r>
              <a:rPr lang="fr-FR" dirty="0"/>
              <a:t>L’expertise de toutes les personnes impliquées nécessaire à la réalisation du plan</a:t>
            </a:r>
            <a:endParaRPr lang="en-CA" dirty="0"/>
          </a:p>
        </p:txBody>
      </p:sp>
    </p:spTree>
    <p:extLst>
      <p:ext uri="{BB962C8B-B14F-4D97-AF65-F5344CB8AC3E}">
        <p14:creationId xmlns:p14="http://schemas.microsoft.com/office/powerpoint/2010/main" val="121258418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72BBF-15B5-3748-8997-62B4604F34C2}"/>
              </a:ext>
            </a:extLst>
          </p:cNvPr>
          <p:cNvSpPr>
            <a:spLocks noGrp="1"/>
          </p:cNvSpPr>
          <p:nvPr>
            <p:ph type="title"/>
          </p:nvPr>
        </p:nvSpPr>
        <p:spPr/>
        <p:txBody>
          <a:bodyPr/>
          <a:lstStyle/>
          <a:p>
            <a:r>
              <a:rPr lang="en-US" dirty="0"/>
              <a:t>Adopter </a:t>
            </a:r>
            <a:r>
              <a:rPr lang="en-US" dirty="0" err="1"/>
              <a:t>une</a:t>
            </a:r>
            <a:r>
              <a:rPr lang="en-US" dirty="0"/>
              <a:t> </a:t>
            </a:r>
            <a:r>
              <a:rPr lang="en-US" dirty="0" err="1"/>
              <a:t>approche</a:t>
            </a:r>
            <a:r>
              <a:rPr lang="en-US" dirty="0"/>
              <a:t> </a:t>
            </a:r>
            <a:br>
              <a:rPr lang="en-US" dirty="0"/>
            </a:br>
            <a:r>
              <a:rPr lang="en-US" dirty="0" err="1"/>
              <a:t>fondée</a:t>
            </a:r>
            <a:r>
              <a:rPr lang="en-US" dirty="0"/>
              <a:t> sur les </a:t>
            </a:r>
            <a:r>
              <a:rPr lang="en-US" dirty="0" err="1"/>
              <a:t>données</a:t>
            </a:r>
            <a:endParaRPr lang="en-US" dirty="0"/>
          </a:p>
        </p:txBody>
      </p:sp>
      <p:sp>
        <p:nvSpPr>
          <p:cNvPr id="3" name="Content Placeholder 2">
            <a:extLst>
              <a:ext uri="{FF2B5EF4-FFF2-40B4-BE49-F238E27FC236}">
                <a16:creationId xmlns:a16="http://schemas.microsoft.com/office/drawing/2014/main" id="{A0920BB7-BA10-684E-951C-7A9BD23BB2C0}"/>
              </a:ext>
            </a:extLst>
          </p:cNvPr>
          <p:cNvSpPr>
            <a:spLocks noGrp="1"/>
          </p:cNvSpPr>
          <p:nvPr>
            <p:ph idx="1"/>
          </p:nvPr>
        </p:nvSpPr>
        <p:spPr>
          <a:xfrm>
            <a:off x="838200" y="2141537"/>
            <a:ext cx="10515600" cy="4351338"/>
          </a:xfrm>
        </p:spPr>
        <p:txBody>
          <a:bodyPr/>
          <a:lstStyle/>
          <a:p>
            <a:pPr>
              <a:spcAft>
                <a:spcPts val="4200"/>
              </a:spcAft>
            </a:pPr>
            <a:r>
              <a:rPr lang="fr-CA" dirty="0"/>
              <a:t>Suivi des zones sensibles, par exemple en utilisant les données de la police pour déterminer les zones où le nombre de collisions est élevé</a:t>
            </a:r>
            <a:endParaRPr lang="en-CA" dirty="0"/>
          </a:p>
          <a:p>
            <a:pPr>
              <a:spcAft>
                <a:spcPts val="4200"/>
              </a:spcAft>
            </a:pPr>
            <a:r>
              <a:rPr lang="fr-FR" dirty="0"/>
              <a:t>Collecte et analyse des données sur la sécurité routière en utilisant une optique socio-économique pour donner la priorité aux zones disposant de ressources limitées </a:t>
            </a:r>
            <a:endParaRPr lang="en-CA" dirty="0"/>
          </a:p>
        </p:txBody>
      </p:sp>
    </p:spTree>
    <p:extLst>
      <p:ext uri="{BB962C8B-B14F-4D97-AF65-F5344CB8AC3E}">
        <p14:creationId xmlns:p14="http://schemas.microsoft.com/office/powerpoint/2010/main" val="93796667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FB0A0-3904-E04B-8B6C-465E3235FC1F}"/>
              </a:ext>
            </a:extLst>
          </p:cNvPr>
          <p:cNvSpPr>
            <a:spLocks noGrp="1"/>
          </p:cNvSpPr>
          <p:nvPr>
            <p:ph type="title"/>
          </p:nvPr>
        </p:nvSpPr>
        <p:spPr>
          <a:xfrm>
            <a:off x="560867" y="346384"/>
            <a:ext cx="11070265" cy="1325563"/>
          </a:xfrm>
        </p:spPr>
        <p:txBody>
          <a:bodyPr anchor="b" anchorCtr="0"/>
          <a:lstStyle/>
          <a:p>
            <a:r>
              <a:rPr lang="en-CA" dirty="0" err="1"/>
              <a:t>S’adresser</a:t>
            </a:r>
            <a:r>
              <a:rPr lang="en-CA" dirty="0"/>
              <a:t> </a:t>
            </a:r>
            <a:r>
              <a:rPr lang="en-CA" dirty="0" err="1"/>
              <a:t>à</a:t>
            </a:r>
            <a:r>
              <a:rPr lang="en-CA" dirty="0"/>
              <a:t> </a:t>
            </a:r>
            <a:r>
              <a:rPr lang="en-CA" dirty="0" err="1"/>
              <a:t>tous</a:t>
            </a:r>
            <a:r>
              <a:rPr lang="en-CA" dirty="0"/>
              <a:t> les </a:t>
            </a:r>
            <a:r>
              <a:rPr lang="en-CA" dirty="0" err="1"/>
              <a:t>usagers</a:t>
            </a:r>
            <a:r>
              <a:rPr lang="en-CA" dirty="0"/>
              <a:t> de la route</a:t>
            </a:r>
            <a:endParaRPr lang="en-US" dirty="0">
              <a:solidFill>
                <a:srgbClr val="FF0000"/>
              </a:solidFill>
            </a:endParaRPr>
          </a:p>
        </p:txBody>
      </p:sp>
      <p:sp>
        <p:nvSpPr>
          <p:cNvPr id="3" name="Content Placeholder 2">
            <a:extLst>
              <a:ext uri="{FF2B5EF4-FFF2-40B4-BE49-F238E27FC236}">
                <a16:creationId xmlns:a16="http://schemas.microsoft.com/office/drawing/2014/main" id="{6B77C671-E996-354E-909A-B811346D8F96}"/>
              </a:ext>
            </a:extLst>
          </p:cNvPr>
          <p:cNvSpPr>
            <a:spLocks noGrp="1"/>
          </p:cNvSpPr>
          <p:nvPr>
            <p:ph idx="1"/>
          </p:nvPr>
        </p:nvSpPr>
        <p:spPr>
          <a:xfrm>
            <a:off x="699533" y="1856889"/>
            <a:ext cx="10792932" cy="4351338"/>
          </a:xfrm>
        </p:spPr>
        <p:txBody>
          <a:bodyPr/>
          <a:lstStyle/>
          <a:p>
            <a:pPr marL="0" indent="0">
              <a:buNone/>
            </a:pPr>
            <a:r>
              <a:rPr lang="fr-CA" dirty="0"/>
              <a:t>Les plans doivent viser à rendre les routes plus sûres pour tous les âges et toutes les capacités et pour tous les modes de transport</a:t>
            </a:r>
            <a:endParaRPr lang="en-CA" dirty="0"/>
          </a:p>
        </p:txBody>
      </p:sp>
      <p:pic>
        <p:nvPicPr>
          <p:cNvPr id="5" name="Picture 4">
            <a:extLst>
              <a:ext uri="{FF2B5EF4-FFF2-40B4-BE49-F238E27FC236}">
                <a16:creationId xmlns:a16="http://schemas.microsoft.com/office/drawing/2014/main" id="{36BC8950-E00F-264E-8C00-0DE30BD50345}"/>
              </a:ext>
            </a:extLst>
          </p:cNvPr>
          <p:cNvPicPr>
            <a:picLocks noChangeAspect="1"/>
          </p:cNvPicPr>
          <p:nvPr/>
        </p:nvPicPr>
        <p:blipFill>
          <a:blip r:embed="rId2"/>
          <a:stretch>
            <a:fillRect/>
          </a:stretch>
        </p:blipFill>
        <p:spPr>
          <a:xfrm>
            <a:off x="8780564" y="2907902"/>
            <a:ext cx="2082385" cy="1291079"/>
          </a:xfrm>
          <a:prstGeom prst="rect">
            <a:avLst/>
          </a:prstGeom>
        </p:spPr>
      </p:pic>
      <p:pic>
        <p:nvPicPr>
          <p:cNvPr id="7" name="Picture 6">
            <a:extLst>
              <a:ext uri="{FF2B5EF4-FFF2-40B4-BE49-F238E27FC236}">
                <a16:creationId xmlns:a16="http://schemas.microsoft.com/office/drawing/2014/main" id="{59D71007-9B7B-2E45-AE89-6E36453186EB}"/>
              </a:ext>
            </a:extLst>
          </p:cNvPr>
          <p:cNvPicPr>
            <a:picLocks noChangeAspect="1"/>
          </p:cNvPicPr>
          <p:nvPr/>
        </p:nvPicPr>
        <p:blipFill>
          <a:blip r:embed="rId3"/>
          <a:stretch>
            <a:fillRect/>
          </a:stretch>
        </p:blipFill>
        <p:spPr>
          <a:xfrm>
            <a:off x="4887452" y="3143646"/>
            <a:ext cx="1979895" cy="1227535"/>
          </a:xfrm>
          <a:prstGeom prst="rect">
            <a:avLst/>
          </a:prstGeom>
        </p:spPr>
      </p:pic>
      <p:pic>
        <p:nvPicPr>
          <p:cNvPr id="9" name="Picture 8">
            <a:extLst>
              <a:ext uri="{FF2B5EF4-FFF2-40B4-BE49-F238E27FC236}">
                <a16:creationId xmlns:a16="http://schemas.microsoft.com/office/drawing/2014/main" id="{7D5E93F8-9D0F-4F48-9868-A02E8F04B9B8}"/>
              </a:ext>
            </a:extLst>
          </p:cNvPr>
          <p:cNvPicPr>
            <a:picLocks noChangeAspect="1"/>
          </p:cNvPicPr>
          <p:nvPr/>
        </p:nvPicPr>
        <p:blipFill>
          <a:blip r:embed="rId4"/>
          <a:stretch>
            <a:fillRect/>
          </a:stretch>
        </p:blipFill>
        <p:spPr>
          <a:xfrm>
            <a:off x="8780564" y="4917147"/>
            <a:ext cx="1721441" cy="1291080"/>
          </a:xfrm>
          <a:prstGeom prst="rect">
            <a:avLst/>
          </a:prstGeom>
        </p:spPr>
      </p:pic>
      <p:pic>
        <p:nvPicPr>
          <p:cNvPr id="11" name="Picture 10">
            <a:extLst>
              <a:ext uri="{FF2B5EF4-FFF2-40B4-BE49-F238E27FC236}">
                <a16:creationId xmlns:a16="http://schemas.microsoft.com/office/drawing/2014/main" id="{C00E233E-7AE0-B246-A871-34E0574316B9}"/>
              </a:ext>
            </a:extLst>
          </p:cNvPr>
          <p:cNvPicPr>
            <a:picLocks noChangeAspect="1"/>
          </p:cNvPicPr>
          <p:nvPr/>
        </p:nvPicPr>
        <p:blipFill>
          <a:blip r:embed="rId5"/>
          <a:stretch>
            <a:fillRect/>
          </a:stretch>
        </p:blipFill>
        <p:spPr>
          <a:xfrm>
            <a:off x="1476693" y="5209290"/>
            <a:ext cx="2323109" cy="998937"/>
          </a:xfrm>
          <a:prstGeom prst="rect">
            <a:avLst/>
          </a:prstGeom>
        </p:spPr>
      </p:pic>
      <p:pic>
        <p:nvPicPr>
          <p:cNvPr id="13" name="Picture 12">
            <a:extLst>
              <a:ext uri="{FF2B5EF4-FFF2-40B4-BE49-F238E27FC236}">
                <a16:creationId xmlns:a16="http://schemas.microsoft.com/office/drawing/2014/main" id="{DD3D2A80-0472-F549-B9ED-5D18B0BB5D75}"/>
              </a:ext>
            </a:extLst>
          </p:cNvPr>
          <p:cNvPicPr>
            <a:picLocks noChangeAspect="1"/>
          </p:cNvPicPr>
          <p:nvPr/>
        </p:nvPicPr>
        <p:blipFill>
          <a:blip r:embed="rId6"/>
          <a:stretch>
            <a:fillRect/>
          </a:stretch>
        </p:blipFill>
        <p:spPr>
          <a:xfrm>
            <a:off x="2103543" y="2907902"/>
            <a:ext cx="1069411" cy="1541210"/>
          </a:xfrm>
          <a:prstGeom prst="rect">
            <a:avLst/>
          </a:prstGeom>
        </p:spPr>
      </p:pic>
      <p:pic>
        <p:nvPicPr>
          <p:cNvPr id="6" name="Graphic 5">
            <a:extLst>
              <a:ext uri="{FF2B5EF4-FFF2-40B4-BE49-F238E27FC236}">
                <a16:creationId xmlns:a16="http://schemas.microsoft.com/office/drawing/2014/main" id="{2F09E883-47B1-4448-884C-85E0B9ED78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8186" y="4832216"/>
            <a:ext cx="1498425" cy="1498425"/>
          </a:xfrm>
          <a:prstGeom prst="rect">
            <a:avLst/>
          </a:prstGeom>
        </p:spPr>
      </p:pic>
    </p:spTree>
    <p:extLst>
      <p:ext uri="{BB962C8B-B14F-4D97-AF65-F5344CB8AC3E}">
        <p14:creationId xmlns:p14="http://schemas.microsoft.com/office/powerpoint/2010/main" val="371886716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0833-791E-A84A-8B14-BBB7B50A5B57}"/>
              </a:ext>
            </a:extLst>
          </p:cNvPr>
          <p:cNvSpPr>
            <a:spLocks noGrp="1"/>
          </p:cNvSpPr>
          <p:nvPr>
            <p:ph type="title"/>
          </p:nvPr>
        </p:nvSpPr>
        <p:spPr>
          <a:xfrm>
            <a:off x="419100" y="365125"/>
            <a:ext cx="11353800" cy="1325563"/>
          </a:xfrm>
        </p:spPr>
        <p:txBody>
          <a:bodyPr/>
          <a:lstStyle/>
          <a:p>
            <a:r>
              <a:rPr lang="en-US" dirty="0" err="1"/>
              <a:t>Exemples</a:t>
            </a:r>
            <a:r>
              <a:rPr lang="en-US" dirty="0"/>
              <a:t> de solutions pour </a:t>
            </a:r>
            <a:r>
              <a:rPr lang="en-US" dirty="0" err="1"/>
              <a:t>répondre</a:t>
            </a:r>
            <a:r>
              <a:rPr lang="en-US" dirty="0"/>
              <a:t> aux </a:t>
            </a:r>
            <a:r>
              <a:rPr lang="en-US" dirty="0" err="1"/>
              <a:t>besoins</a:t>
            </a:r>
            <a:r>
              <a:rPr lang="en-US" dirty="0"/>
              <a:t> de </a:t>
            </a:r>
            <a:r>
              <a:rPr lang="en-US" dirty="0" err="1"/>
              <a:t>tous</a:t>
            </a:r>
            <a:r>
              <a:rPr lang="en-US" dirty="0"/>
              <a:t> les </a:t>
            </a:r>
            <a:r>
              <a:rPr lang="en-US" dirty="0" err="1"/>
              <a:t>usagers</a:t>
            </a:r>
            <a:r>
              <a:rPr lang="en-US" dirty="0"/>
              <a:t> de la route</a:t>
            </a:r>
          </a:p>
        </p:txBody>
      </p:sp>
      <p:sp>
        <p:nvSpPr>
          <p:cNvPr id="3" name="Content Placeholder 2">
            <a:extLst>
              <a:ext uri="{FF2B5EF4-FFF2-40B4-BE49-F238E27FC236}">
                <a16:creationId xmlns:a16="http://schemas.microsoft.com/office/drawing/2014/main" id="{4A10E48C-484A-EC46-A285-ABA8BC5E97C0}"/>
              </a:ext>
            </a:extLst>
          </p:cNvPr>
          <p:cNvSpPr>
            <a:spLocks noGrp="1"/>
          </p:cNvSpPr>
          <p:nvPr>
            <p:ph idx="1"/>
          </p:nvPr>
        </p:nvSpPr>
        <p:spPr>
          <a:xfrm>
            <a:off x="838200" y="2141537"/>
            <a:ext cx="10515600" cy="4351338"/>
          </a:xfrm>
        </p:spPr>
        <p:txBody>
          <a:bodyPr/>
          <a:lstStyle/>
          <a:p>
            <a:pPr>
              <a:spcAft>
                <a:spcPts val="4200"/>
              </a:spcAft>
            </a:pPr>
            <a:r>
              <a:rPr lang="fr-FR" dirty="0"/>
              <a:t>Séparer les usagers de la route vulnérables des voitures, des bus et des camions</a:t>
            </a:r>
            <a:endParaRPr lang="en-CA" dirty="0"/>
          </a:p>
          <a:p>
            <a:pPr>
              <a:spcAft>
                <a:spcPts val="4200"/>
              </a:spcAft>
            </a:pPr>
            <a:r>
              <a:rPr lang="fr-CA" dirty="0"/>
              <a:t>Mettre à disposition des passages sécurisés adéquats</a:t>
            </a:r>
            <a:endParaRPr lang="en-CA" dirty="0"/>
          </a:p>
          <a:p>
            <a:pPr>
              <a:spcAft>
                <a:spcPts val="4200"/>
              </a:spcAft>
            </a:pPr>
            <a:r>
              <a:rPr lang="fr-CA" dirty="0"/>
              <a:t>Mettre en avant des stratégies équitables</a:t>
            </a:r>
            <a:endParaRPr lang="en-CA" dirty="0"/>
          </a:p>
        </p:txBody>
      </p:sp>
    </p:spTree>
    <p:extLst>
      <p:ext uri="{BB962C8B-B14F-4D97-AF65-F5344CB8AC3E}">
        <p14:creationId xmlns:p14="http://schemas.microsoft.com/office/powerpoint/2010/main" val="344531682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2A148-E876-A740-AF40-BFEF3CC2F615}"/>
              </a:ext>
            </a:extLst>
          </p:cNvPr>
          <p:cNvSpPr>
            <a:spLocks noGrp="1"/>
          </p:cNvSpPr>
          <p:nvPr>
            <p:ph type="title"/>
          </p:nvPr>
        </p:nvSpPr>
        <p:spPr/>
        <p:txBody>
          <a:bodyPr/>
          <a:lstStyle/>
          <a:p>
            <a:r>
              <a:rPr lang="en-US" dirty="0"/>
              <a:t>Les </a:t>
            </a:r>
            <a:r>
              <a:rPr lang="en-US" dirty="0" err="1"/>
              <a:t>stratégies</a:t>
            </a:r>
            <a:r>
              <a:rPr lang="en-US" dirty="0"/>
              <a:t> de mise </a:t>
            </a:r>
            <a:r>
              <a:rPr lang="en-US" dirty="0" err="1"/>
              <a:t>en</a:t>
            </a:r>
            <a:r>
              <a:rPr lang="en-US" dirty="0"/>
              <a:t> </a:t>
            </a:r>
            <a:r>
              <a:rPr lang="en-US" dirty="0" err="1"/>
              <a:t>œuvre</a:t>
            </a:r>
            <a:r>
              <a:rPr lang="en-US" dirty="0"/>
              <a:t> et </a:t>
            </a:r>
            <a:r>
              <a:rPr lang="en-US" dirty="0" err="1"/>
              <a:t>d’évaluation</a:t>
            </a:r>
            <a:r>
              <a:rPr lang="en-US" dirty="0"/>
              <a:t> </a:t>
            </a:r>
            <a:r>
              <a:rPr lang="en-US" dirty="0" err="1"/>
              <a:t>doivent</a:t>
            </a:r>
            <a:r>
              <a:rPr lang="en-US" dirty="0"/>
              <a:t> :</a:t>
            </a:r>
          </a:p>
        </p:txBody>
      </p:sp>
      <p:sp>
        <p:nvSpPr>
          <p:cNvPr id="3" name="Content Placeholder 2">
            <a:extLst>
              <a:ext uri="{FF2B5EF4-FFF2-40B4-BE49-F238E27FC236}">
                <a16:creationId xmlns:a16="http://schemas.microsoft.com/office/drawing/2014/main" id="{6138BA39-37DC-444D-8B97-FCC3504A4F31}"/>
              </a:ext>
            </a:extLst>
          </p:cNvPr>
          <p:cNvSpPr>
            <a:spLocks noGrp="1"/>
          </p:cNvSpPr>
          <p:nvPr>
            <p:ph idx="1"/>
          </p:nvPr>
        </p:nvSpPr>
        <p:spPr>
          <a:xfrm>
            <a:off x="838200" y="2141537"/>
            <a:ext cx="10515600" cy="4351338"/>
          </a:xfrm>
        </p:spPr>
        <p:txBody>
          <a:bodyPr/>
          <a:lstStyle/>
          <a:p>
            <a:r>
              <a:rPr lang="fr-CA" dirty="0"/>
              <a:t>Inclure un cadre pour le suivi, l’évaluation et le rapport de situation qui reflète directement les objectifs mesurables et les cibles numériques décrits dans le plan</a:t>
            </a:r>
            <a:endParaRPr lang="en-CA" dirty="0"/>
          </a:p>
          <a:p>
            <a:r>
              <a:rPr lang="fr-FR" dirty="0"/>
              <a:t>Être mises à jour annuellement pour refléter le financement et les plans</a:t>
            </a:r>
            <a:endParaRPr lang="en-CA" dirty="0"/>
          </a:p>
          <a:p>
            <a:r>
              <a:rPr lang="fr-CA" dirty="0"/>
              <a:t>Être partagées publiquement et avec les principaux décideurs pour déterminer les priorités et le budget</a:t>
            </a:r>
            <a:endParaRPr lang="en-CA" dirty="0"/>
          </a:p>
        </p:txBody>
      </p:sp>
    </p:spTree>
    <p:extLst>
      <p:ext uri="{BB962C8B-B14F-4D97-AF65-F5344CB8AC3E}">
        <p14:creationId xmlns:p14="http://schemas.microsoft.com/office/powerpoint/2010/main" val="330677077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C608-92AC-1F4F-9F3F-3087788C8221}"/>
              </a:ext>
            </a:extLst>
          </p:cNvPr>
          <p:cNvSpPr>
            <a:spLocks noGrp="1"/>
          </p:cNvSpPr>
          <p:nvPr>
            <p:ph type="title"/>
          </p:nvPr>
        </p:nvSpPr>
        <p:spPr/>
        <p:txBody>
          <a:bodyPr/>
          <a:lstStyle/>
          <a:p>
            <a:r>
              <a:rPr lang="en-US" dirty="0" err="1"/>
              <a:t>Avoir</a:t>
            </a:r>
            <a:r>
              <a:rPr lang="en-US" dirty="0"/>
              <a:t> </a:t>
            </a:r>
            <a:r>
              <a:rPr lang="en-US" dirty="0" err="1"/>
              <a:t>recours</a:t>
            </a:r>
            <a:r>
              <a:rPr lang="en-US" dirty="0"/>
              <a:t> </a:t>
            </a:r>
            <a:r>
              <a:rPr lang="en-US" dirty="0" err="1"/>
              <a:t>à</a:t>
            </a:r>
            <a:r>
              <a:rPr lang="en-US" dirty="0"/>
              <a:t> </a:t>
            </a:r>
            <a:br>
              <a:rPr lang="en-US" dirty="0"/>
            </a:br>
            <a:r>
              <a:rPr lang="en-US" dirty="0"/>
              <a:t>des </a:t>
            </a:r>
            <a:r>
              <a:rPr lang="en-US" dirty="0" err="1"/>
              <a:t>contre-mesures</a:t>
            </a:r>
            <a:r>
              <a:rPr lang="en-US" dirty="0"/>
              <a:t> </a:t>
            </a:r>
            <a:r>
              <a:rPr lang="en-US" dirty="0" err="1"/>
              <a:t>éprouvées</a:t>
            </a:r>
            <a:endParaRPr lang="en-US" dirty="0"/>
          </a:p>
        </p:txBody>
      </p:sp>
      <p:sp>
        <p:nvSpPr>
          <p:cNvPr id="3" name="Content Placeholder 2">
            <a:extLst>
              <a:ext uri="{FF2B5EF4-FFF2-40B4-BE49-F238E27FC236}">
                <a16:creationId xmlns:a16="http://schemas.microsoft.com/office/drawing/2014/main" id="{A43B32CB-02FB-E843-83AA-0B36EA3D7A9E}"/>
              </a:ext>
            </a:extLst>
          </p:cNvPr>
          <p:cNvSpPr>
            <a:spLocks noGrp="1"/>
          </p:cNvSpPr>
          <p:nvPr>
            <p:ph idx="1"/>
          </p:nvPr>
        </p:nvSpPr>
        <p:spPr>
          <a:xfrm>
            <a:off x="838200" y="2141537"/>
            <a:ext cx="10515600" cy="4351338"/>
          </a:xfrm>
        </p:spPr>
        <p:txBody>
          <a:bodyPr/>
          <a:lstStyle/>
          <a:p>
            <a:pPr marL="0" indent="0">
              <a:spcAft>
                <a:spcPts val="3600"/>
              </a:spcAft>
              <a:buNone/>
            </a:pPr>
            <a:r>
              <a:rPr lang="fr-CA" dirty="0"/>
              <a:t>Il a été démontré que les interventions suivantes améliorent la sécurité de tous les usagers de la route :</a:t>
            </a:r>
            <a:endParaRPr lang="en-CA" dirty="0"/>
          </a:p>
          <a:p>
            <a:pPr>
              <a:spcAft>
                <a:spcPts val="3600"/>
              </a:spcAft>
            </a:pPr>
            <a:r>
              <a:rPr lang="fr-CA" dirty="0"/>
              <a:t>réduction des vitesses</a:t>
            </a:r>
            <a:endParaRPr lang="en-CA" dirty="0"/>
          </a:p>
          <a:p>
            <a:pPr>
              <a:spcAft>
                <a:spcPts val="3600"/>
              </a:spcAft>
            </a:pPr>
            <a:r>
              <a:rPr lang="fr-CA" dirty="0"/>
              <a:t>phases de signalisation dédiées aux piétons</a:t>
            </a:r>
            <a:endParaRPr lang="en-CA" dirty="0"/>
          </a:p>
          <a:p>
            <a:pPr>
              <a:spcAft>
                <a:spcPts val="3600"/>
              </a:spcAft>
            </a:pPr>
            <a:r>
              <a:rPr lang="fr-CA" dirty="0"/>
              <a:t>installation d’infrastructures cyclables séparées</a:t>
            </a:r>
            <a:endParaRPr lang="en-CA" dirty="0"/>
          </a:p>
        </p:txBody>
      </p:sp>
    </p:spTree>
    <p:extLst>
      <p:ext uri="{BB962C8B-B14F-4D97-AF65-F5344CB8AC3E}">
        <p14:creationId xmlns:p14="http://schemas.microsoft.com/office/powerpoint/2010/main" val="139860288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867A-2C31-8141-BE02-C8081F538593}"/>
              </a:ext>
            </a:extLst>
          </p:cNvPr>
          <p:cNvSpPr>
            <a:spLocks noGrp="1"/>
          </p:cNvSpPr>
          <p:nvPr>
            <p:ph type="title"/>
          </p:nvPr>
        </p:nvSpPr>
        <p:spPr/>
        <p:txBody>
          <a:bodyPr>
            <a:normAutofit/>
          </a:bodyPr>
          <a:lstStyle/>
          <a:p>
            <a:r>
              <a:rPr lang="en-CA" dirty="0"/>
              <a:t>Étapes </a:t>
            </a:r>
            <a:r>
              <a:rPr lang="en-CA" dirty="0" err="1"/>
              <a:t>à</a:t>
            </a:r>
            <a:r>
              <a:rPr lang="en-CA" dirty="0"/>
              <a:t> </a:t>
            </a:r>
            <a:r>
              <a:rPr lang="en-CA" dirty="0" err="1"/>
              <a:t>franchir</a:t>
            </a:r>
            <a:r>
              <a:rPr lang="en-CA" dirty="0"/>
              <a:t> pour </a:t>
            </a:r>
            <a:r>
              <a:rPr lang="en-CA" dirty="0" err="1"/>
              <a:t>devenir</a:t>
            </a:r>
            <a:r>
              <a:rPr lang="en-CA" dirty="0"/>
              <a:t> </a:t>
            </a:r>
            <a:r>
              <a:rPr lang="en-CA" dirty="0" err="1"/>
              <a:t>une</a:t>
            </a:r>
            <a:r>
              <a:rPr lang="en-CA" dirty="0"/>
              <a:t> </a:t>
            </a:r>
            <a:r>
              <a:rPr lang="en-CA" dirty="0" err="1"/>
              <a:t>communauté</a:t>
            </a:r>
            <a:r>
              <a:rPr lang="en-CA" dirty="0"/>
              <a:t> Vision </a:t>
            </a:r>
            <a:r>
              <a:rPr lang="en-CA" dirty="0" err="1"/>
              <a:t>Zéro</a:t>
            </a:r>
            <a:endParaRPr lang="en-US" dirty="0"/>
          </a:p>
        </p:txBody>
      </p:sp>
      <p:sp>
        <p:nvSpPr>
          <p:cNvPr id="3" name="Content Placeholder 2">
            <a:extLst>
              <a:ext uri="{FF2B5EF4-FFF2-40B4-BE49-F238E27FC236}">
                <a16:creationId xmlns:a16="http://schemas.microsoft.com/office/drawing/2014/main" id="{DAADC5D7-0DBE-7645-960D-8A40D3367D97}"/>
              </a:ext>
            </a:extLst>
          </p:cNvPr>
          <p:cNvSpPr>
            <a:spLocks noGrp="1"/>
          </p:cNvSpPr>
          <p:nvPr>
            <p:ph idx="1"/>
          </p:nvPr>
        </p:nvSpPr>
        <p:spPr>
          <a:xfrm>
            <a:off x="838200" y="2141537"/>
            <a:ext cx="10515600" cy="4351338"/>
          </a:xfrm>
        </p:spPr>
        <p:txBody>
          <a:bodyPr/>
          <a:lstStyle/>
          <a:p>
            <a:pPr>
              <a:lnSpc>
                <a:spcPct val="100000"/>
              </a:lnSpc>
              <a:spcAft>
                <a:spcPts val="3600"/>
              </a:spcAft>
            </a:pPr>
            <a:r>
              <a:rPr lang="fr-CA" dirty="0"/>
              <a:t>Étape</a:t>
            </a:r>
            <a:r>
              <a:rPr lang="en-US" dirty="0"/>
              <a:t> 1 : </a:t>
            </a:r>
            <a:r>
              <a:rPr lang="fr-CA" b="1" dirty="0"/>
              <a:t>Réflexion</a:t>
            </a:r>
            <a:r>
              <a:rPr lang="en-CA" dirty="0"/>
              <a:t> </a:t>
            </a:r>
            <a:endParaRPr lang="en-US" b="1" dirty="0"/>
          </a:p>
          <a:p>
            <a:pPr>
              <a:lnSpc>
                <a:spcPct val="100000"/>
              </a:lnSpc>
              <a:spcAft>
                <a:spcPts val="3600"/>
              </a:spcAft>
            </a:pPr>
            <a:r>
              <a:rPr lang="fr-CA" dirty="0"/>
              <a:t>Étape</a:t>
            </a:r>
            <a:r>
              <a:rPr lang="en-US" dirty="0"/>
              <a:t> 2 : </a:t>
            </a:r>
            <a:r>
              <a:rPr lang="en-US" b="1" dirty="0"/>
              <a:t>Adoption</a:t>
            </a:r>
          </a:p>
          <a:p>
            <a:pPr>
              <a:lnSpc>
                <a:spcPct val="100000"/>
              </a:lnSpc>
              <a:spcAft>
                <a:spcPts val="3600"/>
              </a:spcAft>
            </a:pPr>
            <a:r>
              <a:rPr lang="fr-CA" dirty="0"/>
              <a:t>Étape</a:t>
            </a:r>
            <a:r>
              <a:rPr lang="en-US" dirty="0"/>
              <a:t> 3 : </a:t>
            </a:r>
            <a:r>
              <a:rPr lang="fr-CA" b="1" dirty="0"/>
              <a:t>Mise en œuvre et entretien</a:t>
            </a:r>
            <a:endParaRPr lang="en-CA" b="1" dirty="0"/>
          </a:p>
          <a:p>
            <a:pPr>
              <a:lnSpc>
                <a:spcPct val="100000"/>
              </a:lnSpc>
              <a:spcAft>
                <a:spcPts val="3600"/>
              </a:spcAft>
            </a:pPr>
            <a:endParaRPr lang="en-US" b="1" dirty="0"/>
          </a:p>
        </p:txBody>
      </p:sp>
    </p:spTree>
    <p:extLst>
      <p:ext uri="{BB962C8B-B14F-4D97-AF65-F5344CB8AC3E}">
        <p14:creationId xmlns:p14="http://schemas.microsoft.com/office/powerpoint/2010/main" val="264585278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5924-70E6-DC4E-8357-95BA1A4512BD}"/>
              </a:ext>
            </a:extLst>
          </p:cNvPr>
          <p:cNvSpPr>
            <a:spLocks noGrp="1"/>
          </p:cNvSpPr>
          <p:nvPr>
            <p:ph type="title"/>
          </p:nvPr>
        </p:nvSpPr>
        <p:spPr/>
        <p:txBody>
          <a:bodyPr/>
          <a:lstStyle/>
          <a:p>
            <a:r>
              <a:rPr lang="en-US" dirty="0"/>
              <a:t>Étape 1: RÉFLEXION</a:t>
            </a:r>
            <a:endParaRPr lang="en-US" dirty="0">
              <a:solidFill>
                <a:srgbClr val="FF0000"/>
              </a:solidFill>
            </a:endParaRPr>
          </a:p>
        </p:txBody>
      </p:sp>
      <p:sp>
        <p:nvSpPr>
          <p:cNvPr id="3" name="Content Placeholder 2">
            <a:extLst>
              <a:ext uri="{FF2B5EF4-FFF2-40B4-BE49-F238E27FC236}">
                <a16:creationId xmlns:a16="http://schemas.microsoft.com/office/drawing/2014/main" id="{42DB5D0F-196F-C34E-B945-472310BA0557}"/>
              </a:ext>
            </a:extLst>
          </p:cNvPr>
          <p:cNvSpPr>
            <a:spLocks noGrp="1"/>
          </p:cNvSpPr>
          <p:nvPr>
            <p:ph idx="1"/>
          </p:nvPr>
        </p:nvSpPr>
        <p:spPr/>
        <p:txBody>
          <a:bodyPr/>
          <a:lstStyle/>
          <a:p>
            <a:pPr marL="0" indent="0">
              <a:buNone/>
            </a:pPr>
            <a:r>
              <a:rPr lang="fr-CA" dirty="0"/>
              <a:t>Obtenir une compréhension claire des principes de Vision Zéro</a:t>
            </a:r>
            <a:endParaRPr lang="en-CA" dirty="0"/>
          </a:p>
          <a:p>
            <a:r>
              <a:rPr lang="fr-CA" dirty="0"/>
              <a:t>Faire une recherche approfondie</a:t>
            </a:r>
            <a:endParaRPr lang="en-CA" dirty="0"/>
          </a:p>
          <a:p>
            <a:r>
              <a:rPr lang="fr-CA" dirty="0"/>
              <a:t>Parler aux juridictions de Vision Zéro</a:t>
            </a:r>
            <a:endParaRPr lang="en-CA" dirty="0"/>
          </a:p>
          <a:p>
            <a:r>
              <a:rPr lang="fr-CA" dirty="0"/>
              <a:t>Assister à des conférences sur Vision Zéro ou à des événements en ligne</a:t>
            </a:r>
            <a:endParaRPr lang="en-CA" dirty="0"/>
          </a:p>
        </p:txBody>
      </p:sp>
      <p:sp>
        <p:nvSpPr>
          <p:cNvPr id="5" name="Oval 4">
            <a:extLst>
              <a:ext uri="{FF2B5EF4-FFF2-40B4-BE49-F238E27FC236}">
                <a16:creationId xmlns:a16="http://schemas.microsoft.com/office/drawing/2014/main" id="{4260115D-DE87-8D49-AF33-FC75FE712AD1}"/>
              </a:ext>
            </a:extLst>
          </p:cNvPr>
          <p:cNvSpPr/>
          <p:nvPr/>
        </p:nvSpPr>
        <p:spPr>
          <a:xfrm>
            <a:off x="257175" y="337344"/>
            <a:ext cx="2157412" cy="2157412"/>
          </a:xfrm>
          <a:prstGeom prst="ellipse">
            <a:avLst/>
          </a:prstGeom>
          <a:solidFill>
            <a:srgbClr val="3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a:solidFill>
                  <a:srgbClr val="B6D043"/>
                </a:solidFill>
                <a:latin typeface="Arial" panose="020B0604020202020204" pitchFamily="34" charset="0"/>
                <a:cs typeface="Arial" panose="020B0604020202020204" pitchFamily="34" charset="0"/>
              </a:rPr>
              <a:t>Étape </a:t>
            </a:r>
          </a:p>
          <a:p>
            <a:pPr algn="ctr">
              <a:lnSpc>
                <a:spcPct val="90000"/>
              </a:lnSpc>
            </a:pPr>
            <a:r>
              <a:rPr lang="en-US" sz="96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56298275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5959-CE04-2B4F-86A7-CAF1E5A10040}"/>
              </a:ext>
            </a:extLst>
          </p:cNvPr>
          <p:cNvSpPr>
            <a:spLocks noGrp="1"/>
          </p:cNvSpPr>
          <p:nvPr>
            <p:ph type="title"/>
          </p:nvPr>
        </p:nvSpPr>
        <p:spPr/>
        <p:txBody>
          <a:bodyPr/>
          <a:lstStyle/>
          <a:p>
            <a:r>
              <a:rPr lang="en-US" dirty="0"/>
              <a:t>Plaidoyer pour Vision </a:t>
            </a:r>
            <a:r>
              <a:rPr lang="en-US" dirty="0" err="1"/>
              <a:t>Zéro</a:t>
            </a:r>
            <a:endParaRPr lang="en-US" dirty="0"/>
          </a:p>
        </p:txBody>
      </p:sp>
      <p:sp>
        <p:nvSpPr>
          <p:cNvPr id="3" name="Content Placeholder 2">
            <a:extLst>
              <a:ext uri="{FF2B5EF4-FFF2-40B4-BE49-F238E27FC236}">
                <a16:creationId xmlns:a16="http://schemas.microsoft.com/office/drawing/2014/main" id="{694DE44D-B27C-7042-AD61-85DBDE0E9750}"/>
              </a:ext>
            </a:extLst>
          </p:cNvPr>
          <p:cNvSpPr>
            <a:spLocks noGrp="1"/>
          </p:cNvSpPr>
          <p:nvPr>
            <p:ph idx="1"/>
          </p:nvPr>
        </p:nvSpPr>
        <p:spPr/>
        <p:txBody>
          <a:bodyPr/>
          <a:lstStyle/>
          <a:p>
            <a:r>
              <a:rPr lang="fr-CA" dirty="0"/>
              <a:t>Le groupe de plaidoyer se réunit après l’approbation du ministère et commence à examiner Vision Zéro avec les organisations partenaires et les parties prenantes</a:t>
            </a:r>
            <a:endParaRPr lang="en-CA" dirty="0"/>
          </a:p>
          <a:p>
            <a:r>
              <a:rPr lang="fr-FR" dirty="0"/>
              <a:t>Le groupe se réunit pour déterminer sa volonté de travailler sur une proposition de Vision Zéro</a:t>
            </a:r>
            <a:endParaRPr lang="en-CA" dirty="0"/>
          </a:p>
          <a:p>
            <a:r>
              <a:rPr lang="fr-FR" dirty="0"/>
              <a:t>Un groupe rencontre des dirigeants politiques pour obtenir un mandat en vue de développer la proposition de Vision Zéro</a:t>
            </a:r>
            <a:endParaRPr lang="en-CA" dirty="0"/>
          </a:p>
        </p:txBody>
      </p:sp>
    </p:spTree>
    <p:extLst>
      <p:ext uri="{BB962C8B-B14F-4D97-AF65-F5344CB8AC3E}">
        <p14:creationId xmlns:p14="http://schemas.microsoft.com/office/powerpoint/2010/main" val="187629682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A02C-1C6C-D247-BE43-A02C2A1CB6B7}"/>
              </a:ext>
            </a:extLst>
          </p:cNvPr>
          <p:cNvSpPr>
            <a:spLocks noGrp="1"/>
          </p:cNvSpPr>
          <p:nvPr>
            <p:ph type="title"/>
          </p:nvPr>
        </p:nvSpPr>
        <p:spPr>
          <a:xfrm>
            <a:off x="2432088" y="432593"/>
            <a:ext cx="9986740" cy="1325563"/>
          </a:xfrm>
        </p:spPr>
        <p:txBody>
          <a:bodyPr/>
          <a:lstStyle/>
          <a:p>
            <a:r>
              <a:rPr lang="en-US" spc="-160" dirty="0" err="1"/>
              <a:t>Éléments</a:t>
            </a:r>
            <a:r>
              <a:rPr lang="en-US" spc="-160" dirty="0"/>
              <a:t> </a:t>
            </a:r>
            <a:r>
              <a:rPr lang="en-US" spc="-160" dirty="0" err="1"/>
              <a:t>essentiels</a:t>
            </a:r>
            <a:r>
              <a:rPr lang="en-US" spc="-160" dirty="0"/>
              <a:t> pour un </a:t>
            </a:r>
            <a:r>
              <a:rPr lang="en-US" spc="-160" dirty="0" err="1"/>
              <a:t>environnement</a:t>
            </a:r>
            <a:r>
              <a:rPr lang="en-US" spc="-160" dirty="0"/>
              <a:t> favorable </a:t>
            </a:r>
            <a:r>
              <a:rPr lang="en-US" spc="-160" dirty="0" err="1"/>
              <a:t>à</a:t>
            </a:r>
            <a:r>
              <a:rPr lang="en-US" spc="-160" dirty="0"/>
              <a:t> Vision </a:t>
            </a:r>
            <a:r>
              <a:rPr lang="en-US" spc="-160" dirty="0" err="1"/>
              <a:t>Zéro</a:t>
            </a:r>
            <a:endParaRPr lang="en-US" spc="-160" dirty="0"/>
          </a:p>
        </p:txBody>
      </p:sp>
      <p:sp>
        <p:nvSpPr>
          <p:cNvPr id="3" name="Content Placeholder 2">
            <a:extLst>
              <a:ext uri="{FF2B5EF4-FFF2-40B4-BE49-F238E27FC236}">
                <a16:creationId xmlns:a16="http://schemas.microsoft.com/office/drawing/2014/main" id="{0946EF1C-9E65-5040-A076-35FBD4678216}"/>
              </a:ext>
            </a:extLst>
          </p:cNvPr>
          <p:cNvSpPr>
            <a:spLocks noGrp="1"/>
          </p:cNvSpPr>
          <p:nvPr>
            <p:ph idx="1"/>
          </p:nvPr>
        </p:nvSpPr>
        <p:spPr/>
        <p:txBody>
          <a:bodyPr/>
          <a:lstStyle/>
          <a:p>
            <a:r>
              <a:rPr lang="fr-CA" dirty="0"/>
              <a:t>L’adhésion des décideurs</a:t>
            </a:r>
            <a:endParaRPr lang="en-CA" dirty="0"/>
          </a:p>
          <a:p>
            <a:r>
              <a:rPr lang="fr-CA" dirty="0"/>
              <a:t>L’adhésion du public</a:t>
            </a:r>
            <a:endParaRPr lang="en-CA" dirty="0"/>
          </a:p>
          <a:p>
            <a:r>
              <a:rPr lang="fr-CA" dirty="0"/>
              <a:t>Des alliances solides et diversifiées</a:t>
            </a:r>
            <a:endParaRPr lang="en-CA" dirty="0"/>
          </a:p>
          <a:p>
            <a:r>
              <a:rPr lang="fr-CA" dirty="0"/>
              <a:t>Les fonds et ressources</a:t>
            </a:r>
            <a:endParaRPr lang="en-CA" dirty="0"/>
          </a:p>
          <a:p>
            <a:pPr marL="0" indent="0">
              <a:buNone/>
            </a:pPr>
            <a:r>
              <a:rPr lang="fr-CA" dirty="0"/>
              <a:t>Tout cela doit être mis en place dès le début et rester cohérent à toutes les étapes. Si certains éléments font défaut, il faut les traiter en priorité.</a:t>
            </a:r>
            <a:endParaRPr lang="en-CA" dirty="0"/>
          </a:p>
        </p:txBody>
      </p:sp>
    </p:spTree>
    <p:extLst>
      <p:ext uri="{BB962C8B-B14F-4D97-AF65-F5344CB8AC3E}">
        <p14:creationId xmlns:p14="http://schemas.microsoft.com/office/powerpoint/2010/main" val="16384484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9291-F90C-CF46-96AC-1340EAD8AD24}"/>
              </a:ext>
            </a:extLst>
          </p:cNvPr>
          <p:cNvSpPr>
            <a:spLocks noGrp="1"/>
          </p:cNvSpPr>
          <p:nvPr>
            <p:ph type="title"/>
          </p:nvPr>
        </p:nvSpPr>
        <p:spPr/>
        <p:txBody>
          <a:bodyPr/>
          <a:lstStyle/>
          <a:p>
            <a:r>
              <a:rPr lang="en-US" dirty="0" err="1"/>
              <a:t>Qu’est-ce</a:t>
            </a:r>
            <a:r>
              <a:rPr lang="en-US" dirty="0"/>
              <a:t> que Vision </a:t>
            </a:r>
            <a:r>
              <a:rPr lang="en-US" dirty="0" err="1"/>
              <a:t>Zéro</a:t>
            </a:r>
            <a:r>
              <a:rPr lang="en-US" dirty="0"/>
              <a:t>?</a:t>
            </a:r>
          </a:p>
        </p:txBody>
      </p:sp>
      <p:sp>
        <p:nvSpPr>
          <p:cNvPr id="3" name="Content Placeholder 2">
            <a:extLst>
              <a:ext uri="{FF2B5EF4-FFF2-40B4-BE49-F238E27FC236}">
                <a16:creationId xmlns:a16="http://schemas.microsoft.com/office/drawing/2014/main" id="{78300641-28E8-E942-8385-8F5AFCC3D76A}"/>
              </a:ext>
            </a:extLst>
          </p:cNvPr>
          <p:cNvSpPr>
            <a:spLocks noGrp="1"/>
          </p:cNvSpPr>
          <p:nvPr>
            <p:ph idx="1"/>
          </p:nvPr>
        </p:nvSpPr>
        <p:spPr>
          <a:xfrm>
            <a:off x="838200" y="2141537"/>
            <a:ext cx="10515600" cy="4351338"/>
          </a:xfrm>
        </p:spPr>
        <p:txBody>
          <a:bodyPr/>
          <a:lstStyle/>
          <a:p>
            <a:r>
              <a:rPr lang="fr-CA" dirty="0"/>
              <a:t>Initiative multinationale de sécurité routière qui réinvente les approches traditionnelles en matière de sécurité routière</a:t>
            </a:r>
            <a:endParaRPr lang="en-CA" dirty="0"/>
          </a:p>
          <a:p>
            <a:r>
              <a:rPr lang="fr-CA" dirty="0"/>
              <a:t>Fondée sur la philosophie selon laquelle personne ne devrait être tué ou gravement blessé en utilisant le système de transport</a:t>
            </a:r>
            <a:endParaRPr lang="en-CA" dirty="0"/>
          </a:p>
          <a:p>
            <a:r>
              <a:rPr lang="fr-CA" dirty="0"/>
              <a:t>Fondée sur la conviction qu’il n’y a pas d’« accidents » sur nos routes ; que les collisions sont prévisibles et évitables</a:t>
            </a:r>
            <a:endParaRPr lang="en-CA" dirty="0"/>
          </a:p>
        </p:txBody>
      </p:sp>
    </p:spTree>
    <p:extLst>
      <p:ext uri="{BB962C8B-B14F-4D97-AF65-F5344CB8AC3E}">
        <p14:creationId xmlns:p14="http://schemas.microsoft.com/office/powerpoint/2010/main" val="176449178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715A0FE7-502E-A44F-B961-178310698874}"/>
              </a:ext>
            </a:extLst>
          </p:cNvPr>
          <p:cNvSpPr/>
          <p:nvPr/>
        </p:nvSpPr>
        <p:spPr>
          <a:xfrm>
            <a:off x="2364851" y="1956122"/>
            <a:ext cx="8414795" cy="4757194"/>
          </a:xfrm>
          <a:prstGeom prst="ellipse">
            <a:avLst/>
          </a:prstGeom>
          <a:solidFill>
            <a:srgbClr val="B6D04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FBC999-9877-D94D-92C1-930CF405A251}"/>
              </a:ext>
            </a:extLst>
          </p:cNvPr>
          <p:cNvSpPr>
            <a:spLocks noGrp="1"/>
          </p:cNvSpPr>
          <p:nvPr>
            <p:ph type="title"/>
          </p:nvPr>
        </p:nvSpPr>
        <p:spPr>
          <a:xfrm>
            <a:off x="2364851" y="450885"/>
            <a:ext cx="10124965" cy="1325563"/>
          </a:xfrm>
        </p:spPr>
        <p:txBody>
          <a:bodyPr/>
          <a:lstStyle/>
          <a:p>
            <a:r>
              <a:rPr lang="en-US" spc="-140" dirty="0" err="1"/>
              <a:t>Constituer</a:t>
            </a:r>
            <a:r>
              <a:rPr lang="en-US" spc="-140" dirty="0"/>
              <a:t> un </a:t>
            </a:r>
            <a:r>
              <a:rPr lang="en-US" spc="-140" dirty="0" err="1"/>
              <a:t>groupe</a:t>
            </a:r>
            <a:r>
              <a:rPr lang="en-US" spc="-140" dirty="0"/>
              <a:t> de travail </a:t>
            </a:r>
            <a:r>
              <a:rPr lang="en-US" spc="-140" dirty="0" err="1"/>
              <a:t>officiel</a:t>
            </a:r>
            <a:r>
              <a:rPr lang="en-US" spc="-140" dirty="0"/>
              <a:t>, </a:t>
            </a:r>
            <a:r>
              <a:rPr lang="en-US" spc="-140" dirty="0" err="1"/>
              <a:t>pluridisciplinaire</a:t>
            </a:r>
            <a:r>
              <a:rPr lang="en-US" spc="-140" dirty="0"/>
              <a:t> et </a:t>
            </a:r>
            <a:r>
              <a:rPr lang="en-US" spc="-140" dirty="0" err="1"/>
              <a:t>diversifié</a:t>
            </a:r>
            <a:endParaRPr lang="en-US" spc="-140" dirty="0"/>
          </a:p>
        </p:txBody>
      </p:sp>
      <p:grpSp>
        <p:nvGrpSpPr>
          <p:cNvPr id="4" name="Group 3">
            <a:extLst>
              <a:ext uri="{FF2B5EF4-FFF2-40B4-BE49-F238E27FC236}">
                <a16:creationId xmlns:a16="http://schemas.microsoft.com/office/drawing/2014/main" id="{7A47BCB0-B621-DA44-B72B-D78FCDA73916}"/>
              </a:ext>
            </a:extLst>
          </p:cNvPr>
          <p:cNvGrpSpPr/>
          <p:nvPr/>
        </p:nvGrpSpPr>
        <p:grpSpPr>
          <a:xfrm>
            <a:off x="3202544" y="3064428"/>
            <a:ext cx="3559304" cy="952500"/>
            <a:chOff x="6952585" y="2952750"/>
            <a:chExt cx="3559304" cy="952500"/>
          </a:xfrm>
        </p:grpSpPr>
        <p:pic>
          <p:nvPicPr>
            <p:cNvPr id="5" name="Graphic 4">
              <a:extLst>
                <a:ext uri="{FF2B5EF4-FFF2-40B4-BE49-F238E27FC236}">
                  <a16:creationId xmlns:a16="http://schemas.microsoft.com/office/drawing/2014/main" id="{489850C0-39CD-4141-B7AA-1FFD6E8266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52585" y="2952750"/>
              <a:ext cx="952500" cy="952500"/>
            </a:xfrm>
            <a:prstGeom prst="rect">
              <a:avLst/>
            </a:prstGeom>
          </p:spPr>
        </p:pic>
        <p:sp>
          <p:nvSpPr>
            <p:cNvPr id="6" name="Rectangle 5">
              <a:extLst>
                <a:ext uri="{FF2B5EF4-FFF2-40B4-BE49-F238E27FC236}">
                  <a16:creationId xmlns:a16="http://schemas.microsoft.com/office/drawing/2014/main" id="{1E9D0566-DBB0-5547-A0B0-2F9598A77B9F}"/>
                </a:ext>
              </a:extLst>
            </p:cNvPr>
            <p:cNvSpPr/>
            <p:nvPr/>
          </p:nvSpPr>
          <p:spPr>
            <a:xfrm>
              <a:off x="7905085" y="3271477"/>
              <a:ext cx="2606804"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les </a:t>
              </a:r>
              <a:r>
                <a:rPr lang="en-US" sz="2000" dirty="0" err="1">
                  <a:latin typeface="Arial" panose="020B0604020202020204" pitchFamily="34" charset="0"/>
                  <a:cs typeface="Arial" panose="020B0604020202020204" pitchFamily="34" charset="0"/>
                </a:rPr>
                <a:t>agences</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santé</a:t>
              </a:r>
              <a:endParaRPr lang="en-US" sz="2000" dirty="0">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610DC0F3-7785-264B-A8B8-7B4F5CB1851A}"/>
              </a:ext>
            </a:extLst>
          </p:cNvPr>
          <p:cNvGrpSpPr/>
          <p:nvPr/>
        </p:nvGrpSpPr>
        <p:grpSpPr>
          <a:xfrm>
            <a:off x="4366634" y="2300053"/>
            <a:ext cx="3104682" cy="952500"/>
            <a:chOff x="6449089" y="3045180"/>
            <a:chExt cx="3104682" cy="952500"/>
          </a:xfrm>
        </p:grpSpPr>
        <p:pic>
          <p:nvPicPr>
            <p:cNvPr id="8" name="Graphic 7">
              <a:extLst>
                <a:ext uri="{FF2B5EF4-FFF2-40B4-BE49-F238E27FC236}">
                  <a16:creationId xmlns:a16="http://schemas.microsoft.com/office/drawing/2014/main" id="{86FD4379-03A5-7146-9BF9-707751CFE9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49089" y="3045180"/>
              <a:ext cx="952500" cy="952500"/>
            </a:xfrm>
            <a:prstGeom prst="rect">
              <a:avLst/>
            </a:prstGeom>
          </p:spPr>
        </p:pic>
        <p:sp>
          <p:nvSpPr>
            <p:cNvPr id="9" name="Rectangle 8">
              <a:extLst>
                <a:ext uri="{FF2B5EF4-FFF2-40B4-BE49-F238E27FC236}">
                  <a16:creationId xmlns:a16="http://schemas.microsoft.com/office/drawing/2014/main" id="{A1A4E41C-A165-0940-8E52-C2AD19789ECE}"/>
                </a:ext>
              </a:extLst>
            </p:cNvPr>
            <p:cNvSpPr/>
            <p:nvPr/>
          </p:nvSpPr>
          <p:spPr>
            <a:xfrm>
              <a:off x="7401588" y="3070001"/>
              <a:ext cx="2152183"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les </a:t>
              </a:r>
              <a:r>
                <a:rPr lang="en-US" sz="2000" dirty="0" err="1">
                  <a:latin typeface="Arial" panose="020B0604020202020204" pitchFamily="34" charset="0"/>
                  <a:cs typeface="Arial" panose="020B0604020202020204" pitchFamily="34" charset="0"/>
                </a:rPr>
                <a:t>représentants</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l’ordre</a:t>
              </a:r>
              <a:endParaRPr lang="en-US" sz="2000"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5570A23-C3CD-3240-8B76-5AA8C832520F}"/>
              </a:ext>
            </a:extLst>
          </p:cNvPr>
          <p:cNvGrpSpPr/>
          <p:nvPr/>
        </p:nvGrpSpPr>
        <p:grpSpPr>
          <a:xfrm>
            <a:off x="3653719" y="4095621"/>
            <a:ext cx="3105284" cy="952500"/>
            <a:chOff x="5344853" y="3521430"/>
            <a:chExt cx="3105284" cy="952500"/>
          </a:xfrm>
        </p:grpSpPr>
        <p:pic>
          <p:nvPicPr>
            <p:cNvPr id="11" name="Graphic 10">
              <a:extLst>
                <a:ext uri="{FF2B5EF4-FFF2-40B4-BE49-F238E27FC236}">
                  <a16:creationId xmlns:a16="http://schemas.microsoft.com/office/drawing/2014/main" id="{C8E61EA3-CB47-B549-9CAB-69E5F92F5E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44853" y="3521430"/>
              <a:ext cx="952500" cy="952500"/>
            </a:xfrm>
            <a:prstGeom prst="rect">
              <a:avLst/>
            </a:prstGeom>
          </p:spPr>
        </p:pic>
        <p:sp>
          <p:nvSpPr>
            <p:cNvPr id="12" name="Rectangle 11">
              <a:extLst>
                <a:ext uri="{FF2B5EF4-FFF2-40B4-BE49-F238E27FC236}">
                  <a16:creationId xmlns:a16="http://schemas.microsoft.com/office/drawing/2014/main" id="{5AF56BD2-01F4-BE40-B89F-4D56473A6AF7}"/>
                </a:ext>
              </a:extLst>
            </p:cNvPr>
            <p:cNvSpPr/>
            <p:nvPr/>
          </p:nvSpPr>
          <p:spPr>
            <a:xfrm>
              <a:off x="6360745" y="3643737"/>
              <a:ext cx="2089392"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les transports et travaux publics</a:t>
              </a:r>
            </a:p>
          </p:txBody>
        </p:sp>
      </p:grpSp>
      <p:grpSp>
        <p:nvGrpSpPr>
          <p:cNvPr id="13" name="Group 12">
            <a:extLst>
              <a:ext uri="{FF2B5EF4-FFF2-40B4-BE49-F238E27FC236}">
                <a16:creationId xmlns:a16="http://schemas.microsoft.com/office/drawing/2014/main" id="{1412389D-CD43-5C46-8EAB-C727D38283BA}"/>
              </a:ext>
            </a:extLst>
          </p:cNvPr>
          <p:cNvGrpSpPr/>
          <p:nvPr/>
        </p:nvGrpSpPr>
        <p:grpSpPr>
          <a:xfrm>
            <a:off x="6999822" y="3489703"/>
            <a:ext cx="3843216" cy="1312678"/>
            <a:chOff x="8832373" y="5002383"/>
            <a:chExt cx="3843216" cy="1312678"/>
          </a:xfrm>
        </p:grpSpPr>
        <p:pic>
          <p:nvPicPr>
            <p:cNvPr id="14" name="Graphic 13">
              <a:extLst>
                <a:ext uri="{FF2B5EF4-FFF2-40B4-BE49-F238E27FC236}">
                  <a16:creationId xmlns:a16="http://schemas.microsoft.com/office/drawing/2014/main" id="{2B3A3828-3F60-EB4E-AAA2-A3473170D1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32373" y="5002383"/>
              <a:ext cx="1312678" cy="1312678"/>
            </a:xfrm>
            <a:prstGeom prst="rect">
              <a:avLst/>
            </a:prstGeom>
          </p:spPr>
        </p:pic>
        <p:sp>
          <p:nvSpPr>
            <p:cNvPr id="15" name="Rectangle 14">
              <a:extLst>
                <a:ext uri="{FF2B5EF4-FFF2-40B4-BE49-F238E27FC236}">
                  <a16:creationId xmlns:a16="http://schemas.microsoft.com/office/drawing/2014/main" id="{239460D5-9655-AD41-B087-8746651E0842}"/>
                </a:ext>
              </a:extLst>
            </p:cNvPr>
            <p:cNvSpPr/>
            <p:nvPr/>
          </p:nvSpPr>
          <p:spPr>
            <a:xfrm>
              <a:off x="9967834" y="5458667"/>
              <a:ext cx="2707755"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les hommes et </a:t>
              </a:r>
            </a:p>
            <a:p>
              <a:r>
                <a:rPr lang="en-US" sz="2000" dirty="0">
                  <a:latin typeface="Arial" panose="020B0604020202020204" pitchFamily="34" charset="0"/>
                  <a:cs typeface="Arial" panose="020B0604020202020204" pitchFamily="34" charset="0"/>
                </a:rPr>
                <a:t>les femmes politiques</a:t>
              </a:r>
            </a:p>
          </p:txBody>
        </p:sp>
      </p:grpSp>
      <p:grpSp>
        <p:nvGrpSpPr>
          <p:cNvPr id="16" name="Group 15">
            <a:extLst>
              <a:ext uri="{FF2B5EF4-FFF2-40B4-BE49-F238E27FC236}">
                <a16:creationId xmlns:a16="http://schemas.microsoft.com/office/drawing/2014/main" id="{C8E9ACC3-4A52-BE44-A343-1F856CD4B67E}"/>
              </a:ext>
            </a:extLst>
          </p:cNvPr>
          <p:cNvGrpSpPr/>
          <p:nvPr/>
        </p:nvGrpSpPr>
        <p:grpSpPr>
          <a:xfrm>
            <a:off x="7296964" y="2558670"/>
            <a:ext cx="2757379" cy="1340099"/>
            <a:chOff x="9150715" y="2662682"/>
            <a:chExt cx="2757379" cy="1340099"/>
          </a:xfrm>
        </p:grpSpPr>
        <p:pic>
          <p:nvPicPr>
            <p:cNvPr id="17" name="Graphic 16">
              <a:extLst>
                <a:ext uri="{FF2B5EF4-FFF2-40B4-BE49-F238E27FC236}">
                  <a16:creationId xmlns:a16="http://schemas.microsoft.com/office/drawing/2014/main" id="{D2E7028A-342D-034B-994E-D6D4D6CDDD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50715" y="2662682"/>
              <a:ext cx="952500" cy="952500"/>
            </a:xfrm>
            <a:prstGeom prst="rect">
              <a:avLst/>
            </a:prstGeom>
          </p:spPr>
        </p:pic>
        <p:sp>
          <p:nvSpPr>
            <p:cNvPr id="18" name="Rectangle 17">
              <a:extLst>
                <a:ext uri="{FF2B5EF4-FFF2-40B4-BE49-F238E27FC236}">
                  <a16:creationId xmlns:a16="http://schemas.microsoft.com/office/drawing/2014/main" id="{31EDCC52-56D2-8B42-9F2F-31AA846A4F0A}"/>
                </a:ext>
              </a:extLst>
            </p:cNvPr>
            <p:cNvSpPr/>
            <p:nvPr/>
          </p:nvSpPr>
          <p:spPr>
            <a:xfrm>
              <a:off x="10110309" y="2679342"/>
              <a:ext cx="1797785" cy="1323439"/>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les </a:t>
              </a:r>
              <a:r>
                <a:rPr lang="en-US" sz="2000" dirty="0" err="1">
                  <a:latin typeface="Arial" panose="020B0604020202020204" pitchFamily="34" charset="0"/>
                  <a:cs typeface="Arial" panose="020B0604020202020204" pitchFamily="34" charset="0"/>
                </a:rPr>
                <a:t>urbanistes</a:t>
              </a:r>
              <a:r>
                <a:rPr lang="en-US" sz="2000" dirty="0">
                  <a:latin typeface="Arial" panose="020B0604020202020204" pitchFamily="34" charset="0"/>
                  <a:cs typeface="Arial" panose="020B0604020202020204" pitchFamily="34" charset="0"/>
                </a:rPr>
                <a:t>, les </a:t>
              </a:r>
              <a:r>
                <a:rPr lang="en-US" sz="2000" dirty="0" err="1">
                  <a:latin typeface="Arial" panose="020B0604020202020204" pitchFamily="34" charset="0"/>
                  <a:cs typeface="Arial" panose="020B0604020202020204" pitchFamily="34" charset="0"/>
                </a:rPr>
                <a:t>ingénieurs</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E5EBBF8B-0AA1-DB4D-AC72-DCB5DB368CB7}"/>
              </a:ext>
            </a:extLst>
          </p:cNvPr>
          <p:cNvGrpSpPr/>
          <p:nvPr/>
        </p:nvGrpSpPr>
        <p:grpSpPr>
          <a:xfrm>
            <a:off x="4054564" y="5227795"/>
            <a:ext cx="2793023" cy="952500"/>
            <a:chOff x="5003061" y="3550645"/>
            <a:chExt cx="2793023" cy="952500"/>
          </a:xfrm>
        </p:grpSpPr>
        <p:pic>
          <p:nvPicPr>
            <p:cNvPr id="20" name="Graphic 19">
              <a:extLst>
                <a:ext uri="{FF2B5EF4-FFF2-40B4-BE49-F238E27FC236}">
                  <a16:creationId xmlns:a16="http://schemas.microsoft.com/office/drawing/2014/main" id="{83D07B74-1114-F246-9B35-0AF0E09A456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03061" y="3550645"/>
              <a:ext cx="952500" cy="952500"/>
            </a:xfrm>
            <a:prstGeom prst="rect">
              <a:avLst/>
            </a:prstGeom>
          </p:spPr>
        </p:pic>
        <p:sp>
          <p:nvSpPr>
            <p:cNvPr id="21" name="Rectangle 20">
              <a:extLst>
                <a:ext uri="{FF2B5EF4-FFF2-40B4-BE49-F238E27FC236}">
                  <a16:creationId xmlns:a16="http://schemas.microsoft.com/office/drawing/2014/main" id="{3A4ECEE7-26F8-FA4E-9112-D758A21FFCC9}"/>
                </a:ext>
              </a:extLst>
            </p:cNvPr>
            <p:cNvSpPr/>
            <p:nvPr/>
          </p:nvSpPr>
          <p:spPr>
            <a:xfrm>
              <a:off x="5944295" y="3750950"/>
              <a:ext cx="1851789"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les </a:t>
              </a:r>
              <a:r>
                <a:rPr lang="en-US" sz="2000" dirty="0" err="1">
                  <a:latin typeface="Arial" panose="020B0604020202020204" pitchFamily="34" charset="0"/>
                  <a:cs typeface="Arial" panose="020B0604020202020204" pitchFamily="34" charset="0"/>
                </a:rPr>
                <a:t>éducateurs</a:t>
              </a:r>
              <a:endParaRPr lang="en-US" sz="2000" dirty="0">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83712638-1D96-4542-AD61-D50C694AEAF5}"/>
              </a:ext>
            </a:extLst>
          </p:cNvPr>
          <p:cNvGrpSpPr/>
          <p:nvPr/>
        </p:nvGrpSpPr>
        <p:grpSpPr>
          <a:xfrm>
            <a:off x="6847587" y="4860626"/>
            <a:ext cx="2787067" cy="1109481"/>
            <a:chOff x="6594246" y="2968284"/>
            <a:chExt cx="2787067" cy="1109481"/>
          </a:xfrm>
        </p:grpSpPr>
        <p:pic>
          <p:nvPicPr>
            <p:cNvPr id="23" name="Graphic 22">
              <a:extLst>
                <a:ext uri="{FF2B5EF4-FFF2-40B4-BE49-F238E27FC236}">
                  <a16:creationId xmlns:a16="http://schemas.microsoft.com/office/drawing/2014/main" id="{A96186B2-BDC8-C34B-AB3C-2243F56A6BC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94246" y="2968284"/>
              <a:ext cx="1109481" cy="1109481"/>
            </a:xfrm>
            <a:prstGeom prst="rect">
              <a:avLst/>
            </a:prstGeom>
          </p:spPr>
        </p:pic>
        <p:sp>
          <p:nvSpPr>
            <p:cNvPr id="24" name="Rectangle 23">
              <a:extLst>
                <a:ext uri="{FF2B5EF4-FFF2-40B4-BE49-F238E27FC236}">
                  <a16:creationId xmlns:a16="http://schemas.microsoft.com/office/drawing/2014/main" id="{EFBA98C4-B49E-5E4D-AB71-B099F01ACF8E}"/>
                </a:ext>
              </a:extLst>
            </p:cNvPr>
            <p:cNvSpPr/>
            <p:nvPr/>
          </p:nvSpPr>
          <p:spPr>
            <a:xfrm>
              <a:off x="7723574" y="3182057"/>
              <a:ext cx="1657739"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les </a:t>
              </a:r>
              <a:r>
                <a:rPr lang="en-US" sz="2000" dirty="0" err="1">
                  <a:latin typeface="Arial" panose="020B0604020202020204" pitchFamily="34" charset="0"/>
                  <a:cs typeface="Arial" panose="020B0604020202020204" pitchFamily="34" charset="0"/>
                </a:rPr>
                <a:t>membres</a:t>
              </a:r>
              <a:r>
                <a:rPr lang="en-US" sz="2000" dirty="0">
                  <a:latin typeface="Arial" panose="020B0604020202020204" pitchFamily="34" charset="0"/>
                  <a:cs typeface="Arial" panose="020B0604020202020204" pitchFamily="34" charset="0"/>
                </a:rPr>
                <a:t> du public</a:t>
              </a:r>
            </a:p>
          </p:txBody>
        </p:sp>
      </p:grpSp>
    </p:spTree>
    <p:extLst>
      <p:ext uri="{BB962C8B-B14F-4D97-AF65-F5344CB8AC3E}">
        <p14:creationId xmlns:p14="http://schemas.microsoft.com/office/powerpoint/2010/main" val="378338457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7D7D-CB29-1841-8CA3-88360F206087}"/>
              </a:ext>
            </a:extLst>
          </p:cNvPr>
          <p:cNvSpPr>
            <a:spLocks noGrp="1"/>
          </p:cNvSpPr>
          <p:nvPr>
            <p:ph type="title"/>
          </p:nvPr>
        </p:nvSpPr>
        <p:spPr>
          <a:xfrm>
            <a:off x="2404598" y="432594"/>
            <a:ext cx="10341246" cy="1325563"/>
          </a:xfrm>
        </p:spPr>
        <p:txBody>
          <a:bodyPr/>
          <a:lstStyle/>
          <a:p>
            <a:r>
              <a:rPr lang="en-US" spc="-160" dirty="0" err="1"/>
              <a:t>Choisir</a:t>
            </a:r>
            <a:r>
              <a:rPr lang="en-US" spc="-160" dirty="0"/>
              <a:t> </a:t>
            </a:r>
            <a:r>
              <a:rPr lang="en-US" spc="-160" dirty="0" err="1"/>
              <a:t>une</a:t>
            </a:r>
            <a:r>
              <a:rPr lang="en-US" spc="-160" dirty="0"/>
              <a:t> </a:t>
            </a:r>
            <a:r>
              <a:rPr lang="en-US" spc="-160" dirty="0" err="1"/>
              <a:t>approche</a:t>
            </a:r>
            <a:r>
              <a:rPr lang="en-US" spc="-160" dirty="0"/>
              <a:t> </a:t>
            </a:r>
            <a:r>
              <a:rPr lang="en-US" spc="-160" dirty="0" err="1"/>
              <a:t>ou</a:t>
            </a:r>
            <a:r>
              <a:rPr lang="en-US" spc="-160" dirty="0"/>
              <a:t> un ensemble de </a:t>
            </a:r>
            <a:r>
              <a:rPr lang="en-US" spc="-160" dirty="0" err="1"/>
              <a:t>principes</a:t>
            </a:r>
            <a:r>
              <a:rPr lang="en-US" spc="-160" dirty="0"/>
              <a:t> </a:t>
            </a:r>
            <a:r>
              <a:rPr lang="en-US" spc="-160" dirty="0" err="1"/>
              <a:t>d’organisation</a:t>
            </a:r>
            <a:endParaRPr lang="en-US" spc="-160" dirty="0"/>
          </a:p>
        </p:txBody>
      </p:sp>
      <p:sp>
        <p:nvSpPr>
          <p:cNvPr id="3" name="Content Placeholder 2">
            <a:extLst>
              <a:ext uri="{FF2B5EF4-FFF2-40B4-BE49-F238E27FC236}">
                <a16:creationId xmlns:a16="http://schemas.microsoft.com/office/drawing/2014/main" id="{CDA88335-B4F3-2748-B494-A962D482BF77}"/>
              </a:ext>
            </a:extLst>
          </p:cNvPr>
          <p:cNvSpPr>
            <a:spLocks noGrp="1"/>
          </p:cNvSpPr>
          <p:nvPr>
            <p:ph idx="1"/>
          </p:nvPr>
        </p:nvSpPr>
        <p:spPr/>
        <p:txBody>
          <a:bodyPr>
            <a:normAutofit lnSpcReduction="10000"/>
          </a:bodyPr>
          <a:lstStyle/>
          <a:p>
            <a:pPr marL="0" indent="0">
              <a:buNone/>
            </a:pPr>
            <a:r>
              <a:rPr lang="fr-CA" dirty="0"/>
              <a:t>Le langage et les principes directeurs peuvent être déployés avant l’adoption de Vision Zéro pour aider à faire accepter les principes de Vision Zéro. On peut utiliser une combinaison de :</a:t>
            </a:r>
            <a:endParaRPr lang="en-CA" dirty="0"/>
          </a:p>
          <a:p>
            <a:r>
              <a:rPr lang="fr-CA" dirty="0"/>
              <a:t>Approche du(des) système(s) sûr(s)</a:t>
            </a:r>
            <a:endParaRPr lang="en-CA" dirty="0"/>
          </a:p>
          <a:p>
            <a:r>
              <a:rPr lang="fr-CA" dirty="0"/>
              <a:t>Cadre pour les rues complètes</a:t>
            </a:r>
            <a:endParaRPr lang="en-CA" dirty="0"/>
          </a:p>
          <a:p>
            <a:r>
              <a:rPr lang="fr-CA" dirty="0"/>
              <a:t>Les Cinq Éléments de la Sécurité Routière (engagement, éducation, ingénierie, application de la loi, évaluation)</a:t>
            </a:r>
            <a:endParaRPr lang="en-CA" dirty="0"/>
          </a:p>
        </p:txBody>
      </p:sp>
    </p:spTree>
    <p:extLst>
      <p:ext uri="{BB962C8B-B14F-4D97-AF65-F5344CB8AC3E}">
        <p14:creationId xmlns:p14="http://schemas.microsoft.com/office/powerpoint/2010/main" val="85737550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691D-AF9D-9E4B-9C37-1F9B0B4ACC64}"/>
              </a:ext>
            </a:extLst>
          </p:cNvPr>
          <p:cNvSpPr>
            <a:spLocks noGrp="1"/>
          </p:cNvSpPr>
          <p:nvPr>
            <p:ph type="title"/>
          </p:nvPr>
        </p:nvSpPr>
        <p:spPr/>
        <p:txBody>
          <a:bodyPr/>
          <a:lstStyle/>
          <a:p>
            <a:r>
              <a:rPr lang="en-US" dirty="0" err="1"/>
              <a:t>Préparer</a:t>
            </a:r>
            <a:r>
              <a:rPr lang="en-US" dirty="0"/>
              <a:t> </a:t>
            </a:r>
            <a:r>
              <a:rPr lang="en-US" dirty="0" err="1"/>
              <a:t>une</a:t>
            </a:r>
            <a:r>
              <a:rPr lang="en-US" dirty="0"/>
              <a:t> proposition </a:t>
            </a:r>
            <a:r>
              <a:rPr lang="en-US" dirty="0" err="1"/>
              <a:t>détaillée</a:t>
            </a:r>
            <a:r>
              <a:rPr lang="en-US" dirty="0"/>
              <a:t> de Vision </a:t>
            </a:r>
            <a:r>
              <a:rPr lang="en-US" dirty="0" err="1"/>
              <a:t>Zéro</a:t>
            </a:r>
            <a:endParaRPr lang="en-US" dirty="0"/>
          </a:p>
        </p:txBody>
      </p:sp>
      <p:sp>
        <p:nvSpPr>
          <p:cNvPr id="3" name="Content Placeholder 2">
            <a:extLst>
              <a:ext uri="{FF2B5EF4-FFF2-40B4-BE49-F238E27FC236}">
                <a16:creationId xmlns:a16="http://schemas.microsoft.com/office/drawing/2014/main" id="{F8C52F3E-BEF6-3144-BC03-FB8CBD79956E}"/>
              </a:ext>
            </a:extLst>
          </p:cNvPr>
          <p:cNvSpPr>
            <a:spLocks noGrp="1"/>
          </p:cNvSpPr>
          <p:nvPr>
            <p:ph idx="1"/>
          </p:nvPr>
        </p:nvSpPr>
        <p:spPr>
          <a:xfrm>
            <a:off x="2538413" y="2506662"/>
            <a:ext cx="8815387" cy="4351338"/>
          </a:xfrm>
        </p:spPr>
        <p:txBody>
          <a:bodyPr/>
          <a:lstStyle/>
          <a:p>
            <a:pPr>
              <a:lnSpc>
                <a:spcPct val="100000"/>
              </a:lnSpc>
            </a:pPr>
            <a:r>
              <a:rPr lang="en-US" dirty="0"/>
              <a:t>Le </a:t>
            </a:r>
            <a:r>
              <a:rPr lang="en-US" dirty="0" err="1"/>
              <a:t>groupe</a:t>
            </a:r>
            <a:r>
              <a:rPr lang="en-US" dirty="0"/>
              <a:t> de travail Vision </a:t>
            </a:r>
            <a:r>
              <a:rPr lang="en-US" dirty="0" err="1"/>
              <a:t>Zéro</a:t>
            </a:r>
            <a:r>
              <a:rPr lang="en-US" dirty="0"/>
              <a:t>, </a:t>
            </a:r>
            <a:r>
              <a:rPr lang="en-US" dirty="0" err="1"/>
              <a:t>en</a:t>
            </a:r>
            <a:r>
              <a:rPr lang="en-US" dirty="0"/>
              <a:t> collaboration avec les </a:t>
            </a:r>
            <a:r>
              <a:rPr lang="en-US" dirty="0" err="1"/>
              <a:t>responsables</a:t>
            </a:r>
            <a:r>
              <a:rPr lang="en-US" dirty="0"/>
              <a:t> de la </a:t>
            </a:r>
            <a:r>
              <a:rPr lang="en-US" dirty="0" err="1"/>
              <a:t>ville</a:t>
            </a:r>
            <a:r>
              <a:rPr lang="en-US" dirty="0"/>
              <a:t>, </a:t>
            </a:r>
            <a:r>
              <a:rPr lang="en-US" dirty="0" err="1"/>
              <a:t>élabore</a:t>
            </a:r>
            <a:r>
              <a:rPr lang="en-US" dirty="0"/>
              <a:t> </a:t>
            </a:r>
            <a:r>
              <a:rPr lang="en-US" dirty="0" err="1"/>
              <a:t>une</a:t>
            </a:r>
            <a:r>
              <a:rPr lang="en-US" dirty="0"/>
              <a:t> proposition Vision </a:t>
            </a:r>
            <a:r>
              <a:rPr lang="en-US" dirty="0" err="1"/>
              <a:t>Zéro</a:t>
            </a:r>
            <a:r>
              <a:rPr lang="en-US" dirty="0"/>
              <a:t> </a:t>
            </a:r>
            <a:r>
              <a:rPr lang="en-US" dirty="0" err="1"/>
              <a:t>à</a:t>
            </a:r>
            <a:r>
              <a:rPr lang="en-US" dirty="0"/>
              <a:t> </a:t>
            </a:r>
            <a:r>
              <a:rPr lang="en-US" dirty="0" err="1"/>
              <a:t>soumettre</a:t>
            </a:r>
            <a:r>
              <a:rPr lang="en-US" dirty="0"/>
              <a:t> </a:t>
            </a:r>
            <a:r>
              <a:rPr lang="en-US" dirty="0" err="1"/>
              <a:t>à</a:t>
            </a:r>
            <a:r>
              <a:rPr lang="en-US" dirty="0"/>
              <a:t> </a:t>
            </a:r>
            <a:r>
              <a:rPr lang="en-US" dirty="0" err="1"/>
              <a:t>l’approbation</a:t>
            </a:r>
            <a:r>
              <a:rPr lang="en-US" dirty="0"/>
              <a:t> de </a:t>
            </a:r>
            <a:r>
              <a:rPr lang="en-US" dirty="0" err="1"/>
              <a:t>tous</a:t>
            </a:r>
            <a:r>
              <a:rPr lang="en-US" dirty="0"/>
              <a:t> les </a:t>
            </a:r>
            <a:r>
              <a:rPr lang="en-US" dirty="0" err="1"/>
              <a:t>niveaux</a:t>
            </a:r>
            <a:r>
              <a:rPr lang="en-US" dirty="0"/>
              <a:t> politiques </a:t>
            </a:r>
            <a:r>
              <a:rPr lang="en-US" dirty="0" err="1"/>
              <a:t>nécessaires</a:t>
            </a:r>
            <a:endParaRPr lang="en-US" dirty="0"/>
          </a:p>
        </p:txBody>
      </p:sp>
    </p:spTree>
    <p:extLst>
      <p:ext uri="{BB962C8B-B14F-4D97-AF65-F5344CB8AC3E}">
        <p14:creationId xmlns:p14="http://schemas.microsoft.com/office/powerpoint/2010/main" val="129694403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E549-C7A2-FF4C-82B0-B26B04607A8A}"/>
              </a:ext>
            </a:extLst>
          </p:cNvPr>
          <p:cNvSpPr>
            <a:spLocks noGrp="1"/>
          </p:cNvSpPr>
          <p:nvPr>
            <p:ph type="title"/>
          </p:nvPr>
        </p:nvSpPr>
        <p:spPr/>
        <p:txBody>
          <a:bodyPr/>
          <a:lstStyle/>
          <a:p>
            <a:r>
              <a:rPr lang="en-US" dirty="0"/>
              <a:t>On </a:t>
            </a:r>
            <a:r>
              <a:rPr lang="en-US" dirty="0" err="1"/>
              <a:t>est</a:t>
            </a:r>
            <a:r>
              <a:rPr lang="en-US" dirty="0"/>
              <a:t> prêt </a:t>
            </a:r>
            <a:r>
              <a:rPr lang="en-US" dirty="0" err="1"/>
              <a:t>à</a:t>
            </a:r>
            <a:r>
              <a:rPr lang="en-US" dirty="0"/>
              <a:t> passer </a:t>
            </a:r>
            <a:r>
              <a:rPr lang="en-US" dirty="0" err="1"/>
              <a:t>à</a:t>
            </a:r>
            <a:r>
              <a:rPr lang="en-US" dirty="0"/>
              <a:t> </a:t>
            </a:r>
            <a:r>
              <a:rPr lang="en-US" dirty="0" err="1"/>
              <a:t>l’étape</a:t>
            </a:r>
            <a:r>
              <a:rPr lang="en-US" dirty="0"/>
              <a:t> 2, </a:t>
            </a:r>
            <a:r>
              <a:rPr lang="en-US" dirty="0" err="1"/>
              <a:t>quand</a:t>
            </a:r>
            <a:r>
              <a:rPr lang="en-US" dirty="0"/>
              <a:t> : </a:t>
            </a:r>
          </a:p>
        </p:txBody>
      </p:sp>
      <p:sp>
        <p:nvSpPr>
          <p:cNvPr id="3" name="Content Placeholder 2">
            <a:extLst>
              <a:ext uri="{FF2B5EF4-FFF2-40B4-BE49-F238E27FC236}">
                <a16:creationId xmlns:a16="http://schemas.microsoft.com/office/drawing/2014/main" id="{1C55C211-D8C8-9840-995F-84EABFA7D0DF}"/>
              </a:ext>
            </a:extLst>
          </p:cNvPr>
          <p:cNvSpPr>
            <a:spLocks noGrp="1"/>
          </p:cNvSpPr>
          <p:nvPr>
            <p:ph idx="1"/>
          </p:nvPr>
        </p:nvSpPr>
        <p:spPr>
          <a:xfrm>
            <a:off x="2538413" y="2506662"/>
            <a:ext cx="8815387" cy="4351338"/>
          </a:xfrm>
        </p:spPr>
        <p:txBody>
          <a:bodyPr/>
          <a:lstStyle/>
          <a:p>
            <a:pPr marL="594360" indent="-594360">
              <a:lnSpc>
                <a:spcPct val="100000"/>
              </a:lnSpc>
              <a:spcAft>
                <a:spcPts val="4200"/>
              </a:spcAft>
              <a:buClr>
                <a:srgbClr val="B6D043"/>
              </a:buClr>
              <a:buSzPct val="200000"/>
              <a:buFont typeface="Wingdings" pitchFamily="2" charset="2"/>
              <a:buChar char="ü"/>
            </a:pPr>
            <a:r>
              <a:rPr lang="en-US" dirty="0"/>
              <a:t>Nous </a:t>
            </a:r>
            <a:r>
              <a:rPr lang="en-US" dirty="0" err="1"/>
              <a:t>avons</a:t>
            </a:r>
            <a:r>
              <a:rPr lang="en-US" dirty="0"/>
              <a:t> </a:t>
            </a:r>
            <a:r>
              <a:rPr lang="en-US" dirty="0" err="1"/>
              <a:t>présenté</a:t>
            </a:r>
            <a:r>
              <a:rPr lang="en-US" dirty="0"/>
              <a:t> </a:t>
            </a:r>
            <a:r>
              <a:rPr lang="en-US" dirty="0" err="1"/>
              <a:t>notre</a:t>
            </a:r>
            <a:r>
              <a:rPr lang="en-US" dirty="0"/>
              <a:t> proposition aux </a:t>
            </a:r>
            <a:r>
              <a:rPr lang="en-US" dirty="0" err="1"/>
              <a:t>niveaux</a:t>
            </a:r>
            <a:r>
              <a:rPr lang="en-US" dirty="0"/>
              <a:t> </a:t>
            </a:r>
            <a:r>
              <a:rPr lang="en-US" dirty="0" err="1"/>
              <a:t>appropriés</a:t>
            </a:r>
            <a:r>
              <a:rPr lang="en-US" dirty="0"/>
              <a:t> du </a:t>
            </a:r>
            <a:r>
              <a:rPr lang="en-US" dirty="0" err="1"/>
              <a:t>gouvernement</a:t>
            </a:r>
            <a:r>
              <a:rPr lang="en-US" dirty="0"/>
              <a:t> et </a:t>
            </a:r>
            <a:r>
              <a:rPr lang="en-US" dirty="0" err="1"/>
              <a:t>sommes</a:t>
            </a:r>
            <a:r>
              <a:rPr lang="en-US" dirty="0"/>
              <a:t> </a:t>
            </a:r>
            <a:r>
              <a:rPr lang="en-US" dirty="0" err="1"/>
              <a:t>disponibles</a:t>
            </a:r>
            <a:r>
              <a:rPr lang="en-US" dirty="0"/>
              <a:t> pour </a:t>
            </a:r>
            <a:r>
              <a:rPr lang="en-US" dirty="0" err="1"/>
              <a:t>discuter</a:t>
            </a:r>
            <a:r>
              <a:rPr lang="en-US" dirty="0"/>
              <a:t> tout au long du </a:t>
            </a:r>
            <a:r>
              <a:rPr lang="en-US" dirty="0" err="1"/>
              <a:t>processus</a:t>
            </a:r>
            <a:r>
              <a:rPr lang="en-US" dirty="0"/>
              <a:t> de decision</a:t>
            </a:r>
          </a:p>
          <a:p>
            <a:pPr marL="594360" indent="-594360">
              <a:lnSpc>
                <a:spcPct val="100000"/>
              </a:lnSpc>
              <a:spcAft>
                <a:spcPts val="4200"/>
              </a:spcAft>
              <a:buClr>
                <a:srgbClr val="B6D043"/>
              </a:buClr>
              <a:buSzPct val="200000"/>
              <a:buFont typeface="Wingdings" pitchFamily="2" charset="2"/>
              <a:buChar char="ü"/>
            </a:pPr>
            <a:r>
              <a:rPr lang="fr-CA" dirty="0"/>
              <a:t>Le gouvernement a approuvé la proposition</a:t>
            </a:r>
            <a:endParaRPr lang="en-US" dirty="0"/>
          </a:p>
        </p:txBody>
      </p:sp>
    </p:spTree>
    <p:extLst>
      <p:ext uri="{BB962C8B-B14F-4D97-AF65-F5344CB8AC3E}">
        <p14:creationId xmlns:p14="http://schemas.microsoft.com/office/powerpoint/2010/main" val="107534016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DC82-67E3-234A-A854-5F891D133B87}"/>
              </a:ext>
            </a:extLst>
          </p:cNvPr>
          <p:cNvSpPr>
            <a:spLocks noGrp="1"/>
          </p:cNvSpPr>
          <p:nvPr>
            <p:ph type="title"/>
          </p:nvPr>
        </p:nvSpPr>
        <p:spPr/>
        <p:txBody>
          <a:bodyPr/>
          <a:lstStyle/>
          <a:p>
            <a:br>
              <a:rPr lang="en-US" dirty="0"/>
            </a:br>
            <a:r>
              <a:rPr lang="en-US" dirty="0"/>
              <a:t>Étape 2 : </a:t>
            </a:r>
            <a:br>
              <a:rPr lang="en-US" dirty="0"/>
            </a:br>
            <a:r>
              <a:rPr lang="en-US" dirty="0"/>
              <a:t>L’ADOPTION DU PROGRAMME</a:t>
            </a:r>
          </a:p>
        </p:txBody>
      </p:sp>
      <p:sp>
        <p:nvSpPr>
          <p:cNvPr id="3" name="Content Placeholder 2">
            <a:extLst>
              <a:ext uri="{FF2B5EF4-FFF2-40B4-BE49-F238E27FC236}">
                <a16:creationId xmlns:a16="http://schemas.microsoft.com/office/drawing/2014/main" id="{518460D5-B841-3B4D-ACCE-899669A604CC}"/>
              </a:ext>
            </a:extLst>
          </p:cNvPr>
          <p:cNvSpPr>
            <a:spLocks noGrp="1"/>
          </p:cNvSpPr>
          <p:nvPr>
            <p:ph idx="1"/>
          </p:nvPr>
        </p:nvSpPr>
        <p:spPr>
          <a:xfrm>
            <a:off x="2538413" y="2012680"/>
            <a:ext cx="8991948" cy="4351338"/>
          </a:xfrm>
        </p:spPr>
        <p:txBody>
          <a:bodyPr>
            <a:normAutofit/>
          </a:bodyPr>
          <a:lstStyle/>
          <a:p>
            <a:pPr marL="0" indent="0">
              <a:buNone/>
            </a:pPr>
            <a:r>
              <a:rPr lang="en-US" dirty="0" err="1"/>
              <a:t>Décider</a:t>
            </a:r>
            <a:r>
              <a:rPr lang="en-US" dirty="0"/>
              <a:t> </a:t>
            </a:r>
            <a:r>
              <a:rPr lang="en-US" dirty="0" err="1"/>
              <a:t>où</a:t>
            </a:r>
            <a:r>
              <a:rPr lang="en-US" dirty="0"/>
              <a:t> se </a:t>
            </a:r>
            <a:r>
              <a:rPr lang="en-US" dirty="0" err="1"/>
              <a:t>situe</a:t>
            </a:r>
            <a:r>
              <a:rPr lang="en-US" dirty="0"/>
              <a:t> le plan dans le continuum des plans Vision </a:t>
            </a:r>
            <a:r>
              <a:rPr lang="en-US" dirty="0" err="1"/>
              <a:t>Zéro</a:t>
            </a:r>
            <a:r>
              <a:rPr lang="en-US" dirty="0"/>
              <a:t> au Canada </a:t>
            </a:r>
            <a:r>
              <a:rPr lang="en-US" dirty="0" err="1"/>
              <a:t>avant</a:t>
            </a:r>
            <a:r>
              <a:rPr lang="en-US" dirty="0"/>
              <a:t> </a:t>
            </a:r>
            <a:r>
              <a:rPr lang="en-US" dirty="0" err="1"/>
              <a:t>d’aller</a:t>
            </a:r>
            <a:r>
              <a:rPr lang="en-US" dirty="0"/>
              <a:t> de </a:t>
            </a:r>
            <a:r>
              <a:rPr lang="en-US" dirty="0" err="1"/>
              <a:t>l’avant</a:t>
            </a:r>
            <a:endParaRPr lang="en-US" b="1" dirty="0">
              <a:solidFill>
                <a:srgbClr val="FF0000"/>
              </a:solidFill>
            </a:endParaRPr>
          </a:p>
        </p:txBody>
      </p:sp>
      <p:sp>
        <p:nvSpPr>
          <p:cNvPr id="4" name="TextBox 3">
            <a:extLst>
              <a:ext uri="{FF2B5EF4-FFF2-40B4-BE49-F238E27FC236}">
                <a16:creationId xmlns:a16="http://schemas.microsoft.com/office/drawing/2014/main" id="{97ABDF9D-9CA2-B340-8E22-5E5C88B690CC}"/>
              </a:ext>
            </a:extLst>
          </p:cNvPr>
          <p:cNvSpPr txBox="1"/>
          <p:nvPr/>
        </p:nvSpPr>
        <p:spPr>
          <a:xfrm>
            <a:off x="3435268" y="2987743"/>
            <a:ext cx="5625297" cy="646331"/>
          </a:xfrm>
          <a:prstGeom prst="rect">
            <a:avLst/>
          </a:prstGeom>
          <a:solidFill>
            <a:srgbClr val="B6D043"/>
          </a:solidFill>
        </p:spPr>
        <p:txBody>
          <a:bodyPr wrap="square" rtlCol="0">
            <a:spAutoFit/>
          </a:bodyPr>
          <a:lstStyle/>
          <a:p>
            <a:pPr algn="ctr"/>
            <a:r>
              <a:rPr lang="en-US" b="1" dirty="0">
                <a:solidFill>
                  <a:srgbClr val="374781"/>
                </a:solidFill>
                <a:latin typeface="Arial" panose="020B0604020202020204" pitchFamily="34" charset="0"/>
                <a:cs typeface="Arial" panose="020B0604020202020204" pitchFamily="34" charset="0"/>
              </a:rPr>
              <a:t>Adoption </a:t>
            </a:r>
            <a:r>
              <a:rPr lang="en-US" b="1" dirty="0" err="1">
                <a:solidFill>
                  <a:srgbClr val="374781"/>
                </a:solidFill>
                <a:latin typeface="Arial" panose="020B0604020202020204" pitchFamily="34" charset="0"/>
                <a:cs typeface="Arial" panose="020B0604020202020204" pitchFamily="34" charset="0"/>
              </a:rPr>
              <a:t>formelle</a:t>
            </a:r>
            <a:r>
              <a:rPr lang="en-US" b="1" dirty="0">
                <a:solidFill>
                  <a:srgbClr val="374781"/>
                </a:solidFill>
                <a:latin typeface="Arial" panose="020B0604020202020204" pitchFamily="34" charset="0"/>
                <a:cs typeface="Arial" panose="020B0604020202020204" pitchFamily="34" charset="0"/>
              </a:rPr>
              <a:t> de Vision </a:t>
            </a:r>
            <a:r>
              <a:rPr lang="en-US" b="1" dirty="0" err="1">
                <a:solidFill>
                  <a:srgbClr val="374781"/>
                </a:solidFill>
                <a:latin typeface="Arial" panose="020B0604020202020204" pitchFamily="34" charset="0"/>
                <a:cs typeface="Arial" panose="020B0604020202020204" pitchFamily="34" charset="0"/>
              </a:rPr>
              <a:t>Zéro</a:t>
            </a:r>
            <a:r>
              <a:rPr lang="en-US" b="1" dirty="0">
                <a:solidFill>
                  <a:srgbClr val="374781"/>
                </a:solidFill>
                <a:latin typeface="Arial" panose="020B0604020202020204" pitchFamily="34" charset="0"/>
                <a:cs typeface="Arial" panose="020B0604020202020204" pitchFamily="34" charset="0"/>
              </a:rPr>
              <a:t> avec pour </a:t>
            </a:r>
            <a:r>
              <a:rPr lang="en-US" b="1" dirty="0" err="1">
                <a:solidFill>
                  <a:srgbClr val="374781"/>
                </a:solidFill>
                <a:latin typeface="Arial" panose="020B0604020202020204" pitchFamily="34" charset="0"/>
                <a:cs typeface="Arial" panose="020B0604020202020204" pitchFamily="34" charset="0"/>
              </a:rPr>
              <a:t>objectif</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zéro</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décès</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ou</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blessure</a:t>
            </a:r>
            <a:r>
              <a:rPr lang="en-US" b="1" dirty="0">
                <a:solidFill>
                  <a:srgbClr val="374781"/>
                </a:solidFill>
                <a:latin typeface="Arial" panose="020B0604020202020204" pitchFamily="34" charset="0"/>
                <a:cs typeface="Arial" panose="020B0604020202020204" pitchFamily="34" charset="0"/>
              </a:rPr>
              <a:t> grave</a:t>
            </a:r>
          </a:p>
        </p:txBody>
      </p:sp>
      <p:sp>
        <p:nvSpPr>
          <p:cNvPr id="5" name="TextBox 4">
            <a:extLst>
              <a:ext uri="{FF2B5EF4-FFF2-40B4-BE49-F238E27FC236}">
                <a16:creationId xmlns:a16="http://schemas.microsoft.com/office/drawing/2014/main" id="{95EC23DE-8C6D-BD43-8E36-5C843ACF3FE9}"/>
              </a:ext>
            </a:extLst>
          </p:cNvPr>
          <p:cNvSpPr txBox="1"/>
          <p:nvPr/>
        </p:nvSpPr>
        <p:spPr>
          <a:xfrm>
            <a:off x="2654354" y="3913113"/>
            <a:ext cx="7187124" cy="923330"/>
          </a:xfrm>
          <a:prstGeom prst="rect">
            <a:avLst/>
          </a:prstGeom>
          <a:solidFill>
            <a:srgbClr val="B6D043"/>
          </a:solidFill>
        </p:spPr>
        <p:txBody>
          <a:bodyPr wrap="square" rtlCol="0">
            <a:spAutoFit/>
          </a:bodyPr>
          <a:lstStyle/>
          <a:p>
            <a:pPr algn="ctr"/>
            <a:r>
              <a:rPr lang="en-US" b="1" dirty="0">
                <a:solidFill>
                  <a:srgbClr val="374781"/>
                </a:solidFill>
                <a:latin typeface="Arial" panose="020B0604020202020204" pitchFamily="34" charset="0"/>
                <a:cs typeface="Arial" panose="020B0604020202020204" pitchFamily="34" charset="0"/>
              </a:rPr>
              <a:t>Adoption </a:t>
            </a:r>
            <a:r>
              <a:rPr lang="en-US" b="1" dirty="0" err="1">
                <a:solidFill>
                  <a:srgbClr val="374781"/>
                </a:solidFill>
                <a:latin typeface="Arial" panose="020B0604020202020204" pitchFamily="34" charset="0"/>
                <a:cs typeface="Arial" panose="020B0604020202020204" pitchFamily="34" charset="0"/>
              </a:rPr>
              <a:t>formelle</a:t>
            </a:r>
            <a:r>
              <a:rPr lang="en-US" b="1" dirty="0">
                <a:solidFill>
                  <a:srgbClr val="374781"/>
                </a:solidFill>
                <a:latin typeface="Arial" panose="020B0604020202020204" pitchFamily="34" charset="0"/>
                <a:cs typeface="Arial" panose="020B0604020202020204" pitchFamily="34" charset="0"/>
              </a:rPr>
              <a:t> de Vision </a:t>
            </a:r>
            <a:r>
              <a:rPr lang="en-US" b="1" dirty="0" err="1">
                <a:solidFill>
                  <a:srgbClr val="374781"/>
                </a:solidFill>
                <a:latin typeface="Arial" panose="020B0604020202020204" pitchFamily="34" charset="0"/>
                <a:cs typeface="Arial" panose="020B0604020202020204" pitchFamily="34" charset="0"/>
              </a:rPr>
              <a:t>Zéro</a:t>
            </a:r>
            <a:r>
              <a:rPr lang="en-US" b="1" dirty="0">
                <a:solidFill>
                  <a:srgbClr val="374781"/>
                </a:solidFill>
                <a:latin typeface="Arial" panose="020B0604020202020204" pitchFamily="34" charset="0"/>
                <a:cs typeface="Arial" panose="020B0604020202020204" pitchFamily="34" charset="0"/>
              </a:rPr>
              <a:t>, avec un </a:t>
            </a:r>
            <a:r>
              <a:rPr lang="en-US" b="1" dirty="0" err="1">
                <a:solidFill>
                  <a:srgbClr val="374781"/>
                </a:solidFill>
                <a:latin typeface="Arial" panose="020B0604020202020204" pitchFamily="34" charset="0"/>
                <a:cs typeface="Arial" panose="020B0604020202020204" pitchFamily="34" charset="0"/>
              </a:rPr>
              <a:t>objectif</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ambitieux</a:t>
            </a:r>
            <a:r>
              <a:rPr lang="en-US" b="1" dirty="0">
                <a:solidFill>
                  <a:srgbClr val="374781"/>
                </a:solidFill>
                <a:latin typeface="Arial" panose="020B0604020202020204" pitchFamily="34" charset="0"/>
                <a:cs typeface="Arial" panose="020B0604020202020204" pitchFamily="34" charset="0"/>
              </a:rPr>
              <a:t> de </a:t>
            </a:r>
            <a:r>
              <a:rPr lang="en-US" b="1" dirty="0" err="1">
                <a:solidFill>
                  <a:srgbClr val="374781"/>
                </a:solidFill>
                <a:latin typeface="Arial" panose="020B0604020202020204" pitchFamily="34" charset="0"/>
                <a:cs typeface="Arial" panose="020B0604020202020204" pitchFamily="34" charset="0"/>
              </a:rPr>
              <a:t>zéro</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décès</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ou</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blessure</a:t>
            </a:r>
            <a:r>
              <a:rPr lang="en-US" b="1" dirty="0">
                <a:solidFill>
                  <a:srgbClr val="374781"/>
                </a:solidFill>
                <a:latin typeface="Arial" panose="020B0604020202020204" pitchFamily="34" charset="0"/>
                <a:cs typeface="Arial" panose="020B0604020202020204" pitchFamily="34" charset="0"/>
              </a:rPr>
              <a:t> grave, et des </a:t>
            </a:r>
            <a:r>
              <a:rPr lang="en-US" b="1" dirty="0" err="1">
                <a:solidFill>
                  <a:srgbClr val="374781"/>
                </a:solidFill>
                <a:latin typeface="Arial" panose="020B0604020202020204" pitchFamily="34" charset="0"/>
                <a:cs typeface="Arial" panose="020B0604020202020204" pitchFamily="34" charset="0"/>
              </a:rPr>
              <a:t>mesures</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intermédiaires</a:t>
            </a:r>
            <a:r>
              <a:rPr lang="en-US" b="1" dirty="0">
                <a:solidFill>
                  <a:srgbClr val="374781"/>
                </a:solidFill>
                <a:latin typeface="Arial" panose="020B0604020202020204" pitchFamily="34" charset="0"/>
                <a:cs typeface="Arial" panose="020B0604020202020204" pitchFamily="34" charset="0"/>
              </a:rPr>
              <a:t> de </a:t>
            </a:r>
            <a:r>
              <a:rPr lang="en-US" b="1" dirty="0" err="1">
                <a:solidFill>
                  <a:srgbClr val="374781"/>
                </a:solidFill>
                <a:latin typeface="Arial" panose="020B0604020202020204" pitchFamily="34" charset="0"/>
                <a:cs typeface="Arial" panose="020B0604020202020204" pitchFamily="34" charset="0"/>
              </a:rPr>
              <a:t>réussite</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parfois</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appelées</a:t>
            </a:r>
            <a:r>
              <a:rPr lang="en-US" b="1" dirty="0">
                <a:solidFill>
                  <a:srgbClr val="374781"/>
                </a:solidFill>
                <a:latin typeface="Arial" panose="020B0604020202020204" pitchFamily="34" charset="0"/>
                <a:cs typeface="Arial" panose="020B0604020202020204" pitchFamily="34" charset="0"/>
              </a:rPr>
              <a:t> « </a:t>
            </a:r>
            <a:r>
              <a:rPr lang="en-US" b="1" dirty="0" err="1">
                <a:solidFill>
                  <a:srgbClr val="374781"/>
                </a:solidFill>
                <a:latin typeface="Arial" panose="020B0604020202020204" pitchFamily="34" charset="0"/>
                <a:cs typeface="Arial" panose="020B0604020202020204" pitchFamily="34" charset="0"/>
              </a:rPr>
              <a:t>vers</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zéro</a:t>
            </a:r>
            <a:r>
              <a:rPr lang="en-US" b="1" dirty="0">
                <a:solidFill>
                  <a:srgbClr val="374781"/>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CF13D917-CD3D-8B4D-9BB0-BA8154F61A27}"/>
              </a:ext>
            </a:extLst>
          </p:cNvPr>
          <p:cNvSpPr txBox="1"/>
          <p:nvPr/>
        </p:nvSpPr>
        <p:spPr>
          <a:xfrm>
            <a:off x="1949964" y="5090966"/>
            <a:ext cx="8292072" cy="646331"/>
          </a:xfrm>
          <a:prstGeom prst="rect">
            <a:avLst/>
          </a:prstGeom>
          <a:solidFill>
            <a:srgbClr val="B6D043"/>
          </a:solidFill>
        </p:spPr>
        <p:txBody>
          <a:bodyPr wrap="square" rtlCol="0">
            <a:spAutoFit/>
          </a:bodyPr>
          <a:lstStyle/>
          <a:p>
            <a:pPr algn="ctr"/>
            <a:r>
              <a:rPr lang="en-US" b="1" dirty="0" err="1">
                <a:solidFill>
                  <a:srgbClr val="374781"/>
                </a:solidFill>
                <a:latin typeface="Arial" panose="020B0604020202020204" pitchFamily="34" charset="0"/>
                <a:cs typeface="Arial" panose="020B0604020202020204" pitchFamily="34" charset="0"/>
              </a:rPr>
              <a:t>Utilisation</a:t>
            </a:r>
            <a:r>
              <a:rPr lang="en-US" b="1" dirty="0">
                <a:solidFill>
                  <a:srgbClr val="374781"/>
                </a:solidFill>
                <a:latin typeface="Arial" panose="020B0604020202020204" pitchFamily="34" charset="0"/>
                <a:cs typeface="Arial" panose="020B0604020202020204" pitchFamily="34" charset="0"/>
              </a:rPr>
              <a:t> du </a:t>
            </a:r>
            <a:r>
              <a:rPr lang="en-US" b="1" dirty="0" err="1">
                <a:solidFill>
                  <a:srgbClr val="374781"/>
                </a:solidFill>
                <a:latin typeface="Arial" panose="020B0604020202020204" pitchFamily="34" charset="0"/>
                <a:cs typeface="Arial" panose="020B0604020202020204" pitchFamily="34" charset="0"/>
              </a:rPr>
              <a:t>langage</a:t>
            </a:r>
            <a:r>
              <a:rPr lang="en-US" b="1" dirty="0">
                <a:solidFill>
                  <a:srgbClr val="374781"/>
                </a:solidFill>
                <a:latin typeface="Arial" panose="020B0604020202020204" pitchFamily="34" charset="0"/>
                <a:cs typeface="Arial" panose="020B0604020202020204" pitchFamily="34" charset="0"/>
              </a:rPr>
              <a:t> de Vision </a:t>
            </a:r>
            <a:r>
              <a:rPr lang="en-US" b="1" dirty="0" err="1">
                <a:solidFill>
                  <a:srgbClr val="374781"/>
                </a:solidFill>
                <a:latin typeface="Arial" panose="020B0604020202020204" pitchFamily="34" charset="0"/>
                <a:cs typeface="Arial" panose="020B0604020202020204" pitchFamily="34" charset="0"/>
              </a:rPr>
              <a:t>Zéro</a:t>
            </a:r>
            <a:r>
              <a:rPr lang="en-US" b="1" dirty="0">
                <a:solidFill>
                  <a:srgbClr val="374781"/>
                </a:solidFill>
                <a:latin typeface="Arial" panose="020B0604020202020204" pitchFamily="34" charset="0"/>
                <a:cs typeface="Arial" panose="020B0604020202020204" pitchFamily="34" charset="0"/>
              </a:rPr>
              <a:t> et/</a:t>
            </a:r>
            <a:r>
              <a:rPr lang="en-US" b="1" dirty="0" err="1">
                <a:solidFill>
                  <a:srgbClr val="374781"/>
                </a:solidFill>
                <a:latin typeface="Arial" panose="020B0604020202020204" pitchFamily="34" charset="0"/>
                <a:cs typeface="Arial" panose="020B0604020202020204" pitchFamily="34" charset="0"/>
              </a:rPr>
              <a:t>ou</a:t>
            </a:r>
            <a:r>
              <a:rPr lang="en-US" b="1" dirty="0">
                <a:solidFill>
                  <a:srgbClr val="374781"/>
                </a:solidFill>
                <a:latin typeface="Arial" panose="020B0604020202020204" pitchFamily="34" charset="0"/>
                <a:cs typeface="Arial" panose="020B0604020202020204" pitchFamily="34" charset="0"/>
              </a:rPr>
              <a:t> de </a:t>
            </a:r>
            <a:r>
              <a:rPr lang="en-US" b="1" dirty="0" err="1">
                <a:solidFill>
                  <a:srgbClr val="374781"/>
                </a:solidFill>
                <a:latin typeface="Arial" panose="020B0604020202020204" pitchFamily="34" charset="0"/>
                <a:cs typeface="Arial" panose="020B0604020202020204" pitchFamily="34" charset="0"/>
              </a:rPr>
              <a:t>l’Approche</a:t>
            </a:r>
            <a:r>
              <a:rPr lang="en-US" b="1" dirty="0">
                <a:solidFill>
                  <a:srgbClr val="374781"/>
                </a:solidFill>
                <a:latin typeface="Arial" panose="020B0604020202020204" pitchFamily="34" charset="0"/>
                <a:cs typeface="Arial" panose="020B0604020202020204" pitchFamily="34" charset="0"/>
              </a:rPr>
              <a:t> pour un(des) </a:t>
            </a:r>
            <a:r>
              <a:rPr lang="en-US" b="1" dirty="0" err="1">
                <a:solidFill>
                  <a:srgbClr val="374781"/>
                </a:solidFill>
                <a:latin typeface="Arial" panose="020B0604020202020204" pitchFamily="34" charset="0"/>
                <a:cs typeface="Arial" panose="020B0604020202020204" pitchFamily="34" charset="0"/>
              </a:rPr>
              <a:t>Système</a:t>
            </a:r>
            <a:r>
              <a:rPr lang="en-US" b="1" dirty="0">
                <a:solidFill>
                  <a:srgbClr val="374781"/>
                </a:solidFill>
                <a:latin typeface="Arial" panose="020B0604020202020204" pitchFamily="34" charset="0"/>
                <a:cs typeface="Arial" panose="020B0604020202020204" pitchFamily="34" charset="0"/>
              </a:rPr>
              <a:t>(s) </a:t>
            </a:r>
            <a:r>
              <a:rPr lang="en-US" b="1" dirty="0" err="1">
                <a:solidFill>
                  <a:srgbClr val="374781"/>
                </a:solidFill>
                <a:latin typeface="Arial" panose="020B0604020202020204" pitchFamily="34" charset="0"/>
                <a:cs typeface="Arial" panose="020B0604020202020204" pitchFamily="34" charset="0"/>
              </a:rPr>
              <a:t>sûr</a:t>
            </a:r>
            <a:r>
              <a:rPr lang="en-US" b="1" dirty="0">
                <a:solidFill>
                  <a:srgbClr val="374781"/>
                </a:solidFill>
                <a:latin typeface="Arial" panose="020B0604020202020204" pitchFamily="34" charset="0"/>
                <a:cs typeface="Arial" panose="020B0604020202020204" pitchFamily="34" charset="0"/>
              </a:rPr>
              <a:t>(s), </a:t>
            </a:r>
            <a:r>
              <a:rPr lang="en-US" b="1" dirty="0" err="1">
                <a:solidFill>
                  <a:srgbClr val="374781"/>
                </a:solidFill>
                <a:latin typeface="Arial" panose="020B0604020202020204" pitchFamily="34" charset="0"/>
                <a:cs typeface="Arial" panose="020B0604020202020204" pitchFamily="34" charset="0"/>
              </a:rPr>
              <a:t>en</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vue</a:t>
            </a:r>
            <a:r>
              <a:rPr lang="en-US" b="1" dirty="0">
                <a:solidFill>
                  <a:srgbClr val="374781"/>
                </a:solidFill>
                <a:latin typeface="Arial" panose="020B0604020202020204" pitchFamily="34" charset="0"/>
                <a:cs typeface="Arial" panose="020B0604020202020204" pitchFamily="34" charset="0"/>
              </a:rPr>
              <a:t> de </a:t>
            </a:r>
            <a:r>
              <a:rPr lang="en-US" b="1" dirty="0" err="1">
                <a:solidFill>
                  <a:srgbClr val="374781"/>
                </a:solidFill>
                <a:latin typeface="Arial" panose="020B0604020202020204" pitchFamily="34" charset="0"/>
                <a:cs typeface="Arial" panose="020B0604020202020204" pitchFamily="34" charset="0"/>
              </a:rPr>
              <a:t>l’adoption</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formelle</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éventuelle</a:t>
            </a:r>
            <a:r>
              <a:rPr lang="en-US" b="1" dirty="0">
                <a:solidFill>
                  <a:srgbClr val="374781"/>
                </a:solidFill>
                <a:latin typeface="Arial" panose="020B0604020202020204" pitchFamily="34" charset="0"/>
                <a:cs typeface="Arial" panose="020B0604020202020204" pitchFamily="34" charset="0"/>
              </a:rPr>
              <a:t> de Vision </a:t>
            </a:r>
            <a:r>
              <a:rPr lang="en-US" b="1" dirty="0" err="1">
                <a:solidFill>
                  <a:srgbClr val="374781"/>
                </a:solidFill>
                <a:latin typeface="Arial" panose="020B0604020202020204" pitchFamily="34" charset="0"/>
                <a:cs typeface="Arial" panose="020B0604020202020204" pitchFamily="34" charset="0"/>
              </a:rPr>
              <a:t>Zéro</a:t>
            </a:r>
            <a:endParaRPr lang="en-US" b="1" dirty="0">
              <a:solidFill>
                <a:srgbClr val="37478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10AE4A-7702-654E-B71B-339B74E0F83D}"/>
              </a:ext>
            </a:extLst>
          </p:cNvPr>
          <p:cNvSpPr txBox="1"/>
          <p:nvPr/>
        </p:nvSpPr>
        <p:spPr>
          <a:xfrm>
            <a:off x="1520188" y="6004769"/>
            <a:ext cx="9274192" cy="646331"/>
          </a:xfrm>
          <a:prstGeom prst="rect">
            <a:avLst/>
          </a:prstGeom>
          <a:solidFill>
            <a:srgbClr val="B6D043"/>
          </a:solidFill>
        </p:spPr>
        <p:txBody>
          <a:bodyPr wrap="square" rtlCol="0">
            <a:spAutoFit/>
          </a:bodyPr>
          <a:lstStyle/>
          <a:p>
            <a:pPr algn="ctr"/>
            <a:r>
              <a:rPr lang="en-US" b="1" dirty="0" err="1">
                <a:solidFill>
                  <a:srgbClr val="374781"/>
                </a:solidFill>
                <a:latin typeface="Arial" panose="020B0604020202020204" pitchFamily="34" charset="0"/>
                <a:cs typeface="Arial" panose="020B0604020202020204" pitchFamily="34" charset="0"/>
              </a:rPr>
              <a:t>Aucune</a:t>
            </a:r>
            <a:r>
              <a:rPr lang="en-US" b="1" dirty="0">
                <a:solidFill>
                  <a:srgbClr val="374781"/>
                </a:solidFill>
                <a:latin typeface="Arial" panose="020B0604020202020204" pitchFamily="34" charset="0"/>
                <a:cs typeface="Arial" panose="020B0604020202020204" pitchFamily="34" charset="0"/>
              </a:rPr>
              <a:t> intention </a:t>
            </a:r>
            <a:r>
              <a:rPr lang="en-US" b="1" dirty="0" err="1">
                <a:solidFill>
                  <a:srgbClr val="374781"/>
                </a:solidFill>
                <a:latin typeface="Arial" panose="020B0604020202020204" pitchFamily="34" charset="0"/>
                <a:cs typeface="Arial" panose="020B0604020202020204" pitchFamily="34" charset="0"/>
              </a:rPr>
              <a:t>d’adopter</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officiellement</a:t>
            </a:r>
            <a:r>
              <a:rPr lang="en-US" b="1" dirty="0">
                <a:solidFill>
                  <a:srgbClr val="374781"/>
                </a:solidFill>
                <a:latin typeface="Arial" panose="020B0604020202020204" pitchFamily="34" charset="0"/>
                <a:cs typeface="Arial" panose="020B0604020202020204" pitchFamily="34" charset="0"/>
              </a:rPr>
              <a:t> Vision </a:t>
            </a:r>
            <a:r>
              <a:rPr lang="en-US" b="1" dirty="0" err="1">
                <a:solidFill>
                  <a:srgbClr val="374781"/>
                </a:solidFill>
                <a:latin typeface="Arial" panose="020B0604020202020204" pitchFamily="34" charset="0"/>
                <a:cs typeface="Arial" panose="020B0604020202020204" pitchFamily="34" charset="0"/>
              </a:rPr>
              <a:t>Zéro</a:t>
            </a:r>
            <a:r>
              <a:rPr lang="en-US" b="1" dirty="0">
                <a:solidFill>
                  <a:srgbClr val="374781"/>
                </a:solidFill>
                <a:latin typeface="Arial" panose="020B0604020202020204" pitchFamily="34" charset="0"/>
                <a:cs typeface="Arial" panose="020B0604020202020204" pitchFamily="34" charset="0"/>
              </a:rPr>
              <a:t>. Revoir </a:t>
            </a:r>
            <a:r>
              <a:rPr lang="en-US" b="1" dirty="0" err="1">
                <a:solidFill>
                  <a:srgbClr val="374781"/>
                </a:solidFill>
                <a:latin typeface="Arial" panose="020B0604020202020204" pitchFamily="34" charset="0"/>
                <a:cs typeface="Arial" panose="020B0604020202020204" pitchFamily="34" charset="0"/>
              </a:rPr>
              <a:t>l’étape</a:t>
            </a:r>
            <a:r>
              <a:rPr lang="en-US" b="1" dirty="0">
                <a:solidFill>
                  <a:srgbClr val="374781"/>
                </a:solidFill>
                <a:latin typeface="Arial" panose="020B0604020202020204" pitchFamily="34" charset="0"/>
                <a:cs typeface="Arial" panose="020B0604020202020204" pitchFamily="34" charset="0"/>
              </a:rPr>
              <a:t> 1 et </a:t>
            </a:r>
            <a:r>
              <a:rPr lang="en-US" b="1" dirty="0" err="1">
                <a:solidFill>
                  <a:srgbClr val="374781"/>
                </a:solidFill>
                <a:latin typeface="Arial" panose="020B0604020202020204" pitchFamily="34" charset="0"/>
                <a:cs typeface="Arial" panose="020B0604020202020204" pitchFamily="34" charset="0"/>
              </a:rPr>
              <a:t>voir</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où</a:t>
            </a:r>
            <a:r>
              <a:rPr lang="en-US" b="1" dirty="0">
                <a:solidFill>
                  <a:srgbClr val="374781"/>
                </a:solidFill>
                <a:latin typeface="Arial" panose="020B0604020202020204" pitchFamily="34" charset="0"/>
                <a:cs typeface="Arial" panose="020B0604020202020204" pitchFamily="34" charset="0"/>
              </a:rPr>
              <a:t> des </a:t>
            </a:r>
            <a:r>
              <a:rPr lang="en-US" b="1" dirty="0" err="1">
                <a:solidFill>
                  <a:srgbClr val="374781"/>
                </a:solidFill>
                <a:latin typeface="Arial" panose="020B0604020202020204" pitchFamily="34" charset="0"/>
                <a:cs typeface="Arial" panose="020B0604020202020204" pitchFamily="34" charset="0"/>
              </a:rPr>
              <a:t>améliorations</a:t>
            </a:r>
            <a:r>
              <a:rPr lang="en-US" b="1" dirty="0">
                <a:solidFill>
                  <a:srgbClr val="374781"/>
                </a:solidFill>
                <a:latin typeface="Arial" panose="020B0604020202020204" pitchFamily="34" charset="0"/>
                <a:cs typeface="Arial" panose="020B0604020202020204" pitchFamily="34" charset="0"/>
              </a:rPr>
              <a:t> et des </a:t>
            </a:r>
            <a:r>
              <a:rPr lang="en-US" b="1" dirty="0" err="1">
                <a:solidFill>
                  <a:srgbClr val="374781"/>
                </a:solidFill>
                <a:latin typeface="Arial" panose="020B0604020202020204" pitchFamily="34" charset="0"/>
                <a:cs typeface="Arial" panose="020B0604020202020204" pitchFamily="34" charset="0"/>
              </a:rPr>
              <a:t>changements</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peuvent</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être</a:t>
            </a:r>
            <a:r>
              <a:rPr lang="en-US" b="1" dirty="0">
                <a:solidFill>
                  <a:srgbClr val="374781"/>
                </a:solidFill>
                <a:latin typeface="Arial" panose="020B0604020202020204" pitchFamily="34" charset="0"/>
                <a:cs typeface="Arial" panose="020B0604020202020204" pitchFamily="34" charset="0"/>
              </a:rPr>
              <a:t> </a:t>
            </a:r>
            <a:r>
              <a:rPr lang="en-US" b="1" dirty="0" err="1">
                <a:solidFill>
                  <a:srgbClr val="374781"/>
                </a:solidFill>
                <a:latin typeface="Arial" panose="020B0604020202020204" pitchFamily="34" charset="0"/>
                <a:cs typeface="Arial" panose="020B0604020202020204" pitchFamily="34" charset="0"/>
              </a:rPr>
              <a:t>apportés</a:t>
            </a:r>
            <a:endParaRPr lang="en-US" b="1" dirty="0">
              <a:solidFill>
                <a:srgbClr val="3747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32168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BA25-C318-F346-A7C3-6819502EBDCE}"/>
              </a:ext>
            </a:extLst>
          </p:cNvPr>
          <p:cNvSpPr>
            <a:spLocks noGrp="1"/>
          </p:cNvSpPr>
          <p:nvPr>
            <p:ph type="title"/>
          </p:nvPr>
        </p:nvSpPr>
        <p:spPr/>
        <p:txBody>
          <a:bodyPr/>
          <a:lstStyle/>
          <a:p>
            <a:r>
              <a:rPr lang="en-US" dirty="0" err="1"/>
              <a:t>L’engagement</a:t>
            </a:r>
            <a:r>
              <a:rPr lang="en-US" dirty="0"/>
              <a:t> politique public</a:t>
            </a:r>
          </a:p>
        </p:txBody>
      </p:sp>
      <p:sp>
        <p:nvSpPr>
          <p:cNvPr id="3" name="Content Placeholder 2">
            <a:extLst>
              <a:ext uri="{FF2B5EF4-FFF2-40B4-BE49-F238E27FC236}">
                <a16:creationId xmlns:a16="http://schemas.microsoft.com/office/drawing/2014/main" id="{7B80448D-33D0-0448-A961-53CEC5E91F47}"/>
              </a:ext>
            </a:extLst>
          </p:cNvPr>
          <p:cNvSpPr>
            <a:spLocks noGrp="1"/>
          </p:cNvSpPr>
          <p:nvPr>
            <p:ph idx="1"/>
          </p:nvPr>
        </p:nvSpPr>
        <p:spPr/>
        <p:txBody>
          <a:bodyPr>
            <a:normAutofit/>
          </a:bodyPr>
          <a:lstStyle/>
          <a:p>
            <a:pPr marL="0" indent="0">
              <a:lnSpc>
                <a:spcPct val="100000"/>
              </a:lnSpc>
              <a:buNone/>
            </a:pPr>
            <a:r>
              <a:rPr lang="en-US" dirty="0"/>
              <a:t>Les </a:t>
            </a:r>
            <a:r>
              <a:rPr lang="en-US" dirty="0" err="1"/>
              <a:t>dirigeants</a:t>
            </a:r>
            <a:r>
              <a:rPr lang="en-US" dirty="0"/>
              <a:t> et le </a:t>
            </a:r>
            <a:r>
              <a:rPr lang="en-US" dirty="0" err="1"/>
              <a:t>gouvernement</a:t>
            </a:r>
            <a:r>
              <a:rPr lang="en-US" dirty="0"/>
              <a:t> </a:t>
            </a:r>
            <a:r>
              <a:rPr lang="en-US" dirty="0" err="1"/>
              <a:t>s’engagent</a:t>
            </a:r>
            <a:r>
              <a:rPr lang="en-US" dirty="0"/>
              <a:t> </a:t>
            </a:r>
            <a:r>
              <a:rPr lang="en-US" dirty="0" err="1"/>
              <a:t>publiquement</a:t>
            </a:r>
            <a:r>
              <a:rPr lang="en-US" dirty="0"/>
              <a:t> </a:t>
            </a:r>
            <a:r>
              <a:rPr lang="en-US" dirty="0" err="1"/>
              <a:t>en</a:t>
            </a:r>
            <a:r>
              <a:rPr lang="en-US" dirty="0"/>
              <a:t> </a:t>
            </a:r>
            <a:r>
              <a:rPr lang="en-US" dirty="0" err="1"/>
              <a:t>faveur</a:t>
            </a:r>
            <a:r>
              <a:rPr lang="en-US" dirty="0"/>
              <a:t> de Vision </a:t>
            </a:r>
            <a:r>
              <a:rPr lang="en-US" dirty="0" err="1"/>
              <a:t>zéro</a:t>
            </a:r>
            <a:r>
              <a:rPr lang="en-US" dirty="0"/>
              <a:t> avec :</a:t>
            </a:r>
          </a:p>
          <a:p>
            <a:r>
              <a:rPr lang="fr-CA" dirty="0"/>
              <a:t>un budget alloué à la mise en œuvre de mesures</a:t>
            </a:r>
            <a:endParaRPr lang="en-CA" dirty="0"/>
          </a:p>
          <a:p>
            <a:r>
              <a:rPr lang="fr-CA" dirty="0"/>
              <a:t>des objectifs et des cibles quantitatives mesurables</a:t>
            </a:r>
            <a:endParaRPr lang="en-CA" dirty="0"/>
          </a:p>
          <a:p>
            <a:r>
              <a:rPr lang="fr-CA" dirty="0"/>
              <a:t>un moyen d’évaluer efficacement les progrès accomplis dans la réalisation de ces objectifs</a:t>
            </a:r>
            <a:endParaRPr lang="en-CA" dirty="0"/>
          </a:p>
          <a:p>
            <a:r>
              <a:rPr lang="fr-CA" dirty="0"/>
              <a:t>un échéancier précis</a:t>
            </a:r>
            <a:endParaRPr lang="en-CA" dirty="0"/>
          </a:p>
        </p:txBody>
      </p:sp>
    </p:spTree>
    <p:extLst>
      <p:ext uri="{BB962C8B-B14F-4D97-AF65-F5344CB8AC3E}">
        <p14:creationId xmlns:p14="http://schemas.microsoft.com/office/powerpoint/2010/main" val="364723981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40B5-3A04-0745-80A6-D0260B0214F5}"/>
              </a:ext>
            </a:extLst>
          </p:cNvPr>
          <p:cNvSpPr>
            <a:spLocks noGrp="1"/>
          </p:cNvSpPr>
          <p:nvPr>
            <p:ph type="title"/>
          </p:nvPr>
        </p:nvSpPr>
        <p:spPr/>
        <p:txBody>
          <a:bodyPr/>
          <a:lstStyle/>
          <a:p>
            <a:r>
              <a:rPr lang="en-US" dirty="0" err="1"/>
              <a:t>Collecter</a:t>
            </a:r>
            <a:r>
              <a:rPr lang="en-US" dirty="0"/>
              <a:t> des </a:t>
            </a:r>
            <a:r>
              <a:rPr lang="en-US" dirty="0" err="1"/>
              <a:t>données</a:t>
            </a:r>
            <a:r>
              <a:rPr lang="en-US" dirty="0"/>
              <a:t> </a:t>
            </a:r>
            <a:r>
              <a:rPr lang="en-US" dirty="0" err="1"/>
              <a:t>pertinentes</a:t>
            </a:r>
            <a:r>
              <a:rPr lang="en-US" dirty="0"/>
              <a:t> pour </a:t>
            </a:r>
            <a:r>
              <a:rPr lang="en-US" dirty="0" err="1"/>
              <a:t>déterminer</a:t>
            </a:r>
            <a:r>
              <a:rPr lang="en-US" dirty="0"/>
              <a:t> les </a:t>
            </a:r>
            <a:r>
              <a:rPr lang="en-US" dirty="0" err="1"/>
              <a:t>priorités</a:t>
            </a:r>
            <a:endParaRPr lang="en-US" dirty="0"/>
          </a:p>
        </p:txBody>
      </p:sp>
      <p:sp>
        <p:nvSpPr>
          <p:cNvPr id="3" name="Content Placeholder 2">
            <a:extLst>
              <a:ext uri="{FF2B5EF4-FFF2-40B4-BE49-F238E27FC236}">
                <a16:creationId xmlns:a16="http://schemas.microsoft.com/office/drawing/2014/main" id="{3868A5C7-D35F-A347-9BD8-C4D00BF51C1A}"/>
              </a:ext>
            </a:extLst>
          </p:cNvPr>
          <p:cNvSpPr>
            <a:spLocks noGrp="1"/>
          </p:cNvSpPr>
          <p:nvPr>
            <p:ph idx="1"/>
          </p:nvPr>
        </p:nvSpPr>
        <p:spPr/>
        <p:txBody>
          <a:bodyPr>
            <a:normAutofit fontScale="92500" lnSpcReduction="10000"/>
          </a:bodyPr>
          <a:lstStyle/>
          <a:p>
            <a:r>
              <a:rPr lang="fr-CA" dirty="0"/>
              <a:t>Données relatives aux collisions de véhicules à moteur et aux connaissances/attitudes des résidents locaux en matière de sécurité routière.</a:t>
            </a:r>
            <a:endParaRPr lang="en-CA" dirty="0"/>
          </a:p>
          <a:p>
            <a:r>
              <a:rPr lang="fr-FR" dirty="0"/>
              <a:t>Données sur la sécurité routière à travers un prisme socio-économique (logement, pauvreté, éducation, origine, revenu, chômage, etc.)</a:t>
            </a:r>
            <a:endParaRPr lang="en-CA" dirty="0"/>
          </a:p>
          <a:p>
            <a:r>
              <a:rPr lang="fr-CA" dirty="0"/>
              <a:t>Données des juridictions de référence</a:t>
            </a:r>
            <a:endParaRPr lang="en-CA" dirty="0"/>
          </a:p>
          <a:p>
            <a:r>
              <a:rPr lang="fr-CA" dirty="0"/>
              <a:t>S’assurer de la qualité des données utilisées</a:t>
            </a:r>
            <a:endParaRPr lang="en-CA" dirty="0"/>
          </a:p>
          <a:p>
            <a:r>
              <a:rPr lang="fr-CA" dirty="0"/>
              <a:t>Comprendre les limites des données</a:t>
            </a:r>
            <a:endParaRPr lang="en-US" dirty="0"/>
          </a:p>
        </p:txBody>
      </p:sp>
    </p:spTree>
    <p:extLst>
      <p:ext uri="{BB962C8B-B14F-4D97-AF65-F5344CB8AC3E}">
        <p14:creationId xmlns:p14="http://schemas.microsoft.com/office/powerpoint/2010/main" val="300615931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1D03-A93D-A845-9D3A-CC3ED970EA54}"/>
              </a:ext>
            </a:extLst>
          </p:cNvPr>
          <p:cNvSpPr>
            <a:spLocks noGrp="1"/>
          </p:cNvSpPr>
          <p:nvPr>
            <p:ph type="title"/>
          </p:nvPr>
        </p:nvSpPr>
        <p:spPr>
          <a:xfrm>
            <a:off x="2538413" y="432594"/>
            <a:ext cx="9477376" cy="1325563"/>
          </a:xfrm>
        </p:spPr>
        <p:txBody>
          <a:bodyPr/>
          <a:lstStyle/>
          <a:p>
            <a:r>
              <a:rPr lang="en-US" dirty="0" err="1"/>
              <a:t>Intégration</a:t>
            </a:r>
            <a:r>
              <a:rPr lang="en-US" dirty="0"/>
              <a:t> de </a:t>
            </a:r>
            <a:r>
              <a:rPr lang="en-US" dirty="0" err="1"/>
              <a:t>considérations</a:t>
            </a:r>
            <a:r>
              <a:rPr lang="en-US" dirty="0"/>
              <a:t> </a:t>
            </a:r>
            <a:r>
              <a:rPr lang="en-US" dirty="0" err="1"/>
              <a:t>spécifiques</a:t>
            </a:r>
            <a:r>
              <a:rPr lang="en-US" dirty="0"/>
              <a:t> au </a:t>
            </a:r>
            <a:r>
              <a:rPr lang="en-US" dirty="0" err="1"/>
              <a:t>contexte</a:t>
            </a:r>
            <a:endParaRPr lang="en-US" dirty="0"/>
          </a:p>
        </p:txBody>
      </p:sp>
      <p:sp>
        <p:nvSpPr>
          <p:cNvPr id="3" name="Content Placeholder 2">
            <a:extLst>
              <a:ext uri="{FF2B5EF4-FFF2-40B4-BE49-F238E27FC236}">
                <a16:creationId xmlns:a16="http://schemas.microsoft.com/office/drawing/2014/main" id="{79389B49-BF5F-E043-B846-88EB9754D833}"/>
              </a:ext>
            </a:extLst>
          </p:cNvPr>
          <p:cNvSpPr>
            <a:spLocks noGrp="1"/>
          </p:cNvSpPr>
          <p:nvPr>
            <p:ph idx="1"/>
          </p:nvPr>
        </p:nvSpPr>
        <p:spPr>
          <a:xfrm>
            <a:off x="2538413" y="1877218"/>
            <a:ext cx="8815387" cy="4351338"/>
          </a:xfrm>
        </p:spPr>
        <p:txBody>
          <a:bodyPr>
            <a:noAutofit/>
          </a:bodyPr>
          <a:lstStyle/>
          <a:p>
            <a:r>
              <a:rPr lang="fr-CA" sz="2000" dirty="0"/>
              <a:t>Les facteurs de risque dans une juridiction, par exemple la distraction et la conduite en état d’ébriété, des routes ou des trottoirs incomplets ou l’absence de passages pour piétons au milieu des îlots</a:t>
            </a:r>
            <a:endParaRPr lang="en-CA" sz="2000" dirty="0"/>
          </a:p>
          <a:p>
            <a:r>
              <a:rPr lang="fr-CA" sz="2000" dirty="0"/>
              <a:t>Les facteurs géographiques et démographiques, tels que le fossé entre les villes et les campagnes, par exemple</a:t>
            </a:r>
            <a:endParaRPr lang="en-CA" sz="2000" dirty="0"/>
          </a:p>
          <a:p>
            <a:r>
              <a:rPr lang="fr-FR" sz="2000" dirty="0"/>
              <a:t>Les communautés urbaines et rurales peuvent avoir des préoccupations et des budgets particuliers en matière de sécurité routière</a:t>
            </a:r>
            <a:endParaRPr lang="en-CA" sz="2000" dirty="0"/>
          </a:p>
          <a:p>
            <a:r>
              <a:rPr lang="fr-FR" sz="2000" dirty="0"/>
              <a:t>L’équité et les considérations socio-économiques dans notre juridiction</a:t>
            </a:r>
            <a:endParaRPr lang="en-CA" sz="2000" dirty="0"/>
          </a:p>
          <a:p>
            <a:r>
              <a:rPr lang="fr-CA" sz="2000" dirty="0"/>
              <a:t>Les besoins des populations vulnérables, par exemple les personnes âgées, les écoliers, les cyclistes, les motocyclistes, les piétons, les usagers des transports en commun</a:t>
            </a:r>
            <a:endParaRPr lang="en-CA" sz="2000" dirty="0"/>
          </a:p>
        </p:txBody>
      </p:sp>
    </p:spTree>
    <p:extLst>
      <p:ext uri="{BB962C8B-B14F-4D97-AF65-F5344CB8AC3E}">
        <p14:creationId xmlns:p14="http://schemas.microsoft.com/office/powerpoint/2010/main" val="18630125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EB49-B338-C74F-BE1C-85521F47B6C4}"/>
              </a:ext>
            </a:extLst>
          </p:cNvPr>
          <p:cNvSpPr>
            <a:spLocks noGrp="1"/>
          </p:cNvSpPr>
          <p:nvPr>
            <p:ph type="title"/>
          </p:nvPr>
        </p:nvSpPr>
        <p:spPr>
          <a:xfrm>
            <a:off x="2430618" y="455611"/>
            <a:ext cx="9761382" cy="1325563"/>
          </a:xfrm>
        </p:spPr>
        <p:txBody>
          <a:bodyPr/>
          <a:lstStyle/>
          <a:p>
            <a:r>
              <a:rPr lang="en-US" dirty="0"/>
              <a:t>De la proposition au plan de </a:t>
            </a:r>
            <a:r>
              <a:rPr lang="en-US" dirty="0" err="1"/>
              <a:t>sécurité</a:t>
            </a:r>
            <a:r>
              <a:rPr lang="en-US" dirty="0"/>
              <a:t> </a:t>
            </a:r>
            <a:r>
              <a:rPr lang="en-US" dirty="0" err="1"/>
              <a:t>routière</a:t>
            </a:r>
            <a:r>
              <a:rPr lang="en-US" dirty="0"/>
              <a:t> Vision </a:t>
            </a:r>
            <a:r>
              <a:rPr lang="en-US" dirty="0" err="1"/>
              <a:t>Zéro</a:t>
            </a:r>
            <a:r>
              <a:rPr lang="en-US" dirty="0"/>
              <a:t> </a:t>
            </a:r>
            <a:r>
              <a:rPr lang="en-US" dirty="0" err="1"/>
              <a:t>officiel</a:t>
            </a:r>
            <a:endParaRPr lang="en-US" dirty="0"/>
          </a:p>
        </p:txBody>
      </p:sp>
      <p:sp>
        <p:nvSpPr>
          <p:cNvPr id="3" name="Content Placeholder 2">
            <a:extLst>
              <a:ext uri="{FF2B5EF4-FFF2-40B4-BE49-F238E27FC236}">
                <a16:creationId xmlns:a16="http://schemas.microsoft.com/office/drawing/2014/main" id="{0AC7F11A-F08B-4C4F-8DF1-370936D95C89}"/>
              </a:ext>
            </a:extLst>
          </p:cNvPr>
          <p:cNvSpPr>
            <a:spLocks noGrp="1"/>
          </p:cNvSpPr>
          <p:nvPr>
            <p:ph idx="1"/>
          </p:nvPr>
        </p:nvSpPr>
        <p:spPr>
          <a:xfrm>
            <a:off x="2430618" y="1781174"/>
            <a:ext cx="9906348" cy="5076826"/>
          </a:xfrm>
        </p:spPr>
        <p:txBody>
          <a:bodyPr>
            <a:noAutofit/>
          </a:bodyPr>
          <a:lstStyle/>
          <a:p>
            <a:pPr marL="0" indent="0">
              <a:lnSpc>
                <a:spcPct val="100000"/>
              </a:lnSpc>
              <a:spcBef>
                <a:spcPts val="400"/>
              </a:spcBef>
              <a:buNone/>
            </a:pPr>
            <a:r>
              <a:rPr lang="en-US" sz="2500" dirty="0"/>
              <a:t>Le plan </a:t>
            </a:r>
            <a:r>
              <a:rPr lang="en-US" sz="2500" dirty="0" err="1"/>
              <a:t>devrait</a:t>
            </a:r>
            <a:r>
              <a:rPr lang="en-US" sz="2500" dirty="0"/>
              <a:t> </a:t>
            </a:r>
            <a:r>
              <a:rPr lang="en-US" sz="2500" dirty="0" err="1"/>
              <a:t>comprendre</a:t>
            </a:r>
            <a:r>
              <a:rPr lang="en-US" sz="2500" dirty="0"/>
              <a:t> les </a:t>
            </a:r>
            <a:r>
              <a:rPr lang="en-US" sz="2500" dirty="0" err="1"/>
              <a:t>éléments</a:t>
            </a:r>
            <a:r>
              <a:rPr lang="en-US" sz="2500" dirty="0"/>
              <a:t> </a:t>
            </a:r>
            <a:r>
              <a:rPr lang="en-US" sz="2500" dirty="0" err="1"/>
              <a:t>suivants</a:t>
            </a:r>
            <a:r>
              <a:rPr lang="en-US" sz="2500" dirty="0"/>
              <a:t> :</a:t>
            </a:r>
          </a:p>
          <a:p>
            <a:pPr>
              <a:spcBef>
                <a:spcPts val="400"/>
              </a:spcBef>
              <a:spcAft>
                <a:spcPts val="600"/>
              </a:spcAft>
            </a:pPr>
            <a:r>
              <a:rPr lang="fr-CA" sz="2500" dirty="0"/>
              <a:t>Les principes et les contraintes identifiés à l’étape 1</a:t>
            </a:r>
            <a:endParaRPr lang="en-CA" sz="2500" dirty="0"/>
          </a:p>
          <a:p>
            <a:pPr>
              <a:spcBef>
                <a:spcPts val="400"/>
              </a:spcBef>
              <a:spcAft>
                <a:spcPts val="600"/>
              </a:spcAft>
            </a:pPr>
            <a:r>
              <a:rPr lang="fr-CA" sz="2500" dirty="0"/>
              <a:t>Des délais</a:t>
            </a:r>
            <a:endParaRPr lang="en-CA" sz="2500" dirty="0"/>
          </a:p>
          <a:p>
            <a:pPr>
              <a:spcBef>
                <a:spcPts val="400"/>
              </a:spcBef>
              <a:spcAft>
                <a:spcPts val="600"/>
              </a:spcAft>
            </a:pPr>
            <a:r>
              <a:rPr lang="fr-CA" sz="2500" dirty="0"/>
              <a:t>Les responsabilités assignées pour l’accomplissement de chaque tâche</a:t>
            </a:r>
            <a:endParaRPr lang="en-CA" sz="2500" dirty="0"/>
          </a:p>
          <a:p>
            <a:pPr>
              <a:spcBef>
                <a:spcPts val="400"/>
              </a:spcBef>
              <a:spcAft>
                <a:spcPts val="600"/>
              </a:spcAft>
            </a:pPr>
            <a:r>
              <a:rPr lang="fr-CA" sz="2500" dirty="0"/>
              <a:t>Des objectifs définis et/ou des cibles quantitatives qui sont mesurables et réalistes</a:t>
            </a:r>
            <a:endParaRPr lang="en-CA" sz="2500" dirty="0"/>
          </a:p>
          <a:p>
            <a:pPr>
              <a:spcBef>
                <a:spcPts val="400"/>
              </a:spcBef>
              <a:spcAft>
                <a:spcPts val="600"/>
              </a:spcAft>
            </a:pPr>
            <a:r>
              <a:rPr lang="fr-CA" sz="2500" dirty="0"/>
              <a:t>Un plan de mise en œuvre, de suivi et d’évaluation qui soit clair</a:t>
            </a:r>
            <a:endParaRPr lang="en-CA" sz="2500" dirty="0"/>
          </a:p>
          <a:p>
            <a:pPr>
              <a:spcBef>
                <a:spcPts val="400"/>
              </a:spcBef>
              <a:spcAft>
                <a:spcPts val="600"/>
              </a:spcAft>
            </a:pPr>
            <a:r>
              <a:rPr lang="fr-CA" sz="2500" dirty="0"/>
              <a:t>Un cadre de données solide, tant pour les priorités que pour l’évaluation</a:t>
            </a:r>
            <a:endParaRPr lang="en-CA" sz="2500" dirty="0"/>
          </a:p>
        </p:txBody>
      </p:sp>
    </p:spTree>
    <p:extLst>
      <p:ext uri="{BB962C8B-B14F-4D97-AF65-F5344CB8AC3E}">
        <p14:creationId xmlns:p14="http://schemas.microsoft.com/office/powerpoint/2010/main" val="101585427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24D2-2191-AA44-B1A5-644FA75DC0B9}"/>
              </a:ext>
            </a:extLst>
          </p:cNvPr>
          <p:cNvSpPr>
            <a:spLocks noGrp="1"/>
          </p:cNvSpPr>
          <p:nvPr>
            <p:ph type="title"/>
          </p:nvPr>
        </p:nvSpPr>
        <p:spPr/>
        <p:txBody>
          <a:bodyPr/>
          <a:lstStyle/>
          <a:p>
            <a:r>
              <a:rPr lang="en-US" dirty="0"/>
              <a:t>Ce </a:t>
            </a:r>
            <a:r>
              <a:rPr lang="en-US" dirty="0" err="1"/>
              <a:t>n’est</a:t>
            </a:r>
            <a:r>
              <a:rPr lang="en-US" dirty="0"/>
              <a:t> pas encore </a:t>
            </a:r>
            <a:r>
              <a:rPr lang="en-US" dirty="0" err="1"/>
              <a:t>fini</a:t>
            </a:r>
            <a:r>
              <a:rPr lang="en-US" dirty="0"/>
              <a:t>...</a:t>
            </a:r>
          </a:p>
        </p:txBody>
      </p:sp>
      <p:sp>
        <p:nvSpPr>
          <p:cNvPr id="3" name="Content Placeholder 2">
            <a:extLst>
              <a:ext uri="{FF2B5EF4-FFF2-40B4-BE49-F238E27FC236}">
                <a16:creationId xmlns:a16="http://schemas.microsoft.com/office/drawing/2014/main" id="{C102110C-2271-964F-80E5-AFB65042FC32}"/>
              </a:ext>
            </a:extLst>
          </p:cNvPr>
          <p:cNvSpPr>
            <a:spLocks noGrp="1"/>
          </p:cNvSpPr>
          <p:nvPr>
            <p:ph idx="1"/>
          </p:nvPr>
        </p:nvSpPr>
        <p:spPr/>
        <p:txBody>
          <a:bodyPr/>
          <a:lstStyle/>
          <a:p>
            <a:pPr>
              <a:spcAft>
                <a:spcPts val="3000"/>
              </a:spcAft>
            </a:pPr>
            <a:r>
              <a:rPr lang="fr-CA" dirty="0"/>
              <a:t>Rendre le plan public et le promouvoir pour renforcer la responsabilité de toutes les parties prenantes</a:t>
            </a:r>
            <a:endParaRPr lang="en-CA" dirty="0"/>
          </a:p>
          <a:p>
            <a:pPr>
              <a:spcAft>
                <a:spcPts val="3000"/>
              </a:spcAft>
            </a:pPr>
            <a:r>
              <a:rPr lang="fr-FR" dirty="0"/>
              <a:t>Le groupe de travail Vision Zéro continue de se développer et élabore un calendrier de réunions formel</a:t>
            </a:r>
            <a:endParaRPr lang="en-CA" dirty="0"/>
          </a:p>
        </p:txBody>
      </p:sp>
    </p:spTree>
    <p:extLst>
      <p:ext uri="{BB962C8B-B14F-4D97-AF65-F5344CB8AC3E}">
        <p14:creationId xmlns:p14="http://schemas.microsoft.com/office/powerpoint/2010/main" val="18037469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2C3291-2069-354C-ACC1-B9E8502868B9}"/>
              </a:ext>
            </a:extLst>
          </p:cNvPr>
          <p:cNvPicPr>
            <a:picLocks noChangeAspect="1"/>
          </p:cNvPicPr>
          <p:nvPr/>
        </p:nvPicPr>
        <p:blipFill>
          <a:blip r:embed="rId2"/>
          <a:stretch>
            <a:fillRect/>
          </a:stretch>
        </p:blipFill>
        <p:spPr>
          <a:xfrm>
            <a:off x="2829147" y="1919900"/>
            <a:ext cx="5977665" cy="4572975"/>
          </a:xfrm>
          <a:prstGeom prst="rect">
            <a:avLst/>
          </a:prstGeom>
        </p:spPr>
      </p:pic>
      <p:sp>
        <p:nvSpPr>
          <p:cNvPr id="2" name="Title 1">
            <a:extLst>
              <a:ext uri="{FF2B5EF4-FFF2-40B4-BE49-F238E27FC236}">
                <a16:creationId xmlns:a16="http://schemas.microsoft.com/office/drawing/2014/main" id="{265C8BA3-5A56-EF45-B17A-ACC5AE459A9C}"/>
              </a:ext>
            </a:extLst>
          </p:cNvPr>
          <p:cNvSpPr>
            <a:spLocks noGrp="1"/>
          </p:cNvSpPr>
          <p:nvPr>
            <p:ph type="title"/>
          </p:nvPr>
        </p:nvSpPr>
        <p:spPr/>
        <p:txBody>
          <a:bodyPr/>
          <a:lstStyle/>
          <a:p>
            <a:r>
              <a:rPr lang="en-US" dirty="0"/>
              <a:t>Le prix des </a:t>
            </a:r>
            <a:r>
              <a:rPr lang="en-US" dirty="0" err="1"/>
              <a:t>blessures</a:t>
            </a:r>
            <a:r>
              <a:rPr lang="en-US" dirty="0"/>
              <a:t> </a:t>
            </a:r>
            <a:r>
              <a:rPr lang="en-US" dirty="0" err="1"/>
              <a:t>liées</a:t>
            </a:r>
            <a:r>
              <a:rPr lang="en-US" dirty="0"/>
              <a:t> </a:t>
            </a:r>
            <a:br>
              <a:rPr lang="en-US" dirty="0"/>
            </a:br>
            <a:r>
              <a:rPr lang="en-US" dirty="0"/>
              <a:t>au transport au Canada</a:t>
            </a:r>
          </a:p>
        </p:txBody>
      </p:sp>
      <p:sp>
        <p:nvSpPr>
          <p:cNvPr id="8" name="Rectangle 7">
            <a:extLst>
              <a:ext uri="{FF2B5EF4-FFF2-40B4-BE49-F238E27FC236}">
                <a16:creationId xmlns:a16="http://schemas.microsoft.com/office/drawing/2014/main" id="{E31DA054-1011-DE43-A69A-9C253E7995F9}"/>
              </a:ext>
            </a:extLst>
          </p:cNvPr>
          <p:cNvSpPr/>
          <p:nvPr/>
        </p:nvSpPr>
        <p:spPr>
          <a:xfrm>
            <a:off x="6958709" y="2390564"/>
            <a:ext cx="1728358" cy="913070"/>
          </a:xfrm>
          <a:prstGeom prst="rect">
            <a:avLst/>
          </a:prstGeom>
        </p:spPr>
        <p:txBody>
          <a:bodyPr wrap="none">
            <a:spAutoFit/>
          </a:bodyPr>
          <a:lstStyle/>
          <a:p>
            <a:pPr algn="ctr">
              <a:lnSpc>
                <a:spcPts val="3200"/>
              </a:lnSpc>
            </a:pPr>
            <a:r>
              <a:rPr lang="en-US" sz="4800" b="1" dirty="0">
                <a:solidFill>
                  <a:srgbClr val="374781"/>
                </a:solidFill>
                <a:latin typeface="Arial" panose="020B0604020202020204" pitchFamily="34" charset="0"/>
                <a:cs typeface="Arial" panose="020B0604020202020204" pitchFamily="34" charset="0"/>
              </a:rPr>
              <a:t>2 000</a:t>
            </a:r>
          </a:p>
          <a:p>
            <a:pPr algn="ctr">
              <a:lnSpc>
                <a:spcPts val="3200"/>
              </a:lnSpc>
            </a:pPr>
            <a:r>
              <a:rPr lang="en-US" sz="2800" b="1" dirty="0" err="1">
                <a:solidFill>
                  <a:srgbClr val="B6D043"/>
                </a:solidFill>
                <a:latin typeface="Arial" panose="020B0604020202020204" pitchFamily="34" charset="0"/>
                <a:cs typeface="Arial" panose="020B0604020202020204" pitchFamily="34" charset="0"/>
              </a:rPr>
              <a:t>morts</a:t>
            </a:r>
            <a:endParaRPr lang="en-US" sz="2800" b="1" dirty="0">
              <a:solidFill>
                <a:srgbClr val="B6D043"/>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64C948A-3858-A946-B6C8-E96309C428A5}"/>
              </a:ext>
            </a:extLst>
          </p:cNvPr>
          <p:cNvSpPr/>
          <p:nvPr/>
        </p:nvSpPr>
        <p:spPr>
          <a:xfrm>
            <a:off x="938880" y="2810821"/>
            <a:ext cx="2922596" cy="913070"/>
          </a:xfrm>
          <a:prstGeom prst="rect">
            <a:avLst/>
          </a:prstGeom>
        </p:spPr>
        <p:txBody>
          <a:bodyPr wrap="none">
            <a:spAutoFit/>
          </a:bodyPr>
          <a:lstStyle/>
          <a:p>
            <a:pPr algn="ctr">
              <a:lnSpc>
                <a:spcPts val="3200"/>
              </a:lnSpc>
            </a:pPr>
            <a:r>
              <a:rPr lang="en-US" sz="4800" b="1" dirty="0">
                <a:solidFill>
                  <a:srgbClr val="374781"/>
                </a:solidFill>
                <a:latin typeface="Arial" panose="020B0604020202020204" pitchFamily="34" charset="0"/>
                <a:cs typeface="Arial" panose="020B0604020202020204" pitchFamily="34" charset="0"/>
              </a:rPr>
              <a:t>20 000</a:t>
            </a:r>
          </a:p>
          <a:p>
            <a:pPr algn="ctr">
              <a:lnSpc>
                <a:spcPts val="3200"/>
              </a:lnSpc>
            </a:pPr>
            <a:r>
              <a:rPr lang="en-US" sz="2800" b="1" dirty="0" err="1">
                <a:solidFill>
                  <a:srgbClr val="B6D043"/>
                </a:solidFill>
                <a:latin typeface="Arial" panose="020B0604020202020204" pitchFamily="34" charset="0"/>
                <a:cs typeface="Arial" panose="020B0604020202020204" pitchFamily="34" charset="0"/>
              </a:rPr>
              <a:t>hospitalisations</a:t>
            </a:r>
            <a:endParaRPr lang="en-US" sz="2800" b="1" dirty="0">
              <a:solidFill>
                <a:srgbClr val="B6D043"/>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445A400-7CB2-D64E-B9C6-B1EAF0CBB894}"/>
              </a:ext>
            </a:extLst>
          </p:cNvPr>
          <p:cNvSpPr/>
          <p:nvPr/>
        </p:nvSpPr>
        <p:spPr>
          <a:xfrm>
            <a:off x="7381335" y="3723891"/>
            <a:ext cx="3405099" cy="1554272"/>
          </a:xfrm>
          <a:prstGeom prst="rect">
            <a:avLst/>
          </a:prstGeom>
        </p:spPr>
        <p:txBody>
          <a:bodyPr wrap="none">
            <a:spAutoFit/>
          </a:bodyPr>
          <a:lstStyle/>
          <a:p>
            <a:pPr algn="ctr">
              <a:lnSpc>
                <a:spcPts val="3200"/>
              </a:lnSpc>
              <a:spcAft>
                <a:spcPts val="1800"/>
              </a:spcAft>
            </a:pPr>
            <a:r>
              <a:rPr lang="en-US" sz="2800" b="1" dirty="0">
                <a:solidFill>
                  <a:srgbClr val="B6D043"/>
                </a:solidFill>
                <a:latin typeface="Arial" panose="020B0604020202020204" pitchFamily="34" charset="0"/>
                <a:cs typeface="Arial" panose="020B0604020202020204" pitchFamily="34" charset="0"/>
              </a:rPr>
              <a:t>Un </a:t>
            </a:r>
            <a:r>
              <a:rPr lang="en-US" sz="2800" b="1" dirty="0" err="1">
                <a:solidFill>
                  <a:srgbClr val="B6D043"/>
                </a:solidFill>
                <a:latin typeface="Arial" panose="020B0604020202020204" pitchFamily="34" charset="0"/>
                <a:cs typeface="Arial" panose="020B0604020202020204" pitchFamily="34" charset="0"/>
              </a:rPr>
              <a:t>coût</a:t>
            </a:r>
            <a:r>
              <a:rPr lang="en-US" sz="2800" b="1" dirty="0">
                <a:solidFill>
                  <a:srgbClr val="B6D043"/>
                </a:solidFill>
                <a:latin typeface="Arial" panose="020B0604020202020204" pitchFamily="34" charset="0"/>
                <a:cs typeface="Arial" panose="020B0604020202020204" pitchFamily="34" charset="0"/>
              </a:rPr>
              <a:t> de </a:t>
            </a:r>
            <a:endParaRPr lang="en-US" sz="4800" b="1" dirty="0">
              <a:solidFill>
                <a:srgbClr val="374781"/>
              </a:solidFill>
              <a:latin typeface="Arial" panose="020B0604020202020204" pitchFamily="34" charset="0"/>
              <a:cs typeface="Arial" panose="020B0604020202020204" pitchFamily="34" charset="0"/>
            </a:endParaRPr>
          </a:p>
          <a:p>
            <a:pPr algn="ctr">
              <a:lnSpc>
                <a:spcPts val="3200"/>
              </a:lnSpc>
            </a:pPr>
            <a:r>
              <a:rPr lang="en-US" sz="4800" b="1" dirty="0">
                <a:solidFill>
                  <a:srgbClr val="374781"/>
                </a:solidFill>
                <a:latin typeface="Arial" panose="020B0604020202020204" pitchFamily="34" charset="0"/>
                <a:cs typeface="Arial" panose="020B0604020202020204" pitchFamily="34" charset="0"/>
              </a:rPr>
              <a:t>4 milliards </a:t>
            </a:r>
          </a:p>
          <a:p>
            <a:pPr algn="ctr">
              <a:lnSpc>
                <a:spcPts val="3200"/>
              </a:lnSpc>
            </a:pPr>
            <a:r>
              <a:rPr lang="en-US" sz="2800" b="1" dirty="0">
                <a:solidFill>
                  <a:srgbClr val="B6D043"/>
                </a:solidFill>
                <a:latin typeface="Arial" panose="020B0604020202020204" pitchFamily="34" charset="0"/>
                <a:cs typeface="Arial" panose="020B0604020202020204" pitchFamily="34" charset="0"/>
              </a:rPr>
              <a:t>de dollars</a:t>
            </a:r>
          </a:p>
        </p:txBody>
      </p:sp>
      <p:sp>
        <p:nvSpPr>
          <p:cNvPr id="11" name="Rectangle 10">
            <a:extLst>
              <a:ext uri="{FF2B5EF4-FFF2-40B4-BE49-F238E27FC236}">
                <a16:creationId xmlns:a16="http://schemas.microsoft.com/office/drawing/2014/main" id="{A147CAA9-F590-3747-A9B1-BBA9EDE929F3}"/>
              </a:ext>
            </a:extLst>
          </p:cNvPr>
          <p:cNvSpPr/>
          <p:nvPr/>
        </p:nvSpPr>
        <p:spPr>
          <a:xfrm>
            <a:off x="472572" y="4738549"/>
            <a:ext cx="6342565" cy="1754326"/>
          </a:xfrm>
          <a:prstGeom prst="rect">
            <a:avLst/>
          </a:prstGeom>
        </p:spPr>
        <p:txBody>
          <a:bodyPr wrap="square">
            <a:spAutoFit/>
          </a:bodyPr>
          <a:lstStyle/>
          <a:p>
            <a:pPr algn="ctr">
              <a:lnSpc>
                <a:spcPts val="4800"/>
              </a:lnSpc>
            </a:pPr>
            <a:r>
              <a:rPr lang="en-US" sz="4800" b="1" dirty="0">
                <a:solidFill>
                  <a:srgbClr val="374781"/>
                </a:solidFill>
                <a:latin typeface="Arial" panose="020B0604020202020204" pitchFamily="34" charset="0"/>
                <a:cs typeface="Arial" panose="020B0604020202020204" pitchFamily="34" charset="0"/>
              </a:rPr>
              <a:t>Première cause de </a:t>
            </a:r>
            <a:r>
              <a:rPr lang="en-US" sz="4800" b="1" dirty="0" err="1">
                <a:solidFill>
                  <a:srgbClr val="374781"/>
                </a:solidFill>
                <a:latin typeface="Arial" panose="020B0604020202020204" pitchFamily="34" charset="0"/>
                <a:cs typeface="Arial" panose="020B0604020202020204" pitchFamily="34" charset="0"/>
              </a:rPr>
              <a:t>décès</a:t>
            </a:r>
            <a:r>
              <a:rPr lang="en-US" sz="4800" b="1" dirty="0">
                <a:solidFill>
                  <a:srgbClr val="374781"/>
                </a:solidFill>
                <a:latin typeface="Arial" panose="020B0604020202020204" pitchFamily="34" charset="0"/>
                <a:cs typeface="Arial" panose="020B0604020202020204" pitchFamily="34" charset="0"/>
              </a:rPr>
              <a:t> par </a:t>
            </a:r>
            <a:r>
              <a:rPr lang="en-US" sz="4800" b="1" dirty="0" err="1">
                <a:solidFill>
                  <a:srgbClr val="374781"/>
                </a:solidFill>
                <a:latin typeface="Arial" panose="020B0604020202020204" pitchFamily="34" charset="0"/>
                <a:cs typeface="Arial" panose="020B0604020202020204" pitchFamily="34" charset="0"/>
              </a:rPr>
              <a:t>blessure</a:t>
            </a:r>
            <a:r>
              <a:rPr lang="en-US" sz="4800" b="1" dirty="0">
                <a:solidFill>
                  <a:srgbClr val="374781"/>
                </a:solidFill>
                <a:latin typeface="Arial" panose="020B0604020202020204" pitchFamily="34" charset="0"/>
                <a:cs typeface="Arial" panose="020B0604020202020204" pitchFamily="34" charset="0"/>
              </a:rPr>
              <a:t> </a:t>
            </a:r>
          </a:p>
          <a:p>
            <a:pPr algn="ctr"/>
            <a:r>
              <a:rPr lang="en-US" sz="2800" b="1" dirty="0">
                <a:solidFill>
                  <a:srgbClr val="B6D043"/>
                </a:solidFill>
                <a:latin typeface="Arial" panose="020B0604020202020204" pitchFamily="34" charset="0"/>
                <a:cs typeface="Arial" panose="020B0604020202020204" pitchFamily="34" charset="0"/>
              </a:rPr>
              <a:t>chez les enfants </a:t>
            </a:r>
            <a:r>
              <a:rPr lang="en-US" sz="2800" b="1" dirty="0" err="1">
                <a:solidFill>
                  <a:srgbClr val="B6D043"/>
                </a:solidFill>
                <a:latin typeface="Arial" panose="020B0604020202020204" pitchFamily="34" charset="0"/>
                <a:cs typeface="Arial" panose="020B0604020202020204" pitchFamily="34" charset="0"/>
              </a:rPr>
              <a:t>âgés</a:t>
            </a:r>
            <a:r>
              <a:rPr lang="en-US" sz="2800" b="1" dirty="0">
                <a:solidFill>
                  <a:srgbClr val="B6D043"/>
                </a:solidFill>
                <a:latin typeface="Arial" panose="020B0604020202020204" pitchFamily="34" charset="0"/>
                <a:cs typeface="Arial" panose="020B0604020202020204" pitchFamily="34" charset="0"/>
              </a:rPr>
              <a:t> de 1 </a:t>
            </a:r>
            <a:r>
              <a:rPr lang="en-US" sz="2800" b="1" dirty="0" err="1">
                <a:solidFill>
                  <a:srgbClr val="B6D043"/>
                </a:solidFill>
                <a:latin typeface="Arial" panose="020B0604020202020204" pitchFamily="34" charset="0"/>
                <a:cs typeface="Arial" panose="020B0604020202020204" pitchFamily="34" charset="0"/>
              </a:rPr>
              <a:t>à</a:t>
            </a:r>
            <a:r>
              <a:rPr lang="en-US" sz="2800" b="1" dirty="0">
                <a:solidFill>
                  <a:srgbClr val="B6D043"/>
                </a:solidFill>
                <a:latin typeface="Arial" panose="020B0604020202020204" pitchFamily="34" charset="0"/>
                <a:cs typeface="Arial" panose="020B0604020202020204" pitchFamily="34" charset="0"/>
              </a:rPr>
              <a:t> 14 </a:t>
            </a:r>
            <a:r>
              <a:rPr lang="en-US" sz="2800" b="1" dirty="0" err="1">
                <a:solidFill>
                  <a:srgbClr val="B6D043"/>
                </a:solidFill>
                <a:latin typeface="Arial" panose="020B0604020202020204" pitchFamily="34" charset="0"/>
                <a:cs typeface="Arial" panose="020B0604020202020204" pitchFamily="34" charset="0"/>
              </a:rPr>
              <a:t>ans</a:t>
            </a:r>
            <a:endParaRPr lang="en-US" sz="2800" b="1" dirty="0">
              <a:solidFill>
                <a:srgbClr val="B6D04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32882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95D9-1977-9C46-9990-47FFD56BAB14}"/>
              </a:ext>
            </a:extLst>
          </p:cNvPr>
          <p:cNvSpPr>
            <a:spLocks noGrp="1"/>
          </p:cNvSpPr>
          <p:nvPr>
            <p:ph type="title"/>
          </p:nvPr>
        </p:nvSpPr>
        <p:spPr/>
        <p:txBody>
          <a:bodyPr/>
          <a:lstStyle/>
          <a:p>
            <a:r>
              <a:rPr lang="en-US" dirty="0"/>
              <a:t>Nous </a:t>
            </a:r>
            <a:r>
              <a:rPr lang="en-US" dirty="0" err="1"/>
              <a:t>sommes</a:t>
            </a:r>
            <a:r>
              <a:rPr lang="en-US" dirty="0"/>
              <a:t> </a:t>
            </a:r>
            <a:r>
              <a:rPr lang="en-US" dirty="0" err="1"/>
              <a:t>prêts</a:t>
            </a:r>
            <a:r>
              <a:rPr lang="en-US" dirty="0"/>
              <a:t> </a:t>
            </a:r>
            <a:r>
              <a:rPr lang="en-US" dirty="0" err="1"/>
              <a:t>à</a:t>
            </a:r>
            <a:r>
              <a:rPr lang="en-US" dirty="0"/>
              <a:t> passer </a:t>
            </a:r>
            <a:r>
              <a:rPr lang="en-US" dirty="0" err="1"/>
              <a:t>à</a:t>
            </a:r>
            <a:r>
              <a:rPr lang="en-US" dirty="0"/>
              <a:t> </a:t>
            </a:r>
            <a:r>
              <a:rPr lang="en-US" dirty="0" err="1"/>
              <a:t>l’étape</a:t>
            </a:r>
            <a:r>
              <a:rPr lang="en-US" dirty="0"/>
              <a:t> 3, </a:t>
            </a:r>
            <a:r>
              <a:rPr lang="en-US" dirty="0" err="1"/>
              <a:t>lorsque</a:t>
            </a:r>
            <a:r>
              <a:rPr lang="en-US" dirty="0"/>
              <a:t> : </a:t>
            </a:r>
          </a:p>
        </p:txBody>
      </p:sp>
      <p:sp>
        <p:nvSpPr>
          <p:cNvPr id="3" name="Content Placeholder 2">
            <a:extLst>
              <a:ext uri="{FF2B5EF4-FFF2-40B4-BE49-F238E27FC236}">
                <a16:creationId xmlns:a16="http://schemas.microsoft.com/office/drawing/2014/main" id="{EE8C7A2F-FBF7-D64F-B47F-32CD196E5D6D}"/>
              </a:ext>
            </a:extLst>
          </p:cNvPr>
          <p:cNvSpPr>
            <a:spLocks noGrp="1"/>
          </p:cNvSpPr>
          <p:nvPr>
            <p:ph idx="1"/>
          </p:nvPr>
        </p:nvSpPr>
        <p:spPr>
          <a:xfrm>
            <a:off x="2538413" y="2369343"/>
            <a:ext cx="8815387" cy="4351338"/>
          </a:xfrm>
        </p:spPr>
        <p:txBody>
          <a:bodyPr>
            <a:normAutofit/>
          </a:bodyPr>
          <a:lstStyle/>
          <a:p>
            <a:pPr marL="594360" indent="-594360">
              <a:lnSpc>
                <a:spcPct val="100000"/>
              </a:lnSpc>
              <a:buClr>
                <a:srgbClr val="B6D043"/>
              </a:buClr>
              <a:buSzPct val="200000"/>
              <a:buFont typeface="Wingdings" pitchFamily="2" charset="2"/>
              <a:buChar char="ü"/>
            </a:pPr>
            <a:r>
              <a:rPr lang="en-US" dirty="0"/>
              <a:t>Notre plan de </a:t>
            </a:r>
            <a:r>
              <a:rPr lang="en-US" dirty="0" err="1"/>
              <a:t>sécurité</a:t>
            </a:r>
            <a:r>
              <a:rPr lang="en-US" dirty="0"/>
              <a:t> </a:t>
            </a:r>
            <a:r>
              <a:rPr lang="en-US" dirty="0" err="1"/>
              <a:t>routière</a:t>
            </a:r>
            <a:r>
              <a:rPr lang="en-US" dirty="0"/>
              <a:t> Vision </a:t>
            </a:r>
            <a:r>
              <a:rPr lang="en-US" dirty="0" err="1"/>
              <a:t>zéro</a:t>
            </a:r>
            <a:r>
              <a:rPr lang="en-US" dirty="0"/>
              <a:t> </a:t>
            </a:r>
            <a:r>
              <a:rPr lang="en-US" dirty="0" err="1"/>
              <a:t>est</a:t>
            </a:r>
            <a:r>
              <a:rPr lang="en-US" dirty="0"/>
              <a:t> </a:t>
            </a:r>
            <a:r>
              <a:rPr lang="en-US" dirty="0" err="1"/>
              <a:t>consolidé</a:t>
            </a:r>
            <a:r>
              <a:rPr lang="en-US" dirty="0"/>
              <a:t> et </a:t>
            </a:r>
            <a:r>
              <a:rPr lang="en-US" dirty="0" err="1"/>
              <a:t>rendu</a:t>
            </a:r>
            <a:r>
              <a:rPr lang="en-US" dirty="0"/>
              <a:t> public</a:t>
            </a:r>
          </a:p>
          <a:p>
            <a:pPr marL="594360" indent="-594360">
              <a:lnSpc>
                <a:spcPct val="100000"/>
              </a:lnSpc>
              <a:buClr>
                <a:srgbClr val="B6D043"/>
              </a:buClr>
              <a:buSzPct val="200000"/>
              <a:buFont typeface="Wingdings" pitchFamily="2" charset="2"/>
              <a:buChar char="ü"/>
            </a:pPr>
            <a:r>
              <a:rPr lang="en-US" dirty="0" err="1"/>
              <a:t>Toutes</a:t>
            </a:r>
            <a:r>
              <a:rPr lang="en-US" dirty="0"/>
              <a:t> les parties </a:t>
            </a:r>
            <a:r>
              <a:rPr lang="en-US" dirty="0" err="1"/>
              <a:t>prenantes</a:t>
            </a:r>
            <a:r>
              <a:rPr lang="en-US" dirty="0"/>
              <a:t> </a:t>
            </a:r>
            <a:r>
              <a:rPr lang="en-US" dirty="0" err="1"/>
              <a:t>ont</a:t>
            </a:r>
            <a:r>
              <a:rPr lang="en-US" dirty="0"/>
              <a:t> </a:t>
            </a:r>
            <a:r>
              <a:rPr lang="en-US" dirty="0" err="1"/>
              <a:t>été</a:t>
            </a:r>
            <a:r>
              <a:rPr lang="en-US" dirty="0"/>
              <a:t> </a:t>
            </a:r>
            <a:r>
              <a:rPr lang="en-US" dirty="0" err="1"/>
              <a:t>engagées</a:t>
            </a:r>
            <a:r>
              <a:rPr lang="en-US" dirty="0"/>
              <a:t> et </a:t>
            </a:r>
            <a:r>
              <a:rPr lang="en-US" dirty="0" err="1"/>
              <a:t>sont</a:t>
            </a:r>
            <a:r>
              <a:rPr lang="en-US" dirty="0"/>
              <a:t> </a:t>
            </a:r>
            <a:r>
              <a:rPr lang="en-US" dirty="0" err="1"/>
              <a:t>conscientes</a:t>
            </a:r>
            <a:r>
              <a:rPr lang="en-US" dirty="0"/>
              <a:t> de </a:t>
            </a:r>
            <a:r>
              <a:rPr lang="en-US" dirty="0" err="1"/>
              <a:t>leur</a:t>
            </a:r>
            <a:r>
              <a:rPr lang="en-US" dirty="0"/>
              <a:t> </a:t>
            </a:r>
            <a:r>
              <a:rPr lang="en-US" dirty="0" err="1"/>
              <a:t>rôle</a:t>
            </a:r>
            <a:r>
              <a:rPr lang="en-US" dirty="0"/>
              <a:t> pour </a:t>
            </a:r>
            <a:r>
              <a:rPr lang="en-US" dirty="0" err="1"/>
              <a:t>l’avenir</a:t>
            </a:r>
            <a:endParaRPr lang="en-US" dirty="0"/>
          </a:p>
          <a:p>
            <a:pPr marL="0" indent="0">
              <a:lnSpc>
                <a:spcPct val="100000"/>
              </a:lnSpc>
              <a:buClr>
                <a:srgbClr val="B6D043"/>
              </a:buClr>
              <a:buSzPct val="200000"/>
              <a:buNone/>
            </a:pPr>
            <a:endParaRPr lang="en-US" dirty="0"/>
          </a:p>
          <a:p>
            <a:pPr marL="0" indent="0">
              <a:buNone/>
            </a:pPr>
            <a:r>
              <a:rPr lang="fr-FR" dirty="0"/>
              <a:t>Il est temps de mettre en œuvre notre plan Vision zéro!</a:t>
            </a:r>
            <a:endParaRPr lang="en-CA" dirty="0"/>
          </a:p>
        </p:txBody>
      </p:sp>
    </p:spTree>
    <p:extLst>
      <p:ext uri="{BB962C8B-B14F-4D97-AF65-F5344CB8AC3E}">
        <p14:creationId xmlns:p14="http://schemas.microsoft.com/office/powerpoint/2010/main" val="201415371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2D6CE-7AA4-1146-9A6F-6FCDE8E5B793}"/>
              </a:ext>
            </a:extLst>
          </p:cNvPr>
          <p:cNvSpPr>
            <a:spLocks noGrp="1"/>
          </p:cNvSpPr>
          <p:nvPr>
            <p:ph type="title"/>
          </p:nvPr>
        </p:nvSpPr>
        <p:spPr/>
        <p:txBody>
          <a:bodyPr/>
          <a:lstStyle/>
          <a:p>
            <a:r>
              <a:rPr lang="en-US" dirty="0"/>
              <a:t>Étape 3 : </a:t>
            </a:r>
            <a:br>
              <a:rPr lang="en-US" dirty="0"/>
            </a:br>
            <a:r>
              <a:rPr lang="en-US" dirty="0"/>
              <a:t>MISE EN ŒUVRE ET ENTRETIEN </a:t>
            </a:r>
          </a:p>
        </p:txBody>
      </p:sp>
      <p:sp>
        <p:nvSpPr>
          <p:cNvPr id="3" name="Content Placeholder 2">
            <a:extLst>
              <a:ext uri="{FF2B5EF4-FFF2-40B4-BE49-F238E27FC236}">
                <a16:creationId xmlns:a16="http://schemas.microsoft.com/office/drawing/2014/main" id="{EC4E27B0-334C-6549-ACEB-BFEFFFFF89D3}"/>
              </a:ext>
            </a:extLst>
          </p:cNvPr>
          <p:cNvSpPr>
            <a:spLocks noGrp="1"/>
          </p:cNvSpPr>
          <p:nvPr>
            <p:ph idx="1"/>
          </p:nvPr>
        </p:nvSpPr>
        <p:spPr>
          <a:xfrm>
            <a:off x="2538413" y="2334418"/>
            <a:ext cx="8815387" cy="4351338"/>
          </a:xfrm>
        </p:spPr>
        <p:txBody>
          <a:bodyPr/>
          <a:lstStyle/>
          <a:p>
            <a:r>
              <a:rPr lang="fr-CA" dirty="0"/>
              <a:t>Revoir le plan de sécurité routière Vision zéro de l’étape 2 et fixer nos priorités</a:t>
            </a:r>
            <a:endParaRPr lang="en-CA" dirty="0"/>
          </a:p>
          <a:p>
            <a:r>
              <a:rPr lang="fr-FR" dirty="0"/>
              <a:t>Lorsque le plan Vision Zéro est approuvé et que le budget est alloué, le plan de mise en œuvre étape par étape peut commencer à être déterminé</a:t>
            </a:r>
            <a:endParaRPr lang="en-CA" dirty="0"/>
          </a:p>
        </p:txBody>
      </p:sp>
    </p:spTree>
    <p:extLst>
      <p:ext uri="{BB962C8B-B14F-4D97-AF65-F5344CB8AC3E}">
        <p14:creationId xmlns:p14="http://schemas.microsoft.com/office/powerpoint/2010/main" val="44208275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2821B6-2219-2149-95A2-994377C09536}"/>
              </a:ext>
            </a:extLst>
          </p:cNvPr>
          <p:cNvSpPr/>
          <p:nvPr/>
        </p:nvSpPr>
        <p:spPr>
          <a:xfrm>
            <a:off x="257175" y="337344"/>
            <a:ext cx="2157412" cy="2157412"/>
          </a:xfrm>
          <a:prstGeom prst="ellipse">
            <a:avLst/>
          </a:prstGeom>
          <a:solidFill>
            <a:srgbClr val="37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a:solidFill>
                  <a:srgbClr val="B6D043"/>
                </a:solidFill>
                <a:latin typeface="Arial" panose="020B0604020202020204" pitchFamily="34" charset="0"/>
                <a:cs typeface="Arial" panose="020B0604020202020204" pitchFamily="34" charset="0"/>
              </a:rPr>
              <a:t>Stage</a:t>
            </a:r>
          </a:p>
          <a:p>
            <a:pPr algn="ctr">
              <a:lnSpc>
                <a:spcPct val="90000"/>
              </a:lnSpc>
            </a:pPr>
            <a:r>
              <a:rPr lang="en-US" sz="9600" b="1" dirty="0">
                <a:latin typeface="Arial" panose="020B0604020202020204" pitchFamily="34" charset="0"/>
                <a:cs typeface="Arial" panose="020B0604020202020204" pitchFamily="34" charset="0"/>
              </a:rPr>
              <a:t>3</a:t>
            </a:r>
          </a:p>
        </p:txBody>
      </p:sp>
      <p:sp>
        <p:nvSpPr>
          <p:cNvPr id="8" name="Rectangle 7">
            <a:extLst>
              <a:ext uri="{FF2B5EF4-FFF2-40B4-BE49-F238E27FC236}">
                <a16:creationId xmlns:a16="http://schemas.microsoft.com/office/drawing/2014/main" id="{1724607E-3876-1A43-9C7E-4AF5A232B28A}"/>
              </a:ext>
            </a:extLst>
          </p:cNvPr>
          <p:cNvSpPr/>
          <p:nvPr/>
        </p:nvSpPr>
        <p:spPr>
          <a:xfrm>
            <a:off x="2652067" y="427535"/>
            <a:ext cx="9313194" cy="868101"/>
          </a:xfrm>
          <a:prstGeom prst="rect">
            <a:avLst/>
          </a:prstGeom>
          <a:solidFill>
            <a:srgbClr val="B6D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374781"/>
                </a:solidFill>
                <a:latin typeface="Arial" panose="020B0604020202020204" pitchFamily="34" charset="0"/>
                <a:cs typeface="Arial" panose="020B0604020202020204" pitchFamily="34" charset="0"/>
              </a:rPr>
              <a:t>Utiliser</a:t>
            </a:r>
            <a:r>
              <a:rPr lang="en-US" sz="2000" dirty="0">
                <a:solidFill>
                  <a:srgbClr val="374781"/>
                </a:solidFill>
                <a:latin typeface="Arial" panose="020B0604020202020204" pitchFamily="34" charset="0"/>
                <a:cs typeface="Arial" panose="020B0604020202020204" pitchFamily="34" charset="0"/>
              </a:rPr>
              <a:t> les </a:t>
            </a:r>
            <a:r>
              <a:rPr lang="en-US" sz="2000" dirty="0" err="1">
                <a:solidFill>
                  <a:srgbClr val="374781"/>
                </a:solidFill>
                <a:latin typeface="Arial" panose="020B0604020202020204" pitchFamily="34" charset="0"/>
                <a:cs typeface="Arial" panose="020B0604020202020204" pitchFamily="34" charset="0"/>
              </a:rPr>
              <a:t>données</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disponibles</a:t>
            </a:r>
            <a:r>
              <a:rPr lang="en-US" sz="2000" dirty="0">
                <a:solidFill>
                  <a:srgbClr val="374781"/>
                </a:solidFill>
                <a:latin typeface="Arial" panose="020B0604020202020204" pitchFamily="34" charset="0"/>
                <a:cs typeface="Arial" panose="020B0604020202020204" pitchFamily="34" charset="0"/>
              </a:rPr>
              <a:t> et le cadre </a:t>
            </a:r>
            <a:r>
              <a:rPr lang="en-US" sz="2000" dirty="0" err="1">
                <a:solidFill>
                  <a:srgbClr val="374781"/>
                </a:solidFill>
                <a:latin typeface="Arial" panose="020B0604020202020204" pitchFamily="34" charset="0"/>
                <a:cs typeface="Arial" panose="020B0604020202020204" pitchFamily="34" charset="0"/>
              </a:rPr>
              <a:t>ou</a:t>
            </a:r>
            <a:r>
              <a:rPr lang="en-US" sz="2000" dirty="0">
                <a:solidFill>
                  <a:srgbClr val="374781"/>
                </a:solidFill>
                <a:latin typeface="Arial" panose="020B0604020202020204" pitchFamily="34" charset="0"/>
                <a:cs typeface="Arial" panose="020B0604020202020204" pitchFamily="34" charset="0"/>
              </a:rPr>
              <a:t> les </a:t>
            </a:r>
            <a:r>
              <a:rPr lang="en-US" sz="2000" dirty="0" err="1">
                <a:solidFill>
                  <a:srgbClr val="374781"/>
                </a:solidFill>
                <a:latin typeface="Arial" panose="020B0604020202020204" pitchFamily="34" charset="0"/>
                <a:cs typeface="Arial" panose="020B0604020202020204" pitchFamily="34" charset="0"/>
              </a:rPr>
              <a:t>principes</a:t>
            </a:r>
            <a:r>
              <a:rPr lang="en-US" sz="2000" dirty="0">
                <a:solidFill>
                  <a:srgbClr val="374781"/>
                </a:solidFill>
                <a:latin typeface="Arial" panose="020B0604020202020204" pitchFamily="34" charset="0"/>
                <a:cs typeface="Arial" panose="020B0604020202020204" pitchFamily="34" charset="0"/>
              </a:rPr>
              <a:t> que nous </a:t>
            </a:r>
            <a:r>
              <a:rPr lang="en-US" sz="2000" dirty="0" err="1">
                <a:solidFill>
                  <a:srgbClr val="374781"/>
                </a:solidFill>
                <a:latin typeface="Arial" panose="020B0604020202020204" pitchFamily="34" charset="0"/>
                <a:cs typeface="Arial" panose="020B0604020202020204" pitchFamily="34" charset="0"/>
              </a:rPr>
              <a:t>avons</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choisis</a:t>
            </a:r>
            <a:r>
              <a:rPr lang="en-US" sz="2000" dirty="0">
                <a:solidFill>
                  <a:srgbClr val="374781"/>
                </a:solidFill>
                <a:latin typeface="Arial" panose="020B0604020202020204" pitchFamily="34" charset="0"/>
                <a:cs typeface="Arial" panose="020B0604020202020204" pitchFamily="34" charset="0"/>
              </a:rPr>
              <a:t> pour </a:t>
            </a:r>
            <a:r>
              <a:rPr lang="en-US" sz="2000" dirty="0" err="1">
                <a:solidFill>
                  <a:srgbClr val="374781"/>
                </a:solidFill>
                <a:latin typeface="Arial" panose="020B0604020202020204" pitchFamily="34" charset="0"/>
                <a:cs typeface="Arial" panose="020B0604020202020204" pitchFamily="34" charset="0"/>
              </a:rPr>
              <a:t>déterminer</a:t>
            </a:r>
            <a:r>
              <a:rPr lang="en-US" sz="2000" dirty="0">
                <a:solidFill>
                  <a:srgbClr val="374781"/>
                </a:solidFill>
                <a:latin typeface="Arial" panose="020B0604020202020204" pitchFamily="34" charset="0"/>
                <a:cs typeface="Arial" panose="020B0604020202020204" pitchFamily="34" charset="0"/>
              </a:rPr>
              <a:t> les </a:t>
            </a:r>
            <a:r>
              <a:rPr lang="en-US" sz="2000" dirty="0" err="1">
                <a:solidFill>
                  <a:srgbClr val="374781"/>
                </a:solidFill>
                <a:latin typeface="Arial" panose="020B0604020202020204" pitchFamily="34" charset="0"/>
                <a:cs typeface="Arial" panose="020B0604020202020204" pitchFamily="34" charset="0"/>
              </a:rPr>
              <a:t>domaines</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prioritaires</a:t>
            </a:r>
            <a:r>
              <a:rPr lang="en-US" sz="2000" dirty="0">
                <a:solidFill>
                  <a:srgbClr val="374781"/>
                </a:solidFill>
                <a:latin typeface="Arial" panose="020B0604020202020204" pitchFamily="34" charset="0"/>
                <a:cs typeface="Arial" panose="020B0604020202020204" pitchFamily="34" charset="0"/>
              </a:rPr>
              <a:t> et la </a:t>
            </a:r>
            <a:r>
              <a:rPr lang="en-US" sz="2000" dirty="0" err="1">
                <a:solidFill>
                  <a:srgbClr val="374781"/>
                </a:solidFill>
                <a:latin typeface="Arial" panose="020B0604020202020204" pitchFamily="34" charset="0"/>
                <a:cs typeface="Arial" panose="020B0604020202020204" pitchFamily="34" charset="0"/>
              </a:rPr>
              <a:t>sécurité</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routière</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pertinente</a:t>
            </a:r>
            <a:endParaRPr lang="en-US" sz="2000" dirty="0">
              <a:solidFill>
                <a:srgbClr val="37478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2899B7E-C52F-0346-99A0-4DABEAAFEAC6}"/>
              </a:ext>
            </a:extLst>
          </p:cNvPr>
          <p:cNvSpPr/>
          <p:nvPr/>
        </p:nvSpPr>
        <p:spPr>
          <a:xfrm>
            <a:off x="2652067" y="1720636"/>
            <a:ext cx="9313194" cy="868101"/>
          </a:xfrm>
          <a:prstGeom prst="rect">
            <a:avLst/>
          </a:prstGeom>
          <a:solidFill>
            <a:srgbClr val="B6D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374781"/>
                </a:solidFill>
                <a:latin typeface="Arial" panose="020B0604020202020204" pitchFamily="34" charset="0"/>
                <a:cs typeface="Arial" panose="020B0604020202020204" pitchFamily="34" charset="0"/>
              </a:rPr>
              <a:t>Veiller</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à</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ce</a:t>
            </a:r>
            <a:r>
              <a:rPr lang="en-US" sz="2000" dirty="0">
                <a:solidFill>
                  <a:srgbClr val="374781"/>
                </a:solidFill>
                <a:latin typeface="Arial" panose="020B0604020202020204" pitchFamily="34" charset="0"/>
                <a:cs typeface="Arial" panose="020B0604020202020204" pitchFamily="34" charset="0"/>
              </a:rPr>
              <a:t> que la </a:t>
            </a:r>
            <a:r>
              <a:rPr lang="en-US" sz="2000" dirty="0" err="1">
                <a:solidFill>
                  <a:srgbClr val="374781"/>
                </a:solidFill>
                <a:latin typeface="Arial" panose="020B0604020202020204" pitchFamily="34" charset="0"/>
                <a:cs typeface="Arial" panose="020B0604020202020204" pitchFamily="34" charset="0"/>
              </a:rPr>
              <a:t>communauté</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soit</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impliquée</a:t>
            </a:r>
            <a:r>
              <a:rPr lang="en-US" sz="2000" dirty="0">
                <a:solidFill>
                  <a:srgbClr val="374781"/>
                </a:solidFill>
                <a:latin typeface="Arial" panose="020B0604020202020204" pitchFamily="34" charset="0"/>
                <a:cs typeface="Arial" panose="020B0604020202020204" pitchFamily="34" charset="0"/>
              </a:rPr>
              <a:t> et que </a:t>
            </a:r>
            <a:r>
              <a:rPr lang="en-US" sz="2000" dirty="0" err="1">
                <a:solidFill>
                  <a:srgbClr val="374781"/>
                </a:solidFill>
                <a:latin typeface="Arial" panose="020B0604020202020204" pitchFamily="34" charset="0"/>
                <a:cs typeface="Arial" panose="020B0604020202020204" pitchFamily="34" charset="0"/>
              </a:rPr>
              <a:t>sa</a:t>
            </a:r>
            <a:r>
              <a:rPr lang="en-US" sz="2000" dirty="0">
                <a:solidFill>
                  <a:srgbClr val="374781"/>
                </a:solidFill>
                <a:latin typeface="Arial" panose="020B0604020202020204" pitchFamily="34" charset="0"/>
                <a:cs typeface="Arial" panose="020B0604020202020204" pitchFamily="34" charset="0"/>
              </a:rPr>
              <a:t> contribution </a:t>
            </a:r>
          </a:p>
          <a:p>
            <a:pPr algn="ctr"/>
            <a:r>
              <a:rPr lang="en-US" sz="2000" dirty="0" err="1">
                <a:solidFill>
                  <a:srgbClr val="374781"/>
                </a:solidFill>
                <a:latin typeface="Arial" panose="020B0604020202020204" pitchFamily="34" charset="0"/>
                <a:cs typeface="Arial" panose="020B0604020202020204" pitchFamily="34" charset="0"/>
              </a:rPr>
              <a:t>soit</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intégrée</a:t>
            </a:r>
            <a:r>
              <a:rPr lang="en-US" sz="2000" dirty="0">
                <a:solidFill>
                  <a:srgbClr val="374781"/>
                </a:solidFill>
                <a:latin typeface="Arial" panose="020B0604020202020204" pitchFamily="34" charset="0"/>
                <a:cs typeface="Arial" panose="020B0604020202020204" pitchFamily="34" charset="0"/>
              </a:rPr>
              <a:t> au plan</a:t>
            </a:r>
          </a:p>
        </p:txBody>
      </p:sp>
      <p:sp>
        <p:nvSpPr>
          <p:cNvPr id="10" name="Rectangle 9">
            <a:extLst>
              <a:ext uri="{FF2B5EF4-FFF2-40B4-BE49-F238E27FC236}">
                <a16:creationId xmlns:a16="http://schemas.microsoft.com/office/drawing/2014/main" id="{610C6C0A-3922-1441-8BC6-92062702A6CD}"/>
              </a:ext>
            </a:extLst>
          </p:cNvPr>
          <p:cNvSpPr/>
          <p:nvPr/>
        </p:nvSpPr>
        <p:spPr>
          <a:xfrm>
            <a:off x="2652067" y="3013737"/>
            <a:ext cx="9313194" cy="868101"/>
          </a:xfrm>
          <a:prstGeom prst="rect">
            <a:avLst/>
          </a:prstGeom>
          <a:solidFill>
            <a:srgbClr val="B6D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374781"/>
                </a:solidFill>
                <a:latin typeface="Arial" panose="020B0604020202020204" pitchFamily="34" charset="0"/>
                <a:cs typeface="Arial" panose="020B0604020202020204" pitchFamily="34" charset="0"/>
              </a:rPr>
              <a:t>Déterminer</a:t>
            </a:r>
            <a:r>
              <a:rPr lang="en-US" sz="2000" dirty="0">
                <a:solidFill>
                  <a:srgbClr val="374781"/>
                </a:solidFill>
                <a:latin typeface="Arial" panose="020B0604020202020204" pitchFamily="34" charset="0"/>
                <a:cs typeface="Arial" panose="020B0604020202020204" pitchFamily="34" charset="0"/>
              </a:rPr>
              <a:t> les </a:t>
            </a:r>
            <a:r>
              <a:rPr lang="en-US" sz="2000" dirty="0" err="1">
                <a:solidFill>
                  <a:srgbClr val="374781"/>
                </a:solidFill>
                <a:latin typeface="Arial" panose="020B0604020202020204" pitchFamily="34" charset="0"/>
                <a:cs typeface="Arial" panose="020B0604020202020204" pitchFamily="34" charset="0"/>
              </a:rPr>
              <a:t>mesures</a:t>
            </a:r>
            <a:r>
              <a:rPr lang="en-US" sz="2000" dirty="0">
                <a:solidFill>
                  <a:srgbClr val="374781"/>
                </a:solidFill>
                <a:latin typeface="Arial" panose="020B0604020202020204" pitchFamily="34" charset="0"/>
                <a:cs typeface="Arial" panose="020B0604020202020204" pitchFamily="34" charset="0"/>
              </a:rPr>
              <a:t> de </a:t>
            </a:r>
            <a:r>
              <a:rPr lang="en-US" sz="2000" dirty="0" err="1">
                <a:solidFill>
                  <a:srgbClr val="374781"/>
                </a:solidFill>
                <a:latin typeface="Arial" panose="020B0604020202020204" pitchFamily="34" charset="0"/>
                <a:cs typeface="Arial" panose="020B0604020202020204" pitchFamily="34" charset="0"/>
              </a:rPr>
              <a:t>prévention</a:t>
            </a:r>
            <a:r>
              <a:rPr lang="en-US" sz="2000" dirty="0">
                <a:solidFill>
                  <a:srgbClr val="374781"/>
                </a:solidFill>
                <a:latin typeface="Arial" panose="020B0604020202020204" pitchFamily="34" charset="0"/>
                <a:cs typeface="Arial" panose="020B0604020202020204" pitchFamily="34" charset="0"/>
              </a:rPr>
              <a:t> les plus </a:t>
            </a:r>
            <a:r>
              <a:rPr lang="en-US" sz="2000" dirty="0" err="1">
                <a:solidFill>
                  <a:srgbClr val="374781"/>
                </a:solidFill>
                <a:latin typeface="Arial" panose="020B0604020202020204" pitchFamily="34" charset="0"/>
                <a:cs typeface="Arial" panose="020B0604020202020204" pitchFamily="34" charset="0"/>
              </a:rPr>
              <a:t>adaptées</a:t>
            </a:r>
            <a:r>
              <a:rPr lang="en-US" sz="2000" dirty="0">
                <a:solidFill>
                  <a:srgbClr val="374781"/>
                </a:solidFill>
                <a:latin typeface="Arial" panose="020B0604020202020204" pitchFamily="34" charset="0"/>
                <a:cs typeface="Arial" panose="020B0604020202020204" pitchFamily="34" charset="0"/>
              </a:rPr>
              <a:t> </a:t>
            </a:r>
          </a:p>
          <a:p>
            <a:pPr algn="ctr"/>
            <a:r>
              <a:rPr lang="en-US" sz="2000" dirty="0" err="1">
                <a:solidFill>
                  <a:srgbClr val="374781"/>
                </a:solidFill>
                <a:latin typeface="Arial" panose="020B0604020202020204" pitchFamily="34" charset="0"/>
                <a:cs typeface="Arial" panose="020B0604020202020204" pitchFamily="34" charset="0"/>
              </a:rPr>
              <a:t>à</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chaque</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préoccupation</a:t>
            </a:r>
            <a:endParaRPr lang="en-US" sz="2000" dirty="0">
              <a:solidFill>
                <a:srgbClr val="37478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FF6EF27-6D69-2442-BD51-33C58EB15A7E}"/>
              </a:ext>
            </a:extLst>
          </p:cNvPr>
          <p:cNvSpPr/>
          <p:nvPr/>
        </p:nvSpPr>
        <p:spPr>
          <a:xfrm>
            <a:off x="2652067" y="4306838"/>
            <a:ext cx="9313194" cy="868101"/>
          </a:xfrm>
          <a:prstGeom prst="rect">
            <a:avLst/>
          </a:prstGeom>
          <a:solidFill>
            <a:srgbClr val="B6D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374781"/>
                </a:solidFill>
                <a:latin typeface="Arial" panose="020B0604020202020204" pitchFamily="34" charset="0"/>
                <a:cs typeface="Arial" panose="020B0604020202020204" pitchFamily="34" charset="0"/>
              </a:rPr>
              <a:t>Créer</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une</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prévision</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budgétaire</a:t>
            </a:r>
            <a:r>
              <a:rPr lang="en-US" sz="2000" dirty="0">
                <a:solidFill>
                  <a:srgbClr val="374781"/>
                </a:solidFill>
                <a:latin typeface="Arial" panose="020B0604020202020204" pitchFamily="34" charset="0"/>
                <a:cs typeface="Arial" panose="020B0604020202020204" pitchFamily="34" charset="0"/>
              </a:rPr>
              <a:t> pour </a:t>
            </a:r>
            <a:r>
              <a:rPr lang="en-US" sz="2000" dirty="0" err="1">
                <a:solidFill>
                  <a:srgbClr val="374781"/>
                </a:solidFill>
                <a:latin typeface="Arial" panose="020B0604020202020204" pitchFamily="34" charset="0"/>
                <a:cs typeface="Arial" panose="020B0604020202020204" pitchFamily="34" charset="0"/>
              </a:rPr>
              <a:t>chaque</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mesure</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ou</a:t>
            </a:r>
            <a:r>
              <a:rPr lang="en-US" sz="2000" dirty="0">
                <a:solidFill>
                  <a:srgbClr val="374781"/>
                </a:solidFill>
                <a:latin typeface="Arial" panose="020B0604020202020204" pitchFamily="34" charset="0"/>
                <a:cs typeface="Arial" panose="020B0604020202020204" pitchFamily="34" charset="0"/>
              </a:rPr>
              <a:t> initiative </a:t>
            </a:r>
          </a:p>
          <a:p>
            <a:pPr algn="ctr"/>
            <a:r>
              <a:rPr lang="en-US" sz="2000" dirty="0" err="1">
                <a:solidFill>
                  <a:srgbClr val="374781"/>
                </a:solidFill>
                <a:latin typeface="Arial" panose="020B0604020202020204" pitchFamily="34" charset="0"/>
                <a:cs typeface="Arial" panose="020B0604020202020204" pitchFamily="34" charset="0"/>
              </a:rPr>
              <a:t>à</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mettre</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en</a:t>
            </a:r>
            <a:r>
              <a:rPr lang="en-US" sz="2000" dirty="0">
                <a:solidFill>
                  <a:srgbClr val="374781"/>
                </a:solidFill>
                <a:latin typeface="Arial" panose="020B0604020202020204" pitchFamily="34" charset="0"/>
                <a:cs typeface="Arial" panose="020B0604020202020204" pitchFamily="34" charset="0"/>
              </a:rPr>
              <a:t> </a:t>
            </a:r>
            <a:r>
              <a:rPr lang="en-US" sz="2000" dirty="0" err="1">
                <a:solidFill>
                  <a:srgbClr val="374781"/>
                </a:solidFill>
                <a:latin typeface="Arial" panose="020B0604020202020204" pitchFamily="34" charset="0"/>
                <a:cs typeface="Arial" panose="020B0604020202020204" pitchFamily="34" charset="0"/>
              </a:rPr>
              <a:t>œuvre</a:t>
            </a:r>
            <a:endParaRPr lang="en-US" sz="2000" dirty="0">
              <a:solidFill>
                <a:srgbClr val="37478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0625891-CDF1-474E-BB1D-A48DC1C7E92B}"/>
              </a:ext>
            </a:extLst>
          </p:cNvPr>
          <p:cNvSpPr/>
          <p:nvPr/>
        </p:nvSpPr>
        <p:spPr>
          <a:xfrm>
            <a:off x="2652067" y="5599940"/>
            <a:ext cx="9313194" cy="1020779"/>
          </a:xfrm>
          <a:prstGeom prst="rect">
            <a:avLst/>
          </a:prstGeom>
          <a:solidFill>
            <a:srgbClr val="B6D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70" dirty="0" err="1">
                <a:solidFill>
                  <a:srgbClr val="374781"/>
                </a:solidFill>
                <a:latin typeface="Arial" panose="020B0604020202020204" pitchFamily="34" charset="0"/>
                <a:cs typeface="Arial" panose="020B0604020202020204" pitchFamily="34" charset="0"/>
              </a:rPr>
              <a:t>S’assurer</a:t>
            </a:r>
            <a:r>
              <a:rPr lang="en-US" sz="2000" spc="-70" dirty="0">
                <a:solidFill>
                  <a:srgbClr val="374781"/>
                </a:solidFill>
                <a:latin typeface="Arial" panose="020B0604020202020204" pitchFamily="34" charset="0"/>
                <a:cs typeface="Arial" panose="020B0604020202020204" pitchFamily="34" charset="0"/>
              </a:rPr>
              <a:t> que </a:t>
            </a:r>
            <a:r>
              <a:rPr lang="en-US" sz="2000" spc="-70" dirty="0" err="1">
                <a:solidFill>
                  <a:srgbClr val="374781"/>
                </a:solidFill>
                <a:latin typeface="Arial" panose="020B0604020202020204" pitchFamily="34" charset="0"/>
                <a:cs typeface="Arial" panose="020B0604020202020204" pitchFamily="34" charset="0"/>
              </a:rPr>
              <a:t>tous</a:t>
            </a:r>
            <a:r>
              <a:rPr lang="en-US" sz="2000" spc="-70" dirty="0">
                <a:solidFill>
                  <a:srgbClr val="374781"/>
                </a:solidFill>
                <a:latin typeface="Arial" panose="020B0604020202020204" pitchFamily="34" charset="0"/>
                <a:cs typeface="Arial" panose="020B0604020202020204" pitchFamily="34" charset="0"/>
              </a:rPr>
              <a:t> les </a:t>
            </a:r>
            <a:r>
              <a:rPr lang="en-US" sz="2000" spc="-70" dirty="0" err="1">
                <a:solidFill>
                  <a:srgbClr val="374781"/>
                </a:solidFill>
                <a:latin typeface="Arial" panose="020B0604020202020204" pitchFamily="34" charset="0"/>
                <a:cs typeface="Arial" panose="020B0604020202020204" pitchFamily="34" charset="0"/>
              </a:rPr>
              <a:t>projets</a:t>
            </a:r>
            <a:r>
              <a:rPr lang="en-US" sz="2000" spc="-70" dirty="0">
                <a:solidFill>
                  <a:srgbClr val="374781"/>
                </a:solidFill>
                <a:latin typeface="Arial" panose="020B0604020202020204" pitchFamily="34" charset="0"/>
                <a:cs typeface="Arial" panose="020B0604020202020204" pitchFamily="34" charset="0"/>
              </a:rPr>
              <a:t>, initiatives et </a:t>
            </a:r>
            <a:r>
              <a:rPr lang="en-US" sz="2000" spc="-70" dirty="0" err="1">
                <a:solidFill>
                  <a:srgbClr val="374781"/>
                </a:solidFill>
                <a:latin typeface="Arial" panose="020B0604020202020204" pitchFamily="34" charset="0"/>
                <a:cs typeface="Arial" panose="020B0604020202020204" pitchFamily="34" charset="0"/>
              </a:rPr>
              <a:t>mesures</a:t>
            </a:r>
            <a:r>
              <a:rPr lang="en-US" sz="2000" spc="-70" dirty="0">
                <a:solidFill>
                  <a:srgbClr val="374781"/>
                </a:solidFill>
                <a:latin typeface="Arial" panose="020B0604020202020204" pitchFamily="34" charset="0"/>
                <a:cs typeface="Arial" panose="020B0604020202020204" pitchFamily="34" charset="0"/>
              </a:rPr>
              <a:t> </a:t>
            </a:r>
            <a:r>
              <a:rPr lang="en-US" sz="2000" spc="-70" dirty="0" err="1">
                <a:solidFill>
                  <a:srgbClr val="374781"/>
                </a:solidFill>
                <a:latin typeface="Arial" panose="020B0604020202020204" pitchFamily="34" charset="0"/>
                <a:cs typeface="Arial" panose="020B0604020202020204" pitchFamily="34" charset="0"/>
              </a:rPr>
              <a:t>proposés</a:t>
            </a:r>
            <a:r>
              <a:rPr lang="en-US" sz="2000" spc="-70" dirty="0">
                <a:solidFill>
                  <a:srgbClr val="374781"/>
                </a:solidFill>
                <a:latin typeface="Arial" panose="020B0604020202020204" pitchFamily="34" charset="0"/>
                <a:cs typeface="Arial" panose="020B0604020202020204" pitchFamily="34" charset="0"/>
              </a:rPr>
              <a:t> </a:t>
            </a:r>
            <a:r>
              <a:rPr lang="en-US" sz="2000" spc="-70" dirty="0" err="1">
                <a:solidFill>
                  <a:srgbClr val="374781"/>
                </a:solidFill>
                <a:latin typeface="Arial" panose="020B0604020202020204" pitchFamily="34" charset="0"/>
                <a:cs typeface="Arial" panose="020B0604020202020204" pitchFamily="34" charset="0"/>
              </a:rPr>
              <a:t>puissent</a:t>
            </a:r>
            <a:r>
              <a:rPr lang="en-US" sz="2000" spc="-70" dirty="0">
                <a:solidFill>
                  <a:srgbClr val="374781"/>
                </a:solidFill>
                <a:latin typeface="Arial" panose="020B0604020202020204" pitchFamily="34" charset="0"/>
                <a:cs typeface="Arial" panose="020B0604020202020204" pitchFamily="34" charset="0"/>
              </a:rPr>
              <a:t> </a:t>
            </a:r>
            <a:r>
              <a:rPr lang="en-US" sz="2000" spc="-70" dirty="0" err="1">
                <a:solidFill>
                  <a:srgbClr val="374781"/>
                </a:solidFill>
                <a:latin typeface="Arial" panose="020B0604020202020204" pitchFamily="34" charset="0"/>
                <a:cs typeface="Arial" panose="020B0604020202020204" pitchFamily="34" charset="0"/>
              </a:rPr>
              <a:t>être</a:t>
            </a:r>
            <a:r>
              <a:rPr lang="en-US" sz="2000" spc="-70" dirty="0">
                <a:solidFill>
                  <a:srgbClr val="374781"/>
                </a:solidFill>
                <a:latin typeface="Arial" panose="020B0604020202020204" pitchFamily="34" charset="0"/>
                <a:cs typeface="Arial" panose="020B0604020202020204" pitchFamily="34" charset="0"/>
              </a:rPr>
              <a:t> </a:t>
            </a:r>
            <a:r>
              <a:rPr lang="en-US" sz="2000" spc="-70" dirty="0" err="1">
                <a:solidFill>
                  <a:srgbClr val="374781"/>
                </a:solidFill>
                <a:latin typeface="Arial" panose="020B0604020202020204" pitchFamily="34" charset="0"/>
                <a:cs typeface="Arial" panose="020B0604020202020204" pitchFamily="34" charset="0"/>
              </a:rPr>
              <a:t>réalisés</a:t>
            </a:r>
            <a:r>
              <a:rPr lang="en-US" sz="2000" spc="-70" dirty="0">
                <a:solidFill>
                  <a:srgbClr val="374781"/>
                </a:solidFill>
                <a:latin typeface="Arial" panose="020B0604020202020204" pitchFamily="34" charset="0"/>
                <a:cs typeface="Arial" panose="020B0604020202020204" pitchFamily="34" charset="0"/>
              </a:rPr>
              <a:t> </a:t>
            </a:r>
            <a:r>
              <a:rPr lang="en-US" sz="2000" spc="-70" dirty="0" err="1">
                <a:solidFill>
                  <a:srgbClr val="374781"/>
                </a:solidFill>
                <a:latin typeface="Arial" panose="020B0604020202020204" pitchFamily="34" charset="0"/>
                <a:cs typeface="Arial" panose="020B0604020202020204" pitchFamily="34" charset="0"/>
              </a:rPr>
              <a:t>efficacement</a:t>
            </a:r>
            <a:r>
              <a:rPr lang="en-US" sz="2000" spc="-70" dirty="0">
                <a:solidFill>
                  <a:srgbClr val="374781"/>
                </a:solidFill>
                <a:latin typeface="Arial" panose="020B0604020202020204" pitchFamily="34" charset="0"/>
                <a:cs typeface="Arial" panose="020B0604020202020204" pitchFamily="34" charset="0"/>
              </a:rPr>
              <a:t>, dans les </a:t>
            </a:r>
            <a:r>
              <a:rPr lang="en-US" sz="2000" spc="-70" dirty="0" err="1">
                <a:solidFill>
                  <a:srgbClr val="374781"/>
                </a:solidFill>
                <a:latin typeface="Arial" panose="020B0604020202020204" pitchFamily="34" charset="0"/>
                <a:cs typeface="Arial" panose="020B0604020202020204" pitchFamily="34" charset="0"/>
              </a:rPr>
              <a:t>limites</a:t>
            </a:r>
            <a:r>
              <a:rPr lang="en-US" sz="2000" spc="-70" dirty="0">
                <a:solidFill>
                  <a:srgbClr val="374781"/>
                </a:solidFill>
                <a:latin typeface="Arial" panose="020B0604020202020204" pitchFamily="34" charset="0"/>
                <a:cs typeface="Arial" panose="020B0604020202020204" pitchFamily="34" charset="0"/>
              </a:rPr>
              <a:t> du budget et avec le personnel disponible</a:t>
            </a:r>
          </a:p>
        </p:txBody>
      </p:sp>
      <p:sp>
        <p:nvSpPr>
          <p:cNvPr id="2" name="Down Arrow 1">
            <a:extLst>
              <a:ext uri="{FF2B5EF4-FFF2-40B4-BE49-F238E27FC236}">
                <a16:creationId xmlns:a16="http://schemas.microsoft.com/office/drawing/2014/main" id="{FDEF43F6-D06F-BA45-B365-0F3E0FF5502F}"/>
              </a:ext>
            </a:extLst>
          </p:cNvPr>
          <p:cNvSpPr/>
          <p:nvPr/>
        </p:nvSpPr>
        <p:spPr>
          <a:xfrm flipH="1">
            <a:off x="7070906" y="1365085"/>
            <a:ext cx="625613" cy="313245"/>
          </a:xfrm>
          <a:prstGeom prst="downArrow">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076DB0C1-1B21-404C-97F3-6BEBAD1386B9}"/>
              </a:ext>
            </a:extLst>
          </p:cNvPr>
          <p:cNvSpPr/>
          <p:nvPr/>
        </p:nvSpPr>
        <p:spPr>
          <a:xfrm flipH="1">
            <a:off x="7070906" y="2667764"/>
            <a:ext cx="625613" cy="313245"/>
          </a:xfrm>
          <a:prstGeom prst="downArrow">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A457EEDD-4339-C24B-95C6-0722B8F5A606}"/>
              </a:ext>
            </a:extLst>
          </p:cNvPr>
          <p:cNvSpPr/>
          <p:nvPr/>
        </p:nvSpPr>
        <p:spPr>
          <a:xfrm flipH="1">
            <a:off x="7048887" y="3937715"/>
            <a:ext cx="625613" cy="313245"/>
          </a:xfrm>
          <a:prstGeom prst="downArrow">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780559B6-2388-5B4D-8814-678B472CF3B3}"/>
              </a:ext>
            </a:extLst>
          </p:cNvPr>
          <p:cNvSpPr/>
          <p:nvPr/>
        </p:nvSpPr>
        <p:spPr>
          <a:xfrm flipH="1">
            <a:off x="7048886" y="5230817"/>
            <a:ext cx="625613" cy="313245"/>
          </a:xfrm>
          <a:prstGeom prst="downArrow">
            <a:avLst/>
          </a:prstGeom>
          <a:solidFill>
            <a:srgbClr val="37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21001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798F-FB13-B24B-8926-3FD2D3E0A654}"/>
              </a:ext>
            </a:extLst>
          </p:cNvPr>
          <p:cNvSpPr>
            <a:spLocks noGrp="1"/>
          </p:cNvSpPr>
          <p:nvPr>
            <p:ph type="title"/>
          </p:nvPr>
        </p:nvSpPr>
        <p:spPr/>
        <p:txBody>
          <a:bodyPr/>
          <a:lstStyle/>
          <a:p>
            <a:r>
              <a:rPr lang="en-US" dirty="0"/>
              <a:t>Assurer la mise </a:t>
            </a:r>
            <a:r>
              <a:rPr lang="en-US" dirty="0" err="1"/>
              <a:t>en</a:t>
            </a:r>
            <a:r>
              <a:rPr lang="en-US" dirty="0"/>
              <a:t> place d’un plan de </a:t>
            </a:r>
            <a:r>
              <a:rPr lang="en-US" dirty="0" err="1"/>
              <a:t>suivi</a:t>
            </a:r>
            <a:r>
              <a:rPr lang="en-US" dirty="0"/>
              <a:t> et </a:t>
            </a:r>
            <a:r>
              <a:rPr lang="en-US" dirty="0" err="1"/>
              <a:t>d’évaluation</a:t>
            </a:r>
            <a:r>
              <a:rPr lang="en-US" dirty="0"/>
              <a:t> </a:t>
            </a:r>
            <a:r>
              <a:rPr lang="en-US" dirty="0" err="1"/>
              <a:t>efficace</a:t>
            </a:r>
            <a:endParaRPr lang="en-US" dirty="0"/>
          </a:p>
        </p:txBody>
      </p:sp>
      <p:sp>
        <p:nvSpPr>
          <p:cNvPr id="3" name="Content Placeholder 2">
            <a:extLst>
              <a:ext uri="{FF2B5EF4-FFF2-40B4-BE49-F238E27FC236}">
                <a16:creationId xmlns:a16="http://schemas.microsoft.com/office/drawing/2014/main" id="{F0130752-A442-1042-B8AF-362D2EFC0461}"/>
              </a:ext>
            </a:extLst>
          </p:cNvPr>
          <p:cNvSpPr>
            <a:spLocks noGrp="1"/>
          </p:cNvSpPr>
          <p:nvPr>
            <p:ph idx="1"/>
          </p:nvPr>
        </p:nvSpPr>
        <p:spPr/>
        <p:txBody>
          <a:bodyPr/>
          <a:lstStyle/>
          <a:p>
            <a:pPr marL="0" indent="0">
              <a:lnSpc>
                <a:spcPct val="100000"/>
              </a:lnSpc>
              <a:spcAft>
                <a:spcPts val="3000"/>
              </a:spcAft>
              <a:buNone/>
            </a:pPr>
            <a:r>
              <a:rPr lang="en-US" dirty="0"/>
              <a:t>Un </a:t>
            </a:r>
            <a:r>
              <a:rPr lang="en-US" dirty="0" err="1"/>
              <a:t>suivi</a:t>
            </a:r>
            <a:r>
              <a:rPr lang="en-US" dirty="0"/>
              <a:t> et </a:t>
            </a:r>
            <a:r>
              <a:rPr lang="en-US" dirty="0" err="1"/>
              <a:t>une</a:t>
            </a:r>
            <a:r>
              <a:rPr lang="en-US" dirty="0"/>
              <a:t> </a:t>
            </a:r>
            <a:r>
              <a:rPr lang="en-US" dirty="0" err="1"/>
              <a:t>évaluation</a:t>
            </a:r>
            <a:r>
              <a:rPr lang="en-US" dirty="0"/>
              <a:t> </a:t>
            </a:r>
            <a:r>
              <a:rPr lang="en-US" dirty="0" err="1"/>
              <a:t>cohérents</a:t>
            </a:r>
            <a:r>
              <a:rPr lang="en-US" dirty="0"/>
              <a:t> </a:t>
            </a:r>
            <a:r>
              <a:rPr lang="en-US" dirty="0" err="1"/>
              <a:t>sont</a:t>
            </a:r>
            <a:r>
              <a:rPr lang="en-US" dirty="0"/>
              <a:t> </a:t>
            </a:r>
            <a:r>
              <a:rPr lang="en-US" dirty="0" err="1"/>
              <a:t>essentiels</a:t>
            </a:r>
            <a:r>
              <a:rPr lang="en-US" dirty="0"/>
              <a:t> pour </a:t>
            </a:r>
            <a:r>
              <a:rPr lang="en-US" dirty="0" err="1"/>
              <a:t>suivre</a:t>
            </a:r>
            <a:r>
              <a:rPr lang="en-US" dirty="0"/>
              <a:t> </a:t>
            </a:r>
            <a:r>
              <a:rPr lang="en-US" dirty="0" err="1"/>
              <a:t>nos</a:t>
            </a:r>
            <a:r>
              <a:rPr lang="en-US" dirty="0"/>
              <a:t> </a:t>
            </a:r>
            <a:r>
              <a:rPr lang="en-US" dirty="0" err="1"/>
              <a:t>progrès</a:t>
            </a:r>
            <a:r>
              <a:rPr lang="en-US" dirty="0"/>
              <a:t>.</a:t>
            </a:r>
          </a:p>
          <a:p>
            <a:pPr marL="0" indent="0">
              <a:lnSpc>
                <a:spcPct val="100000"/>
              </a:lnSpc>
              <a:spcAft>
                <a:spcPts val="3000"/>
              </a:spcAft>
              <a:buNone/>
            </a:pPr>
            <a:r>
              <a:rPr lang="en-US" dirty="0"/>
              <a:t>Notre cadre de </a:t>
            </a:r>
            <a:r>
              <a:rPr lang="en-US" dirty="0" err="1"/>
              <a:t>suivi</a:t>
            </a:r>
            <a:r>
              <a:rPr lang="en-US" dirty="0"/>
              <a:t> et </a:t>
            </a:r>
            <a:r>
              <a:rPr lang="en-US" dirty="0" err="1"/>
              <a:t>d’évaluation</a:t>
            </a:r>
            <a:r>
              <a:rPr lang="en-US" dirty="0"/>
              <a:t> </a:t>
            </a:r>
            <a:r>
              <a:rPr lang="en-US" dirty="0" err="1"/>
              <a:t>est</a:t>
            </a:r>
            <a:r>
              <a:rPr lang="en-US" dirty="0"/>
              <a:t> </a:t>
            </a:r>
            <a:r>
              <a:rPr lang="en-US" dirty="0" err="1"/>
              <a:t>développé</a:t>
            </a:r>
            <a:r>
              <a:rPr lang="en-US" dirty="0"/>
              <a:t> </a:t>
            </a:r>
            <a:r>
              <a:rPr lang="en-US" dirty="0" err="1"/>
              <a:t>à</a:t>
            </a:r>
            <a:r>
              <a:rPr lang="en-US" dirty="0"/>
              <a:t> </a:t>
            </a:r>
            <a:r>
              <a:rPr lang="en-US" dirty="0" err="1"/>
              <a:t>l’étape</a:t>
            </a:r>
            <a:r>
              <a:rPr lang="en-US" dirty="0"/>
              <a:t> 2, </a:t>
            </a:r>
            <a:r>
              <a:rPr lang="en-US" dirty="0" err="1"/>
              <a:t>mais</a:t>
            </a:r>
            <a:r>
              <a:rPr lang="en-US" dirty="0"/>
              <a:t> nous </a:t>
            </a:r>
            <a:r>
              <a:rPr lang="en-US" dirty="0" err="1"/>
              <a:t>apportons</a:t>
            </a:r>
            <a:r>
              <a:rPr lang="en-US" dirty="0"/>
              <a:t> des </a:t>
            </a:r>
            <a:r>
              <a:rPr lang="en-US" dirty="0" err="1"/>
              <a:t>changements</a:t>
            </a:r>
            <a:r>
              <a:rPr lang="en-US" dirty="0"/>
              <a:t> </a:t>
            </a:r>
            <a:r>
              <a:rPr lang="en-US" dirty="0" err="1"/>
              <a:t>si</a:t>
            </a:r>
            <a:r>
              <a:rPr lang="en-US" dirty="0"/>
              <a:t> </a:t>
            </a:r>
            <a:r>
              <a:rPr lang="en-US" dirty="0" err="1"/>
              <a:t>nécessaire</a:t>
            </a:r>
            <a:r>
              <a:rPr lang="en-US" dirty="0"/>
              <a:t>.</a:t>
            </a:r>
          </a:p>
          <a:p>
            <a:pPr marL="0" indent="0">
              <a:lnSpc>
                <a:spcPct val="100000"/>
              </a:lnSpc>
              <a:spcAft>
                <a:spcPts val="3000"/>
              </a:spcAft>
              <a:buNone/>
            </a:pPr>
            <a:endParaRPr lang="en-US" dirty="0"/>
          </a:p>
        </p:txBody>
      </p:sp>
    </p:spTree>
    <p:extLst>
      <p:ext uri="{BB962C8B-B14F-4D97-AF65-F5344CB8AC3E}">
        <p14:creationId xmlns:p14="http://schemas.microsoft.com/office/powerpoint/2010/main" val="149380039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047B-BD6E-3D44-A364-3FC3846B604E}"/>
              </a:ext>
            </a:extLst>
          </p:cNvPr>
          <p:cNvSpPr>
            <a:spLocks noGrp="1"/>
          </p:cNvSpPr>
          <p:nvPr>
            <p:ph type="title"/>
          </p:nvPr>
        </p:nvSpPr>
        <p:spPr>
          <a:xfrm>
            <a:off x="2538412" y="432594"/>
            <a:ext cx="9653587" cy="1325563"/>
          </a:xfrm>
        </p:spPr>
        <p:txBody>
          <a:bodyPr/>
          <a:lstStyle/>
          <a:p>
            <a:r>
              <a:rPr lang="en-US" spc="-160" dirty="0" err="1"/>
              <a:t>Travailler</a:t>
            </a:r>
            <a:r>
              <a:rPr lang="en-US" spc="-160" dirty="0"/>
              <a:t> ensemble pour </a:t>
            </a:r>
            <a:r>
              <a:rPr lang="en-US" spc="-160" dirty="0" err="1"/>
              <a:t>définir</a:t>
            </a:r>
            <a:r>
              <a:rPr lang="en-US" spc="-160" dirty="0"/>
              <a:t> les politiques et les </a:t>
            </a:r>
            <a:r>
              <a:rPr lang="en-US" spc="-160" dirty="0" err="1"/>
              <a:t>priorités</a:t>
            </a:r>
            <a:r>
              <a:rPr lang="en-US" spc="-160" dirty="0"/>
              <a:t> des </a:t>
            </a:r>
            <a:r>
              <a:rPr lang="en-US" spc="-160" dirty="0" err="1"/>
              <a:t>projets</a:t>
            </a:r>
            <a:endParaRPr lang="en-US" spc="-160" dirty="0"/>
          </a:p>
        </p:txBody>
      </p:sp>
      <p:sp>
        <p:nvSpPr>
          <p:cNvPr id="3" name="Content Placeholder 2">
            <a:extLst>
              <a:ext uri="{FF2B5EF4-FFF2-40B4-BE49-F238E27FC236}">
                <a16:creationId xmlns:a16="http://schemas.microsoft.com/office/drawing/2014/main" id="{0AD81509-B40E-ED4B-B0C1-CD61B2EC56F3}"/>
              </a:ext>
            </a:extLst>
          </p:cNvPr>
          <p:cNvSpPr>
            <a:spLocks noGrp="1"/>
          </p:cNvSpPr>
          <p:nvPr>
            <p:ph idx="1"/>
          </p:nvPr>
        </p:nvSpPr>
        <p:spPr/>
        <p:txBody>
          <a:bodyPr/>
          <a:lstStyle/>
          <a:p>
            <a:pPr>
              <a:spcAft>
                <a:spcPts val="3000"/>
              </a:spcAft>
            </a:pPr>
            <a:r>
              <a:rPr lang="fr-CA" dirty="0"/>
              <a:t>Groupe de travail Vision Zéro</a:t>
            </a:r>
            <a:endParaRPr lang="en-CA" dirty="0"/>
          </a:p>
          <a:p>
            <a:pPr>
              <a:spcAft>
                <a:spcPts val="3000"/>
              </a:spcAft>
            </a:pPr>
            <a:r>
              <a:rPr lang="fr-CA" dirty="0"/>
              <a:t>Décideurs</a:t>
            </a:r>
            <a:endParaRPr lang="en-CA" dirty="0"/>
          </a:p>
          <a:p>
            <a:pPr>
              <a:spcAft>
                <a:spcPts val="3000"/>
              </a:spcAft>
            </a:pPr>
            <a:r>
              <a:rPr lang="fr-CA" dirty="0"/>
              <a:t>Concepteurs de systèmes</a:t>
            </a:r>
            <a:endParaRPr lang="en-CA" dirty="0"/>
          </a:p>
          <a:p>
            <a:pPr>
              <a:spcAft>
                <a:spcPts val="3000"/>
              </a:spcAft>
            </a:pPr>
            <a:r>
              <a:rPr lang="fr-CA" dirty="0"/>
              <a:t>Autres acteurs clés</a:t>
            </a:r>
            <a:endParaRPr lang="en-CA" dirty="0"/>
          </a:p>
          <a:p>
            <a:pPr>
              <a:lnSpc>
                <a:spcPct val="100000"/>
              </a:lnSpc>
              <a:spcAft>
                <a:spcPts val="3600"/>
              </a:spcAft>
            </a:pPr>
            <a:endParaRPr lang="en-US" dirty="0"/>
          </a:p>
        </p:txBody>
      </p:sp>
    </p:spTree>
    <p:extLst>
      <p:ext uri="{BB962C8B-B14F-4D97-AF65-F5344CB8AC3E}">
        <p14:creationId xmlns:p14="http://schemas.microsoft.com/office/powerpoint/2010/main" val="217846031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CB43-D0DC-4144-89C5-D21C18A7BC82}"/>
              </a:ext>
            </a:extLst>
          </p:cNvPr>
          <p:cNvSpPr>
            <a:spLocks noGrp="1"/>
          </p:cNvSpPr>
          <p:nvPr>
            <p:ph type="title"/>
          </p:nvPr>
        </p:nvSpPr>
        <p:spPr/>
        <p:txBody>
          <a:bodyPr/>
          <a:lstStyle/>
          <a:p>
            <a:r>
              <a:rPr lang="en-US" dirty="0" err="1"/>
              <a:t>Éléments</a:t>
            </a:r>
            <a:r>
              <a:rPr lang="en-US" dirty="0"/>
              <a:t> </a:t>
            </a:r>
            <a:r>
              <a:rPr lang="en-US" dirty="0" err="1"/>
              <a:t>initiaux</a:t>
            </a:r>
            <a:r>
              <a:rPr lang="en-US" dirty="0"/>
              <a:t> </a:t>
            </a:r>
            <a:r>
              <a:rPr lang="en-US" dirty="0" err="1"/>
              <a:t>à</a:t>
            </a:r>
            <a:r>
              <a:rPr lang="en-US" dirty="0"/>
              <a:t> </a:t>
            </a:r>
            <a:r>
              <a:rPr lang="en-US" dirty="0" err="1"/>
              <a:t>inclure</a:t>
            </a:r>
            <a:endParaRPr lang="en-US" dirty="0"/>
          </a:p>
        </p:txBody>
      </p:sp>
      <p:sp>
        <p:nvSpPr>
          <p:cNvPr id="3" name="Content Placeholder 2">
            <a:extLst>
              <a:ext uri="{FF2B5EF4-FFF2-40B4-BE49-F238E27FC236}">
                <a16:creationId xmlns:a16="http://schemas.microsoft.com/office/drawing/2014/main" id="{6FF2AB08-F11E-1A45-9B86-FE117A1C4EE0}"/>
              </a:ext>
            </a:extLst>
          </p:cNvPr>
          <p:cNvSpPr>
            <a:spLocks noGrp="1"/>
          </p:cNvSpPr>
          <p:nvPr>
            <p:ph idx="1"/>
          </p:nvPr>
        </p:nvSpPr>
        <p:spPr>
          <a:xfrm>
            <a:off x="2538412" y="2169318"/>
            <a:ext cx="9025403" cy="4351338"/>
          </a:xfrm>
        </p:spPr>
        <p:txBody>
          <a:bodyPr>
            <a:normAutofit lnSpcReduction="10000"/>
          </a:bodyPr>
          <a:lstStyle/>
          <a:p>
            <a:r>
              <a:rPr lang="fr-CA" dirty="0"/>
              <a:t>L’éducation</a:t>
            </a:r>
            <a:endParaRPr lang="en-CA" dirty="0"/>
          </a:p>
          <a:p>
            <a:r>
              <a:rPr lang="fr-CA" dirty="0"/>
              <a:t>La formation</a:t>
            </a:r>
            <a:endParaRPr lang="en-CA" dirty="0"/>
          </a:p>
          <a:p>
            <a:r>
              <a:rPr lang="fr-CA" dirty="0"/>
              <a:t>Le développement d’une compréhension approfondie des questions de sécurité routière en général et dans notre juridiction en particulier</a:t>
            </a:r>
            <a:endParaRPr lang="en-CA" dirty="0"/>
          </a:p>
          <a:p>
            <a:pPr marL="0" indent="0">
              <a:buNone/>
            </a:pPr>
            <a:r>
              <a:rPr lang="fr-CA" dirty="0"/>
              <a:t>Lorsque cela est possible, lier les efforts de Vision Zéro à d’autres programmes et stratégies de sécurité routière pour assurer une approche coordonnée et améliorer la visibilité de notre engagement dans le cadre de Vision Zéro. </a:t>
            </a:r>
            <a:endParaRPr lang="en-CA" dirty="0"/>
          </a:p>
        </p:txBody>
      </p:sp>
    </p:spTree>
    <p:extLst>
      <p:ext uri="{BB962C8B-B14F-4D97-AF65-F5344CB8AC3E}">
        <p14:creationId xmlns:p14="http://schemas.microsoft.com/office/powerpoint/2010/main" val="199947124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BE50E-D4B5-6346-8C50-A1CFC5C13D72}"/>
              </a:ext>
            </a:extLst>
          </p:cNvPr>
          <p:cNvSpPr>
            <a:spLocks noGrp="1"/>
          </p:cNvSpPr>
          <p:nvPr>
            <p:ph type="title"/>
          </p:nvPr>
        </p:nvSpPr>
        <p:spPr>
          <a:xfrm>
            <a:off x="2538412" y="432594"/>
            <a:ext cx="9653587" cy="1325563"/>
          </a:xfrm>
        </p:spPr>
        <p:txBody>
          <a:bodyPr/>
          <a:lstStyle/>
          <a:p>
            <a:r>
              <a:rPr lang="en-US" spc="-140" dirty="0" err="1"/>
              <a:t>Tenir</a:t>
            </a:r>
            <a:r>
              <a:rPr lang="en-US" spc="-140" dirty="0"/>
              <a:t> les parties </a:t>
            </a:r>
            <a:r>
              <a:rPr lang="en-US" spc="-140" dirty="0" err="1"/>
              <a:t>prenantes</a:t>
            </a:r>
            <a:r>
              <a:rPr lang="en-US" spc="-140" dirty="0"/>
              <a:t> </a:t>
            </a:r>
            <a:r>
              <a:rPr lang="en-US" spc="-140" dirty="0" err="1"/>
              <a:t>informées</a:t>
            </a:r>
            <a:r>
              <a:rPr lang="en-US" spc="-140" dirty="0"/>
              <a:t> de </a:t>
            </a:r>
            <a:r>
              <a:rPr lang="en-US" spc="-140" dirty="0" err="1"/>
              <a:t>l’évolution</a:t>
            </a:r>
            <a:r>
              <a:rPr lang="en-US" spc="-140" dirty="0"/>
              <a:t> de la situation</a:t>
            </a:r>
          </a:p>
        </p:txBody>
      </p:sp>
      <p:sp>
        <p:nvSpPr>
          <p:cNvPr id="3" name="Content Placeholder 2">
            <a:extLst>
              <a:ext uri="{FF2B5EF4-FFF2-40B4-BE49-F238E27FC236}">
                <a16:creationId xmlns:a16="http://schemas.microsoft.com/office/drawing/2014/main" id="{DFBA98CA-E892-7242-BC7A-A8DEDA10EFE5}"/>
              </a:ext>
            </a:extLst>
          </p:cNvPr>
          <p:cNvSpPr>
            <a:spLocks noGrp="1"/>
          </p:cNvSpPr>
          <p:nvPr>
            <p:ph idx="1"/>
          </p:nvPr>
        </p:nvSpPr>
        <p:spPr/>
        <p:txBody>
          <a:bodyPr/>
          <a:lstStyle/>
          <a:p>
            <a:pPr marL="0" indent="0">
              <a:lnSpc>
                <a:spcPct val="100000"/>
              </a:lnSpc>
              <a:buNone/>
            </a:pPr>
            <a:r>
              <a:rPr lang="en-US" dirty="0" err="1"/>
              <a:t>Publier</a:t>
            </a:r>
            <a:r>
              <a:rPr lang="en-US" dirty="0"/>
              <a:t> les </a:t>
            </a:r>
            <a:r>
              <a:rPr lang="en-US" dirty="0" err="1"/>
              <a:t>réalisations</a:t>
            </a:r>
            <a:r>
              <a:rPr lang="en-US" dirty="0"/>
              <a:t> notables tout au long du </a:t>
            </a:r>
            <a:r>
              <a:rPr lang="en-US" dirty="0" err="1"/>
              <a:t>processus</a:t>
            </a:r>
            <a:r>
              <a:rPr lang="en-US" dirty="0"/>
              <a:t> pour </a:t>
            </a:r>
            <a:r>
              <a:rPr lang="en-US" dirty="0" err="1"/>
              <a:t>maintenir</a:t>
            </a:r>
            <a:r>
              <a:rPr lang="en-US" dirty="0"/>
              <a:t> le </a:t>
            </a:r>
            <a:r>
              <a:rPr lang="en-US" dirty="0" err="1"/>
              <a:t>soutien</a:t>
            </a:r>
            <a:r>
              <a:rPr lang="en-US" dirty="0"/>
              <a:t> </a:t>
            </a:r>
            <a:r>
              <a:rPr lang="en-US" dirty="0" err="1"/>
              <a:t>à</a:t>
            </a:r>
            <a:r>
              <a:rPr lang="en-US" dirty="0"/>
              <a:t> travers divers </a:t>
            </a:r>
            <a:r>
              <a:rPr lang="en-US" dirty="0" err="1"/>
              <a:t>outils</a:t>
            </a:r>
            <a:r>
              <a:rPr lang="en-US" dirty="0"/>
              <a:t> de communication, </a:t>
            </a:r>
            <a:r>
              <a:rPr lang="en-US" dirty="0" err="1"/>
              <a:t>tels</a:t>
            </a:r>
            <a:r>
              <a:rPr lang="en-US" dirty="0"/>
              <a:t> que :</a:t>
            </a:r>
          </a:p>
          <a:p>
            <a:r>
              <a:rPr lang="fr-CA" dirty="0"/>
              <a:t>mise à jour de notre site web</a:t>
            </a:r>
            <a:endParaRPr lang="en-CA" dirty="0"/>
          </a:p>
          <a:p>
            <a:r>
              <a:rPr lang="fr-CA" dirty="0"/>
              <a:t>diffusions par courriels</a:t>
            </a:r>
            <a:endParaRPr lang="en-CA" dirty="0"/>
          </a:p>
          <a:p>
            <a:r>
              <a:rPr lang="fr-CA" dirty="0"/>
              <a:t>publications sur les réseaux sociaux</a:t>
            </a:r>
            <a:endParaRPr lang="en-CA" dirty="0"/>
          </a:p>
          <a:p>
            <a:r>
              <a:rPr lang="fr-CA" dirty="0"/>
              <a:t>infolettres</a:t>
            </a:r>
            <a:endParaRPr lang="en-US" dirty="0"/>
          </a:p>
        </p:txBody>
      </p:sp>
    </p:spTree>
    <p:extLst>
      <p:ext uri="{BB962C8B-B14F-4D97-AF65-F5344CB8AC3E}">
        <p14:creationId xmlns:p14="http://schemas.microsoft.com/office/powerpoint/2010/main" val="7268494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207B6-567F-414E-A47E-C126706F865C}"/>
              </a:ext>
            </a:extLst>
          </p:cNvPr>
          <p:cNvSpPr>
            <a:spLocks noGrp="1"/>
          </p:cNvSpPr>
          <p:nvPr>
            <p:ph type="title"/>
          </p:nvPr>
        </p:nvSpPr>
        <p:spPr>
          <a:xfrm>
            <a:off x="2538412" y="432594"/>
            <a:ext cx="9653587" cy="1325563"/>
          </a:xfrm>
        </p:spPr>
        <p:txBody>
          <a:bodyPr/>
          <a:lstStyle/>
          <a:p>
            <a:r>
              <a:rPr lang="en-US" dirty="0" err="1"/>
              <a:t>Contrôler</a:t>
            </a:r>
            <a:r>
              <a:rPr lang="en-US" dirty="0"/>
              <a:t>, </a:t>
            </a:r>
            <a:r>
              <a:rPr lang="en-US" dirty="0" err="1"/>
              <a:t>évaluer</a:t>
            </a:r>
            <a:r>
              <a:rPr lang="en-US" dirty="0"/>
              <a:t> et </a:t>
            </a:r>
            <a:r>
              <a:rPr lang="en-US" dirty="0" err="1"/>
              <a:t>communiquer</a:t>
            </a:r>
            <a:r>
              <a:rPr lang="en-US" dirty="0"/>
              <a:t> les </a:t>
            </a:r>
            <a:r>
              <a:rPr lang="en-US" dirty="0" err="1"/>
              <a:t>résultats</a:t>
            </a:r>
            <a:r>
              <a:rPr lang="en-US" dirty="0"/>
              <a:t> </a:t>
            </a:r>
            <a:r>
              <a:rPr lang="en-US" dirty="0" err="1"/>
              <a:t>en</a:t>
            </a:r>
            <a:r>
              <a:rPr lang="en-US" dirty="0"/>
              <a:t> permanence</a:t>
            </a:r>
          </a:p>
        </p:txBody>
      </p:sp>
      <p:sp>
        <p:nvSpPr>
          <p:cNvPr id="3" name="Content Placeholder 2">
            <a:extLst>
              <a:ext uri="{FF2B5EF4-FFF2-40B4-BE49-F238E27FC236}">
                <a16:creationId xmlns:a16="http://schemas.microsoft.com/office/drawing/2014/main" id="{C5D6FB1B-F981-4B4E-BEAF-6C580B927E9C}"/>
              </a:ext>
            </a:extLst>
          </p:cNvPr>
          <p:cNvSpPr>
            <a:spLocks noGrp="1"/>
          </p:cNvSpPr>
          <p:nvPr>
            <p:ph idx="1"/>
          </p:nvPr>
        </p:nvSpPr>
        <p:spPr/>
        <p:txBody>
          <a:bodyPr/>
          <a:lstStyle/>
          <a:p>
            <a:pPr marL="0" indent="0">
              <a:buNone/>
            </a:pPr>
            <a:r>
              <a:rPr lang="en-US" dirty="0" err="1"/>
              <a:t>Introduire</a:t>
            </a:r>
            <a:r>
              <a:rPr lang="en-US" dirty="0"/>
              <a:t> des </a:t>
            </a:r>
            <a:r>
              <a:rPr lang="en-US" dirty="0" err="1"/>
              <a:t>améliorations</a:t>
            </a:r>
            <a:r>
              <a:rPr lang="en-US" dirty="0"/>
              <a:t> </a:t>
            </a:r>
            <a:r>
              <a:rPr lang="en-US" dirty="0" err="1"/>
              <a:t>itératives</a:t>
            </a:r>
            <a:r>
              <a:rPr lang="en-US" dirty="0"/>
              <a:t> dans </a:t>
            </a:r>
            <a:r>
              <a:rPr lang="en-US" dirty="0" err="1"/>
              <a:t>notre</a:t>
            </a:r>
            <a:r>
              <a:rPr lang="en-US" dirty="0"/>
              <a:t> plan </a:t>
            </a:r>
            <a:r>
              <a:rPr lang="en-US" dirty="0" err="1"/>
              <a:t>en</a:t>
            </a:r>
            <a:r>
              <a:rPr lang="en-US" dirty="0"/>
              <a:t> </a:t>
            </a:r>
            <a:r>
              <a:rPr lang="en-US" dirty="0" err="1"/>
              <a:t>fonction</a:t>
            </a:r>
            <a:r>
              <a:rPr lang="en-US" dirty="0"/>
              <a:t> du retour </a:t>
            </a:r>
            <a:r>
              <a:rPr lang="en-US" dirty="0" err="1"/>
              <a:t>d’information</a:t>
            </a:r>
            <a:r>
              <a:rPr lang="en-US" dirty="0"/>
              <a:t> </a:t>
            </a:r>
            <a:r>
              <a:rPr lang="en-US" dirty="0" err="1"/>
              <a:t>reçu</a:t>
            </a:r>
            <a:r>
              <a:rPr lang="en-US" dirty="0"/>
              <a:t>.</a:t>
            </a:r>
            <a:endParaRPr lang="en-US" dirty="0">
              <a:solidFill>
                <a:srgbClr val="FF0000"/>
              </a:solidFill>
            </a:endParaRPr>
          </a:p>
        </p:txBody>
      </p:sp>
    </p:spTree>
    <p:extLst>
      <p:ext uri="{BB962C8B-B14F-4D97-AF65-F5344CB8AC3E}">
        <p14:creationId xmlns:p14="http://schemas.microsoft.com/office/powerpoint/2010/main" val="111504538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00AE-91EE-C44E-8862-776192950CCF}"/>
              </a:ext>
            </a:extLst>
          </p:cNvPr>
          <p:cNvSpPr>
            <a:spLocks noGrp="1"/>
          </p:cNvSpPr>
          <p:nvPr>
            <p:ph type="title"/>
          </p:nvPr>
        </p:nvSpPr>
        <p:spPr/>
        <p:txBody>
          <a:bodyPr/>
          <a:lstStyle/>
          <a:p>
            <a:r>
              <a:rPr lang="en-US" dirty="0" err="1"/>
              <a:t>Autres</a:t>
            </a:r>
            <a:r>
              <a:rPr lang="en-US" dirty="0"/>
              <a:t> points </a:t>
            </a:r>
            <a:r>
              <a:rPr lang="en-US" dirty="0" err="1"/>
              <a:t>à</a:t>
            </a:r>
            <a:r>
              <a:rPr lang="en-US" dirty="0"/>
              <a:t> </a:t>
            </a:r>
            <a:r>
              <a:rPr lang="en-US" dirty="0" err="1"/>
              <a:t>retenir</a:t>
            </a:r>
            <a:endParaRPr lang="en-US" dirty="0"/>
          </a:p>
        </p:txBody>
      </p:sp>
      <p:sp>
        <p:nvSpPr>
          <p:cNvPr id="3" name="Content Placeholder 2">
            <a:extLst>
              <a:ext uri="{FF2B5EF4-FFF2-40B4-BE49-F238E27FC236}">
                <a16:creationId xmlns:a16="http://schemas.microsoft.com/office/drawing/2014/main" id="{4CE800E2-4F10-B048-91E7-EC082C73BDDD}"/>
              </a:ext>
            </a:extLst>
          </p:cNvPr>
          <p:cNvSpPr>
            <a:spLocks noGrp="1"/>
          </p:cNvSpPr>
          <p:nvPr>
            <p:ph idx="1"/>
          </p:nvPr>
        </p:nvSpPr>
        <p:spPr>
          <a:xfrm>
            <a:off x="838200" y="2141537"/>
            <a:ext cx="10515600" cy="4351338"/>
          </a:xfrm>
        </p:spPr>
        <p:txBody>
          <a:bodyPr/>
          <a:lstStyle/>
          <a:p>
            <a:pPr marL="0" indent="0">
              <a:buNone/>
            </a:pPr>
            <a:r>
              <a:rPr lang="fr-FR" dirty="0"/>
              <a:t>Nous devons mettre à jour notre plan chaque année en fonction des données, du budget et des résultats de l’évaluation.</a:t>
            </a:r>
            <a:endParaRPr lang="en-CA" dirty="0"/>
          </a:p>
          <a:p>
            <a:pPr marL="0" indent="0">
              <a:buNone/>
            </a:pPr>
            <a:r>
              <a:rPr lang="fr-CA" dirty="0"/>
              <a:t>La politique peut tout changer, positivement ou négativement. Soutenir l’élection de politiciens qui soutiennent Vision Zéro permettra un changement durable et positif en matière de sécurité routière.</a:t>
            </a:r>
            <a:endParaRPr lang="en-CA" dirty="0"/>
          </a:p>
        </p:txBody>
      </p:sp>
    </p:spTree>
    <p:extLst>
      <p:ext uri="{BB962C8B-B14F-4D97-AF65-F5344CB8AC3E}">
        <p14:creationId xmlns:p14="http://schemas.microsoft.com/office/powerpoint/2010/main" val="107167397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6C9D6-C56D-4B4C-917A-5045C4ACA6B5}"/>
              </a:ext>
            </a:extLst>
          </p:cNvPr>
          <p:cNvSpPr>
            <a:spLocks noGrp="1"/>
          </p:cNvSpPr>
          <p:nvPr>
            <p:ph type="title" idx="4294967295"/>
          </p:nvPr>
        </p:nvSpPr>
        <p:spPr>
          <a:xfrm>
            <a:off x="838199" y="954070"/>
            <a:ext cx="10515600" cy="1325563"/>
          </a:xfrm>
        </p:spPr>
        <p:txBody>
          <a:bodyPr>
            <a:normAutofit/>
          </a:bodyPr>
          <a:lstStyle/>
          <a:p>
            <a:pPr algn="ctr"/>
            <a:r>
              <a:rPr lang="en-US" sz="6000" b="1">
                <a:solidFill>
                  <a:srgbClr val="B6D043"/>
                </a:solidFill>
                <a:latin typeface="Arial" panose="020B0604020202020204" pitchFamily="34" charset="0"/>
                <a:cs typeface="Arial" panose="020B0604020202020204" pitchFamily="34" charset="0"/>
              </a:rPr>
              <a:t>Merci ! </a:t>
            </a:r>
            <a:endParaRPr lang="en-US" sz="6000" b="1" dirty="0">
              <a:solidFill>
                <a:srgbClr val="B6D043"/>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0EF3790-AC3C-9C42-BBBF-5017B8EB3199}"/>
              </a:ext>
            </a:extLst>
          </p:cNvPr>
          <p:cNvSpPr txBox="1"/>
          <p:nvPr/>
        </p:nvSpPr>
        <p:spPr>
          <a:xfrm>
            <a:off x="2588870" y="2766751"/>
            <a:ext cx="7014258" cy="523220"/>
          </a:xfrm>
          <a:prstGeom prst="rect">
            <a:avLst/>
          </a:prstGeom>
          <a:noFill/>
        </p:spPr>
        <p:txBody>
          <a:bodyPr wrap="square" rtlCol="0">
            <a:spAutoFit/>
          </a:bodyPr>
          <a:lstStyle/>
          <a:p>
            <a:pPr algn="ctr"/>
            <a:r>
              <a:rPr lang="en-US" sz="2800" dirty="0" err="1">
                <a:solidFill>
                  <a:schemeClr val="bg1"/>
                </a:solidFill>
                <a:latin typeface="Arial" panose="020B0604020202020204" pitchFamily="34" charset="0"/>
                <a:cs typeface="Arial" panose="020B0604020202020204" pitchFamily="34" charset="0"/>
              </a:rPr>
              <a:t>Renseigner</a:t>
            </a:r>
            <a:r>
              <a:rPr lang="en-US" sz="2800" dirty="0">
                <a:solidFill>
                  <a:schemeClr val="bg1"/>
                </a:solidFill>
                <a:latin typeface="Arial" panose="020B0604020202020204" pitchFamily="34" charset="0"/>
                <a:cs typeface="Arial" panose="020B0604020202020204" pitchFamily="34" charset="0"/>
              </a:rPr>
              <a:t> les </a:t>
            </a:r>
            <a:r>
              <a:rPr lang="en-US" sz="2800" dirty="0" err="1">
                <a:solidFill>
                  <a:schemeClr val="bg1"/>
                </a:solidFill>
                <a:latin typeface="Arial" panose="020B0604020202020204" pitchFamily="34" charset="0"/>
                <a:cs typeface="Arial" panose="020B0604020202020204" pitchFamily="34" charset="0"/>
              </a:rPr>
              <a:t>coordonnées</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ici</a:t>
            </a:r>
            <a:endParaRPr lang="en-US" sz="2800" dirty="0">
              <a:solidFill>
                <a:schemeClr val="bg1"/>
              </a:solidFill>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F1CE1CF8-00C4-8D41-8B1A-5761907E1AA8}"/>
              </a:ext>
            </a:extLst>
          </p:cNvPr>
          <p:cNvPicPr>
            <a:picLocks noChangeAspect="1"/>
          </p:cNvPicPr>
          <p:nvPr/>
        </p:nvPicPr>
        <p:blipFill>
          <a:blip r:embed="rId2"/>
          <a:stretch>
            <a:fillRect/>
          </a:stretch>
        </p:blipFill>
        <p:spPr>
          <a:xfrm>
            <a:off x="5152292" y="4524496"/>
            <a:ext cx="1887415" cy="1887415"/>
          </a:xfrm>
          <a:prstGeom prst="rect">
            <a:avLst/>
          </a:prstGeom>
        </p:spPr>
      </p:pic>
    </p:spTree>
    <p:extLst>
      <p:ext uri="{BB962C8B-B14F-4D97-AF65-F5344CB8AC3E}">
        <p14:creationId xmlns:p14="http://schemas.microsoft.com/office/powerpoint/2010/main" val="26327045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3712-0245-A347-BF5F-3EF279D01824}"/>
              </a:ext>
            </a:extLst>
          </p:cNvPr>
          <p:cNvSpPr>
            <a:spLocks noGrp="1"/>
          </p:cNvSpPr>
          <p:nvPr>
            <p:ph type="title"/>
          </p:nvPr>
        </p:nvSpPr>
        <p:spPr/>
        <p:txBody>
          <a:bodyPr/>
          <a:lstStyle/>
          <a:p>
            <a:r>
              <a:rPr lang="en-US" dirty="0" err="1"/>
              <a:t>L’impact</a:t>
            </a:r>
            <a:r>
              <a:rPr lang="en-US" dirty="0"/>
              <a:t> </a:t>
            </a:r>
            <a:r>
              <a:rPr lang="en-US" dirty="0" err="1"/>
              <a:t>à</a:t>
            </a:r>
            <a:r>
              <a:rPr lang="en-US" dirty="0"/>
              <a:t> [nom de la </a:t>
            </a:r>
            <a:r>
              <a:rPr lang="en-US" dirty="0" err="1"/>
              <a:t>juridiction</a:t>
            </a:r>
            <a:r>
              <a:rPr lang="en-US" dirty="0"/>
              <a:t>]</a:t>
            </a:r>
          </a:p>
        </p:txBody>
      </p:sp>
      <p:sp>
        <p:nvSpPr>
          <p:cNvPr id="3" name="Content Placeholder 2">
            <a:extLst>
              <a:ext uri="{FF2B5EF4-FFF2-40B4-BE49-F238E27FC236}">
                <a16:creationId xmlns:a16="http://schemas.microsoft.com/office/drawing/2014/main" id="{D95C4DCE-D2BC-9F43-B7CD-557EBB5485E5}"/>
              </a:ext>
            </a:extLst>
          </p:cNvPr>
          <p:cNvSpPr>
            <a:spLocks noGrp="1"/>
          </p:cNvSpPr>
          <p:nvPr>
            <p:ph idx="1"/>
          </p:nvPr>
        </p:nvSpPr>
        <p:spPr/>
        <p:txBody>
          <a:bodyPr/>
          <a:lstStyle/>
          <a:p>
            <a:r>
              <a:rPr lang="en-US" dirty="0"/>
              <a:t>[</a:t>
            </a:r>
            <a:r>
              <a:rPr lang="en-US" dirty="0" err="1"/>
              <a:t>Diapo</a:t>
            </a:r>
            <a:r>
              <a:rPr lang="en-US" dirty="0"/>
              <a:t> facultative pour </a:t>
            </a:r>
            <a:r>
              <a:rPr lang="en-US" dirty="0" err="1"/>
              <a:t>ajouter</a:t>
            </a:r>
            <a:r>
              <a:rPr lang="en-US" dirty="0"/>
              <a:t> des </a:t>
            </a:r>
            <a:r>
              <a:rPr lang="en-US" dirty="0" err="1"/>
              <a:t>statistiques</a:t>
            </a:r>
            <a:r>
              <a:rPr lang="en-US" dirty="0"/>
              <a:t> locales]</a:t>
            </a:r>
          </a:p>
        </p:txBody>
      </p:sp>
    </p:spTree>
    <p:extLst>
      <p:ext uri="{BB962C8B-B14F-4D97-AF65-F5344CB8AC3E}">
        <p14:creationId xmlns:p14="http://schemas.microsoft.com/office/powerpoint/2010/main" val="8534462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808A-BA13-084E-8678-E76FE74B2966}"/>
              </a:ext>
            </a:extLst>
          </p:cNvPr>
          <p:cNvSpPr>
            <a:spLocks noGrp="1"/>
          </p:cNvSpPr>
          <p:nvPr>
            <p:ph type="title"/>
          </p:nvPr>
        </p:nvSpPr>
        <p:spPr/>
        <p:txBody>
          <a:bodyPr anchor="b" anchorCtr="0"/>
          <a:lstStyle/>
          <a:p>
            <a:r>
              <a:rPr lang="en-CA" dirty="0"/>
              <a:t>Les </a:t>
            </a:r>
            <a:r>
              <a:rPr lang="en-CA" dirty="0" err="1"/>
              <a:t>principes</a:t>
            </a:r>
            <a:r>
              <a:rPr lang="en-CA" dirty="0"/>
              <a:t> de Vision </a:t>
            </a:r>
            <a:r>
              <a:rPr lang="en-CA" dirty="0" err="1"/>
              <a:t>Zéro</a:t>
            </a:r>
            <a:endParaRPr lang="en-US" dirty="0"/>
          </a:p>
        </p:txBody>
      </p:sp>
      <p:sp>
        <p:nvSpPr>
          <p:cNvPr id="3" name="Content Placeholder 2">
            <a:extLst>
              <a:ext uri="{FF2B5EF4-FFF2-40B4-BE49-F238E27FC236}">
                <a16:creationId xmlns:a16="http://schemas.microsoft.com/office/drawing/2014/main" id="{68962891-19E1-9A4B-90B6-63A736870F7C}"/>
              </a:ext>
            </a:extLst>
          </p:cNvPr>
          <p:cNvSpPr>
            <a:spLocks noGrp="1"/>
          </p:cNvSpPr>
          <p:nvPr>
            <p:ph idx="1"/>
          </p:nvPr>
        </p:nvSpPr>
        <p:spPr>
          <a:xfrm>
            <a:off x="838200" y="2141537"/>
            <a:ext cx="10515600" cy="4351338"/>
          </a:xfrm>
        </p:spPr>
        <p:txBody>
          <a:bodyPr>
            <a:normAutofit/>
          </a:bodyPr>
          <a:lstStyle/>
          <a:p>
            <a:r>
              <a:rPr lang="fr-CA" dirty="0"/>
              <a:t>Aucune perte de vie n’est acceptable</a:t>
            </a:r>
            <a:endParaRPr lang="en-CA" dirty="0"/>
          </a:p>
          <a:p>
            <a:r>
              <a:rPr lang="fr-CA" dirty="0"/>
              <a:t>Les décès et les blessures graves dus aux collisions sur les routes sont évitables</a:t>
            </a:r>
            <a:endParaRPr lang="en-CA" dirty="0"/>
          </a:p>
          <a:p>
            <a:r>
              <a:rPr lang="fr-CA" dirty="0"/>
              <a:t>En tant qu’êtres humains, nous commettons des erreurs et ces erreurs doivent être prévues et envisagées afin qu’elles n’entraînent pas de blessures graves ni de décès </a:t>
            </a:r>
            <a:endParaRPr lang="en-CA" dirty="0"/>
          </a:p>
          <a:p>
            <a:r>
              <a:rPr lang="fr-CA" dirty="0"/>
              <a:t>Nous sommes vulnérables physiquement lorsque nous sommes victimes d’une collision</a:t>
            </a:r>
            <a:endParaRPr lang="en-CA" dirty="0"/>
          </a:p>
        </p:txBody>
      </p:sp>
    </p:spTree>
    <p:extLst>
      <p:ext uri="{BB962C8B-B14F-4D97-AF65-F5344CB8AC3E}">
        <p14:creationId xmlns:p14="http://schemas.microsoft.com/office/powerpoint/2010/main" val="38870632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10F1-38A0-094B-9EE5-E63767224F3D}"/>
              </a:ext>
            </a:extLst>
          </p:cNvPr>
          <p:cNvSpPr>
            <a:spLocks noGrp="1"/>
          </p:cNvSpPr>
          <p:nvPr>
            <p:ph type="title"/>
          </p:nvPr>
        </p:nvSpPr>
        <p:spPr/>
        <p:txBody>
          <a:bodyPr>
            <a:normAutofit/>
          </a:bodyPr>
          <a:lstStyle/>
          <a:p>
            <a:r>
              <a:rPr lang="en-US" dirty="0" err="1"/>
              <a:t>Facteurs</a:t>
            </a:r>
            <a:r>
              <a:rPr lang="en-US" dirty="0"/>
              <a:t> </a:t>
            </a:r>
            <a:r>
              <a:rPr lang="en-US" dirty="0" err="1"/>
              <a:t>essentiels</a:t>
            </a:r>
            <a:r>
              <a:rPr lang="en-US" dirty="0"/>
              <a:t> de </a:t>
            </a:r>
            <a:r>
              <a:rPr lang="en-US" dirty="0" err="1"/>
              <a:t>réussite</a:t>
            </a:r>
            <a:r>
              <a:rPr lang="en-US" dirty="0"/>
              <a:t> </a:t>
            </a:r>
            <a:br>
              <a:rPr lang="en-US" dirty="0"/>
            </a:br>
            <a:r>
              <a:rPr lang="en-US" dirty="0"/>
              <a:t>pour Vision </a:t>
            </a:r>
            <a:r>
              <a:rPr lang="en-US" dirty="0" err="1"/>
              <a:t>Zéro</a:t>
            </a:r>
            <a:r>
              <a:rPr lang="en-US" dirty="0"/>
              <a:t> </a:t>
            </a:r>
            <a:endParaRPr lang="en-US" sz="2800" dirty="0">
              <a:solidFill>
                <a:srgbClr val="FF0000"/>
              </a:solidFill>
            </a:endParaRPr>
          </a:p>
        </p:txBody>
      </p:sp>
      <p:pic>
        <p:nvPicPr>
          <p:cNvPr id="43" name="Graphic 42">
            <a:extLst>
              <a:ext uri="{FF2B5EF4-FFF2-40B4-BE49-F238E27FC236}">
                <a16:creationId xmlns:a16="http://schemas.microsoft.com/office/drawing/2014/main" id="{CF3C247A-44BE-0D44-813D-401552C58C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02342" y="5179721"/>
            <a:ext cx="2365433" cy="1458777"/>
          </a:xfrm>
          <a:prstGeom prst="rect">
            <a:avLst/>
          </a:prstGeom>
        </p:spPr>
      </p:pic>
      <p:pic>
        <p:nvPicPr>
          <p:cNvPr id="44" name="Graphic 43">
            <a:extLst>
              <a:ext uri="{FF2B5EF4-FFF2-40B4-BE49-F238E27FC236}">
                <a16:creationId xmlns:a16="http://schemas.microsoft.com/office/drawing/2014/main" id="{AF07F6E7-71C3-9E48-B588-03B55E238D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H="1" flipV="1">
            <a:off x="7704347" y="4695106"/>
            <a:ext cx="1599866" cy="2261258"/>
          </a:xfrm>
          <a:prstGeom prst="rect">
            <a:avLst/>
          </a:prstGeom>
        </p:spPr>
      </p:pic>
      <p:pic>
        <p:nvPicPr>
          <p:cNvPr id="33" name="Graphic 32">
            <a:extLst>
              <a:ext uri="{FF2B5EF4-FFF2-40B4-BE49-F238E27FC236}">
                <a16:creationId xmlns:a16="http://schemas.microsoft.com/office/drawing/2014/main" id="{63F50217-EE81-9B47-BF65-B39DA7E754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128336" y="4788931"/>
            <a:ext cx="3038748" cy="2105825"/>
          </a:xfrm>
          <a:prstGeom prst="rect">
            <a:avLst/>
          </a:prstGeom>
        </p:spPr>
      </p:pic>
      <p:sp>
        <p:nvSpPr>
          <p:cNvPr id="27" name="TextBox 26">
            <a:extLst>
              <a:ext uri="{FF2B5EF4-FFF2-40B4-BE49-F238E27FC236}">
                <a16:creationId xmlns:a16="http://schemas.microsoft.com/office/drawing/2014/main" id="{0AA0FEEB-F1D4-964B-8A11-A05F1784D21F}"/>
              </a:ext>
            </a:extLst>
          </p:cNvPr>
          <p:cNvSpPr txBox="1"/>
          <p:nvPr/>
        </p:nvSpPr>
        <p:spPr>
          <a:xfrm>
            <a:off x="7850104" y="5500392"/>
            <a:ext cx="1605764" cy="1015663"/>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Accent mis sur les </a:t>
            </a:r>
            <a:r>
              <a:rPr lang="en-US" sz="2000" b="1" dirty="0" err="1">
                <a:solidFill>
                  <a:schemeClr val="bg1"/>
                </a:solidFill>
                <a:latin typeface="Arial" panose="020B0604020202020204" pitchFamily="34" charset="0"/>
                <a:cs typeface="Arial" panose="020B0604020202020204" pitchFamily="34" charset="0"/>
              </a:rPr>
              <a:t>données</a:t>
            </a:r>
            <a:endParaRPr lang="en-US" sz="2000" b="1" dirty="0">
              <a:solidFill>
                <a:schemeClr val="bg1"/>
              </a:solidFill>
              <a:latin typeface="Arial" panose="020B0604020202020204" pitchFamily="34" charset="0"/>
              <a:cs typeface="Arial" panose="020B0604020202020204" pitchFamily="34" charset="0"/>
            </a:endParaRPr>
          </a:p>
        </p:txBody>
      </p:sp>
      <p:pic>
        <p:nvPicPr>
          <p:cNvPr id="21" name="Graphic 20">
            <a:extLst>
              <a:ext uri="{FF2B5EF4-FFF2-40B4-BE49-F238E27FC236}">
                <a16:creationId xmlns:a16="http://schemas.microsoft.com/office/drawing/2014/main" id="{BA7B7EAB-7276-6849-AA0F-912F83C281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836909" y="1607833"/>
            <a:ext cx="1599866" cy="2191322"/>
          </a:xfrm>
          <a:prstGeom prst="rect">
            <a:avLst/>
          </a:prstGeom>
        </p:spPr>
      </p:pic>
      <p:pic>
        <p:nvPicPr>
          <p:cNvPr id="29" name="Graphic 28">
            <a:extLst>
              <a:ext uri="{FF2B5EF4-FFF2-40B4-BE49-F238E27FC236}">
                <a16:creationId xmlns:a16="http://schemas.microsoft.com/office/drawing/2014/main" id="{0DE7312E-BC6B-5547-A704-9886294F4F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2673846" y="2746413"/>
            <a:ext cx="2201423" cy="3019646"/>
          </a:xfrm>
          <a:prstGeom prst="rect">
            <a:avLst/>
          </a:prstGeom>
        </p:spPr>
      </p:pic>
      <p:sp>
        <p:nvSpPr>
          <p:cNvPr id="34" name="TextBox 33">
            <a:extLst>
              <a:ext uri="{FF2B5EF4-FFF2-40B4-BE49-F238E27FC236}">
                <a16:creationId xmlns:a16="http://schemas.microsoft.com/office/drawing/2014/main" id="{EB97F50B-DCD8-8D44-8275-9352103D744A}"/>
              </a:ext>
            </a:extLst>
          </p:cNvPr>
          <p:cNvSpPr txBox="1"/>
          <p:nvPr/>
        </p:nvSpPr>
        <p:spPr>
          <a:xfrm>
            <a:off x="2580086" y="5742353"/>
            <a:ext cx="1605764" cy="1015663"/>
          </a:xfrm>
          <a:prstGeom prst="rect">
            <a:avLst/>
          </a:prstGeom>
          <a:noFill/>
        </p:spPr>
        <p:txBody>
          <a:bodyPr wrap="square" rtlCol="0">
            <a:spAutoFit/>
          </a:bodyPr>
          <a:lstStyle/>
          <a:p>
            <a:pPr algn="ctr"/>
            <a:r>
              <a:rPr lang="en-US" sz="2000" b="1" dirty="0" err="1">
                <a:solidFill>
                  <a:schemeClr val="bg1"/>
                </a:solidFill>
                <a:latin typeface="Arial" panose="020B0604020202020204" pitchFamily="34" charset="0"/>
                <a:cs typeface="Arial" panose="020B0604020202020204" pitchFamily="34" charset="0"/>
              </a:rPr>
              <a:t>Approche</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systémique</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p:txBody>
      </p:sp>
      <p:pic>
        <p:nvPicPr>
          <p:cNvPr id="40" name="Graphic 39">
            <a:extLst>
              <a:ext uri="{FF2B5EF4-FFF2-40B4-BE49-F238E27FC236}">
                <a16:creationId xmlns:a16="http://schemas.microsoft.com/office/drawing/2014/main" id="{9B33C6D6-B91E-954A-8485-D0D36C280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4715096" y="1903561"/>
            <a:ext cx="2596367" cy="1458777"/>
          </a:xfrm>
          <a:prstGeom prst="rect">
            <a:avLst/>
          </a:prstGeom>
        </p:spPr>
      </p:pic>
      <p:sp>
        <p:nvSpPr>
          <p:cNvPr id="25" name="TextBox 24">
            <a:extLst>
              <a:ext uri="{FF2B5EF4-FFF2-40B4-BE49-F238E27FC236}">
                <a16:creationId xmlns:a16="http://schemas.microsoft.com/office/drawing/2014/main" id="{BE86ECF1-7BF0-FB4D-A130-50125F5F5772}"/>
              </a:ext>
            </a:extLst>
          </p:cNvPr>
          <p:cNvSpPr txBox="1"/>
          <p:nvPr/>
        </p:nvSpPr>
        <p:spPr>
          <a:xfrm>
            <a:off x="2564327" y="2087793"/>
            <a:ext cx="1720594" cy="1323439"/>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Leadership multi-</a:t>
            </a:r>
            <a:r>
              <a:rPr lang="en-US" sz="2000" b="1" dirty="0" err="1">
                <a:solidFill>
                  <a:schemeClr val="bg1"/>
                </a:solidFill>
                <a:latin typeface="Arial" panose="020B0604020202020204" pitchFamily="34" charset="0"/>
                <a:cs typeface="Arial" panose="020B0604020202020204" pitchFamily="34" charset="0"/>
              </a:rPr>
              <a:t>disciplinaire</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p:txBody>
      </p:sp>
      <p:pic>
        <p:nvPicPr>
          <p:cNvPr id="42" name="Graphic 41">
            <a:extLst>
              <a:ext uri="{FF2B5EF4-FFF2-40B4-BE49-F238E27FC236}">
                <a16:creationId xmlns:a16="http://schemas.microsoft.com/office/drawing/2014/main" id="{BFD0F435-5797-6346-B941-55976FDA8E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V="1">
            <a:off x="7790490" y="1618744"/>
            <a:ext cx="1650720" cy="2220354"/>
          </a:xfrm>
          <a:prstGeom prst="rect">
            <a:avLst/>
          </a:prstGeom>
        </p:spPr>
      </p:pic>
      <p:sp>
        <p:nvSpPr>
          <p:cNvPr id="22" name="TextBox 21">
            <a:extLst>
              <a:ext uri="{FF2B5EF4-FFF2-40B4-BE49-F238E27FC236}">
                <a16:creationId xmlns:a16="http://schemas.microsoft.com/office/drawing/2014/main" id="{54CB1805-4DDC-BD43-99A9-335E91483741}"/>
              </a:ext>
            </a:extLst>
          </p:cNvPr>
          <p:cNvSpPr txBox="1"/>
          <p:nvPr/>
        </p:nvSpPr>
        <p:spPr>
          <a:xfrm>
            <a:off x="7894093" y="2199397"/>
            <a:ext cx="1565232" cy="1015663"/>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Plan </a:t>
            </a:r>
            <a:r>
              <a:rPr lang="en-US" sz="2000" b="1" dirty="0" err="1">
                <a:solidFill>
                  <a:schemeClr val="bg1"/>
                </a:solidFill>
                <a:latin typeface="Arial" panose="020B0604020202020204" pitchFamily="34" charset="0"/>
                <a:cs typeface="Arial" panose="020B0604020202020204" pitchFamily="34" charset="0"/>
              </a:rPr>
              <a:t>d’action</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p:txBody>
      </p:sp>
      <p:pic>
        <p:nvPicPr>
          <p:cNvPr id="47" name="Graphic 46">
            <a:extLst>
              <a:ext uri="{FF2B5EF4-FFF2-40B4-BE49-F238E27FC236}">
                <a16:creationId xmlns:a16="http://schemas.microsoft.com/office/drawing/2014/main" id="{298FA24E-7047-7646-B3E8-A6D51E2DB23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200000">
            <a:off x="7306984" y="2757666"/>
            <a:ext cx="2104622" cy="3135946"/>
          </a:xfrm>
          <a:prstGeom prst="rect">
            <a:avLst/>
          </a:prstGeom>
        </p:spPr>
      </p:pic>
      <p:pic>
        <p:nvPicPr>
          <p:cNvPr id="50" name="Graphic 49">
            <a:extLst>
              <a:ext uri="{FF2B5EF4-FFF2-40B4-BE49-F238E27FC236}">
                <a16:creationId xmlns:a16="http://schemas.microsoft.com/office/drawing/2014/main" id="{C7B8F6DD-6126-6749-8F49-8CC943B603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9423" y="3273327"/>
            <a:ext cx="2720075" cy="2048491"/>
          </a:xfrm>
          <a:prstGeom prst="rect">
            <a:avLst/>
          </a:prstGeom>
        </p:spPr>
      </p:pic>
      <p:sp>
        <p:nvSpPr>
          <p:cNvPr id="51" name="TextBox 50">
            <a:extLst>
              <a:ext uri="{FF2B5EF4-FFF2-40B4-BE49-F238E27FC236}">
                <a16:creationId xmlns:a16="http://schemas.microsoft.com/office/drawing/2014/main" id="{D10F815D-2DC2-D446-8AF0-70D0EE0583AC}"/>
              </a:ext>
            </a:extLst>
          </p:cNvPr>
          <p:cNvSpPr txBox="1"/>
          <p:nvPr/>
        </p:nvSpPr>
        <p:spPr>
          <a:xfrm>
            <a:off x="2697829" y="4108439"/>
            <a:ext cx="1855504" cy="163121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Transparence</a:t>
            </a:r>
          </a:p>
          <a:p>
            <a:pPr algn="ctr"/>
            <a:endParaRPr lang="en-US" sz="2000" b="1" dirty="0">
              <a:solidFill>
                <a:schemeClr val="bg1"/>
              </a:solidFill>
              <a:latin typeface="Arial" panose="020B0604020202020204" pitchFamily="34" charset="0"/>
              <a:cs typeface="Arial" panose="020B0604020202020204" pitchFamily="34" charset="0"/>
            </a:endParaRPr>
          </a:p>
          <a:p>
            <a:pPr algn="ctr"/>
            <a:endParaRPr lang="en-US" sz="2000" b="1" dirty="0">
              <a:solidFill>
                <a:schemeClr val="bg1"/>
              </a:solidFill>
              <a:latin typeface="Arial" panose="020B0604020202020204" pitchFamily="34" charset="0"/>
              <a:cs typeface="Arial" panose="020B0604020202020204" pitchFamily="34" charset="0"/>
            </a:endParaRPr>
          </a:p>
          <a:p>
            <a:pPr algn="ct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D5BBF11-68E3-8844-8D8A-FDB9FA92AA12}"/>
              </a:ext>
            </a:extLst>
          </p:cNvPr>
          <p:cNvSpPr txBox="1"/>
          <p:nvPr/>
        </p:nvSpPr>
        <p:spPr>
          <a:xfrm>
            <a:off x="5284381" y="4079138"/>
            <a:ext cx="1605764" cy="707886"/>
          </a:xfrm>
          <a:prstGeom prst="rect">
            <a:avLst/>
          </a:prstGeom>
          <a:noFill/>
        </p:spPr>
        <p:txBody>
          <a:bodyPr wrap="square" rtlCol="0">
            <a:spAutoFit/>
          </a:bodyPr>
          <a:lstStyle/>
          <a:p>
            <a:pPr algn="ctr"/>
            <a:r>
              <a:rPr lang="en-US" sz="2000" b="1" dirty="0" err="1">
                <a:solidFill>
                  <a:schemeClr val="bg1"/>
                </a:solidFill>
                <a:latin typeface="Arial" panose="020B0604020202020204" pitchFamily="34" charset="0"/>
                <a:cs typeface="Arial" panose="020B0604020202020204" pitchFamily="34" charset="0"/>
              </a:rPr>
              <a:t>Équité</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FFA7615-9F84-B748-8DB4-39A64FE974B1}"/>
              </a:ext>
            </a:extLst>
          </p:cNvPr>
          <p:cNvSpPr txBox="1"/>
          <p:nvPr/>
        </p:nvSpPr>
        <p:spPr>
          <a:xfrm>
            <a:off x="7671076" y="3912260"/>
            <a:ext cx="2075341" cy="163121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Engagement </a:t>
            </a:r>
            <a:r>
              <a:rPr lang="en-US" sz="2000" b="1" dirty="0" err="1">
                <a:solidFill>
                  <a:schemeClr val="bg1"/>
                </a:solidFill>
                <a:latin typeface="Arial" panose="020B0604020202020204" pitchFamily="34" charset="0"/>
                <a:cs typeface="Arial" panose="020B0604020202020204" pitchFamily="34" charset="0"/>
              </a:rPr>
              <a:t>communautaire</a:t>
            </a:r>
            <a:endParaRPr lang="en-US" sz="2000" b="1" dirty="0">
              <a:solidFill>
                <a:schemeClr val="bg1"/>
              </a:solidFill>
              <a:latin typeface="Arial" panose="020B0604020202020204" pitchFamily="34" charset="0"/>
              <a:cs typeface="Arial" panose="020B0604020202020204" pitchFamily="34" charset="0"/>
            </a:endParaRPr>
          </a:p>
          <a:p>
            <a:pPr algn="ctr"/>
            <a:endParaRPr lang="en-US" sz="2000" b="1" dirty="0">
              <a:solidFill>
                <a:schemeClr val="bg1"/>
              </a:solidFill>
              <a:latin typeface="Arial" panose="020B0604020202020204" pitchFamily="34" charset="0"/>
              <a:cs typeface="Arial" panose="020B0604020202020204" pitchFamily="34" charset="0"/>
            </a:endParaRPr>
          </a:p>
          <a:p>
            <a:pPr algn="ct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85E5EBCD-7AE1-8340-A10B-7D809D14E778}"/>
              </a:ext>
            </a:extLst>
          </p:cNvPr>
          <p:cNvSpPr txBox="1"/>
          <p:nvPr/>
        </p:nvSpPr>
        <p:spPr>
          <a:xfrm>
            <a:off x="5167084" y="5662314"/>
            <a:ext cx="1879792" cy="2554545"/>
          </a:xfrm>
          <a:prstGeom prst="rect">
            <a:avLst/>
          </a:prstGeom>
          <a:noFill/>
        </p:spPr>
        <p:txBody>
          <a:bodyPr wrap="square" rtlCol="0">
            <a:spAutoFit/>
          </a:bodyPr>
          <a:lstStyle/>
          <a:p>
            <a:pPr algn="ctr"/>
            <a:r>
              <a:rPr lang="en-US" sz="2000" b="1" dirty="0" err="1">
                <a:solidFill>
                  <a:schemeClr val="bg1"/>
                </a:solidFill>
                <a:latin typeface="Arial" panose="020B0604020202020204" pitchFamily="34" charset="0"/>
                <a:cs typeface="Arial" panose="020B0604020202020204" pitchFamily="34" charset="0"/>
              </a:rPr>
              <a:t>Coopération</a:t>
            </a:r>
            <a:r>
              <a:rPr lang="en-US" sz="2000" b="1" dirty="0">
                <a:solidFill>
                  <a:schemeClr val="bg1"/>
                </a:solidFill>
                <a:latin typeface="Arial" panose="020B0604020202020204" pitchFamily="34" charset="0"/>
                <a:cs typeface="Arial" panose="020B0604020202020204" pitchFamily="34" charset="0"/>
              </a:rPr>
              <a:t> et collaboration</a:t>
            </a:r>
          </a:p>
          <a:p>
            <a:pPr algn="ctr"/>
            <a:endParaRPr lang="en-US" sz="2000" b="1" dirty="0">
              <a:solidFill>
                <a:schemeClr val="bg1"/>
              </a:solidFill>
              <a:latin typeface="Arial" panose="020B0604020202020204" pitchFamily="34" charset="0"/>
              <a:cs typeface="Arial" panose="020B0604020202020204" pitchFamily="34" charset="0"/>
            </a:endParaRPr>
          </a:p>
          <a:p>
            <a:pPr algn="ctr"/>
            <a:endParaRPr lang="en-US" sz="2000" b="1" dirty="0">
              <a:solidFill>
                <a:schemeClr val="bg1"/>
              </a:solidFill>
              <a:latin typeface="Arial" panose="020B0604020202020204" pitchFamily="34" charset="0"/>
              <a:cs typeface="Arial" panose="020B0604020202020204" pitchFamily="34" charset="0"/>
            </a:endParaRPr>
          </a:p>
          <a:p>
            <a:pPr algn="ctr"/>
            <a:endParaRPr lang="en-US" sz="2000" b="1" dirty="0">
              <a:solidFill>
                <a:schemeClr val="bg1"/>
              </a:solidFill>
              <a:latin typeface="Arial" panose="020B0604020202020204" pitchFamily="34" charset="0"/>
              <a:cs typeface="Arial" panose="020B0604020202020204" pitchFamily="34" charset="0"/>
            </a:endParaRPr>
          </a:p>
          <a:p>
            <a:pPr algn="ct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47C7980-B361-EB47-A77F-7DBDB55616F0}"/>
              </a:ext>
            </a:extLst>
          </p:cNvPr>
          <p:cNvSpPr txBox="1"/>
          <p:nvPr/>
        </p:nvSpPr>
        <p:spPr>
          <a:xfrm>
            <a:off x="5002965" y="2127971"/>
            <a:ext cx="2059856" cy="70788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Engagement politique</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3142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4DE3-215A-6E4B-97A9-A98D5A994CEC}"/>
              </a:ext>
            </a:extLst>
          </p:cNvPr>
          <p:cNvSpPr>
            <a:spLocks noGrp="1"/>
          </p:cNvSpPr>
          <p:nvPr>
            <p:ph type="title"/>
          </p:nvPr>
        </p:nvSpPr>
        <p:spPr/>
        <p:txBody>
          <a:bodyPr anchor="b" anchorCtr="0"/>
          <a:lstStyle/>
          <a:p>
            <a:r>
              <a:rPr lang="en-US" dirty="0"/>
              <a:t>Politiques et pratiques de Vision </a:t>
            </a:r>
            <a:r>
              <a:rPr lang="en-US" dirty="0" err="1"/>
              <a:t>Zéro</a:t>
            </a:r>
            <a:endParaRPr lang="en-US" dirty="0"/>
          </a:p>
        </p:txBody>
      </p:sp>
      <p:sp>
        <p:nvSpPr>
          <p:cNvPr id="3" name="Content Placeholder 2">
            <a:extLst>
              <a:ext uri="{FF2B5EF4-FFF2-40B4-BE49-F238E27FC236}">
                <a16:creationId xmlns:a16="http://schemas.microsoft.com/office/drawing/2014/main" id="{6BC2F806-71F8-F44F-8871-F232B65BAE13}"/>
              </a:ext>
            </a:extLst>
          </p:cNvPr>
          <p:cNvSpPr>
            <a:spLocks noGrp="1"/>
          </p:cNvSpPr>
          <p:nvPr>
            <p:ph idx="1"/>
          </p:nvPr>
        </p:nvSpPr>
        <p:spPr>
          <a:xfrm>
            <a:off x="838200" y="2527299"/>
            <a:ext cx="10515600" cy="3649663"/>
          </a:xfrm>
        </p:spPr>
        <p:txBody>
          <a:bodyPr/>
          <a:lstStyle/>
          <a:p>
            <a:pPr>
              <a:lnSpc>
                <a:spcPct val="100000"/>
              </a:lnSpc>
              <a:spcAft>
                <a:spcPts val="4200"/>
              </a:spcAft>
            </a:pPr>
            <a:r>
              <a:rPr lang="en-US" dirty="0" err="1"/>
              <a:t>Elles</a:t>
            </a:r>
            <a:r>
              <a:rPr lang="en-US" dirty="0"/>
              <a:t> </a:t>
            </a:r>
            <a:r>
              <a:rPr lang="en-US" dirty="0" err="1"/>
              <a:t>sont</a:t>
            </a:r>
            <a:r>
              <a:rPr lang="en-US" dirty="0"/>
              <a:t> le </a:t>
            </a:r>
            <a:r>
              <a:rPr lang="en-US" dirty="0" err="1"/>
              <a:t>fondement</a:t>
            </a:r>
            <a:r>
              <a:rPr lang="en-US" dirty="0"/>
              <a:t> </a:t>
            </a:r>
            <a:r>
              <a:rPr lang="en-US" dirty="0" err="1"/>
              <a:t>d’une</a:t>
            </a:r>
            <a:r>
              <a:rPr lang="en-US" dirty="0"/>
              <a:t> </a:t>
            </a:r>
            <a:r>
              <a:rPr lang="en-US" dirty="0" err="1"/>
              <a:t>approche</a:t>
            </a:r>
            <a:r>
              <a:rPr lang="en-US" dirty="0"/>
              <a:t> </a:t>
            </a:r>
            <a:r>
              <a:rPr lang="en-US" dirty="0" err="1"/>
              <a:t>solide</a:t>
            </a:r>
            <a:r>
              <a:rPr lang="en-US" dirty="0"/>
              <a:t> et </a:t>
            </a:r>
            <a:r>
              <a:rPr lang="en-US" dirty="0" err="1"/>
              <a:t>engageante</a:t>
            </a:r>
            <a:r>
              <a:rPr lang="en-US" dirty="0"/>
              <a:t> </a:t>
            </a:r>
            <a:r>
              <a:rPr lang="en-US" dirty="0" err="1"/>
              <a:t>envers</a:t>
            </a:r>
            <a:r>
              <a:rPr lang="en-US" dirty="0"/>
              <a:t> Vision </a:t>
            </a:r>
            <a:r>
              <a:rPr lang="en-US" dirty="0" err="1"/>
              <a:t>Zéro</a:t>
            </a:r>
            <a:endParaRPr lang="en-US" dirty="0"/>
          </a:p>
          <a:p>
            <a:pPr>
              <a:lnSpc>
                <a:spcPct val="100000"/>
              </a:lnSpc>
              <a:spcAft>
                <a:spcPts val="4200"/>
              </a:spcAft>
            </a:pPr>
            <a:r>
              <a:rPr lang="en-US" dirty="0" err="1"/>
              <a:t>Elles</a:t>
            </a:r>
            <a:r>
              <a:rPr lang="en-US" dirty="0"/>
              <a:t> </a:t>
            </a:r>
            <a:r>
              <a:rPr lang="en-US" dirty="0" err="1"/>
              <a:t>façonnent</a:t>
            </a:r>
            <a:r>
              <a:rPr lang="en-US" dirty="0"/>
              <a:t> la </a:t>
            </a:r>
            <a:r>
              <a:rPr lang="en-US" dirty="0" err="1"/>
              <a:t>prise</a:t>
            </a:r>
            <a:r>
              <a:rPr lang="en-US" dirty="0"/>
              <a:t> de </a:t>
            </a:r>
            <a:r>
              <a:rPr lang="en-US" dirty="0" err="1"/>
              <a:t>décision</a:t>
            </a:r>
            <a:r>
              <a:rPr lang="en-US" dirty="0"/>
              <a:t> relative </a:t>
            </a:r>
            <a:r>
              <a:rPr lang="en-US" dirty="0" err="1"/>
              <a:t>à</a:t>
            </a:r>
            <a:r>
              <a:rPr lang="en-US" dirty="0"/>
              <a:t> la mise sur pied d’un plan </a:t>
            </a:r>
            <a:r>
              <a:rPr lang="en-US" dirty="0" err="1"/>
              <a:t>d’action</a:t>
            </a:r>
            <a:r>
              <a:rPr lang="en-US" dirty="0"/>
              <a:t> Vision </a:t>
            </a:r>
            <a:r>
              <a:rPr lang="en-US" dirty="0" err="1"/>
              <a:t>Zéro</a:t>
            </a:r>
            <a:endParaRPr lang="en-US" dirty="0"/>
          </a:p>
        </p:txBody>
      </p:sp>
    </p:spTree>
    <p:extLst>
      <p:ext uri="{BB962C8B-B14F-4D97-AF65-F5344CB8AC3E}">
        <p14:creationId xmlns:p14="http://schemas.microsoft.com/office/powerpoint/2010/main" val="17492474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A2BA-49E3-E343-92D3-72D3C63DB247}"/>
              </a:ext>
            </a:extLst>
          </p:cNvPr>
          <p:cNvSpPr>
            <a:spLocks noGrp="1"/>
          </p:cNvSpPr>
          <p:nvPr>
            <p:ph type="title"/>
          </p:nvPr>
        </p:nvSpPr>
        <p:spPr/>
        <p:txBody>
          <a:bodyPr anchor="b" anchorCtr="0"/>
          <a:lstStyle/>
          <a:p>
            <a:r>
              <a:rPr lang="en-US" dirty="0" err="1"/>
              <a:t>Exemples</a:t>
            </a:r>
            <a:r>
              <a:rPr lang="en-US" dirty="0"/>
              <a:t> de </a:t>
            </a:r>
            <a:br>
              <a:rPr lang="en-US" dirty="0"/>
            </a:br>
            <a:r>
              <a:rPr lang="en-US" dirty="0"/>
              <a:t>politiques et de pratiques</a:t>
            </a:r>
          </a:p>
        </p:txBody>
      </p:sp>
      <p:sp>
        <p:nvSpPr>
          <p:cNvPr id="3" name="Content Placeholder 2">
            <a:extLst>
              <a:ext uri="{FF2B5EF4-FFF2-40B4-BE49-F238E27FC236}">
                <a16:creationId xmlns:a16="http://schemas.microsoft.com/office/drawing/2014/main" id="{9082F6F6-4B07-0B43-90DE-59CF2617F784}"/>
              </a:ext>
            </a:extLst>
          </p:cNvPr>
          <p:cNvSpPr>
            <a:spLocks noGrp="1"/>
          </p:cNvSpPr>
          <p:nvPr>
            <p:ph idx="1"/>
          </p:nvPr>
        </p:nvSpPr>
        <p:spPr>
          <a:xfrm>
            <a:off x="838200" y="2028825"/>
            <a:ext cx="10515600" cy="4351338"/>
          </a:xfrm>
        </p:spPr>
        <p:txBody>
          <a:bodyPr/>
          <a:lstStyle/>
          <a:p>
            <a:pPr>
              <a:spcAft>
                <a:spcPts val="2400"/>
              </a:spcAft>
            </a:pPr>
            <a:r>
              <a:rPr lang="fr-CA" dirty="0"/>
              <a:t>Développer et maintenir un cadre de leadership, de collaboration et de responsabilité </a:t>
            </a:r>
            <a:endParaRPr lang="en-CA" dirty="0"/>
          </a:p>
          <a:p>
            <a:pPr>
              <a:spcAft>
                <a:spcPts val="2400"/>
              </a:spcAft>
            </a:pPr>
            <a:r>
              <a:rPr lang="fr-CA" dirty="0"/>
              <a:t>Collecter, analyser et utiliser les données dans le cadre de la planification et du processus décisionnel liés à Vision Zéro</a:t>
            </a:r>
            <a:endParaRPr lang="en-CA" dirty="0"/>
          </a:p>
          <a:p>
            <a:pPr>
              <a:spcAft>
                <a:spcPts val="2400"/>
              </a:spcAft>
            </a:pPr>
            <a:r>
              <a:rPr lang="fr-CA" dirty="0"/>
              <a:t>Privilégier l’équité et l’engagement</a:t>
            </a:r>
            <a:endParaRPr lang="en-CA" dirty="0"/>
          </a:p>
          <a:p>
            <a:pPr>
              <a:spcAft>
                <a:spcPts val="2400"/>
              </a:spcAft>
            </a:pPr>
            <a:r>
              <a:rPr lang="fr-CA" dirty="0"/>
              <a:t>Concevoir des routes qui placent la sécurité au premier plan</a:t>
            </a:r>
            <a:r>
              <a:rPr lang="en-CA" dirty="0"/>
              <a:t> </a:t>
            </a:r>
            <a:endParaRPr lang="en-US" dirty="0"/>
          </a:p>
        </p:txBody>
      </p:sp>
    </p:spTree>
    <p:extLst>
      <p:ext uri="{BB962C8B-B14F-4D97-AF65-F5344CB8AC3E}">
        <p14:creationId xmlns:p14="http://schemas.microsoft.com/office/powerpoint/2010/main" val="186351732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5662</TotalTime>
  <Words>2431</Words>
  <Application>Microsoft Macintosh PowerPoint</Application>
  <PresentationFormat>Widescreen</PresentationFormat>
  <Paragraphs>272</Paragraphs>
  <Slides>49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Arial Narrow</vt:lpstr>
      <vt:lpstr>Calibri</vt:lpstr>
      <vt:lpstr>Calibri Light</vt:lpstr>
      <vt:lpstr>Wingdings</vt:lpstr>
      <vt:lpstr>Office Theme</vt:lpstr>
      <vt:lpstr>S’engager en faveur de  Vision Zéro  au Canada</vt:lpstr>
      <vt:lpstr>Contexte de Vision Zéro et de son importance</vt:lpstr>
      <vt:lpstr>Qu’est-ce que Vision Zéro?</vt:lpstr>
      <vt:lpstr>Le prix des blessures liées  au transport au Canada</vt:lpstr>
      <vt:lpstr>L’impact à [nom de la juridiction]</vt:lpstr>
      <vt:lpstr>Les principes de Vision Zéro</vt:lpstr>
      <vt:lpstr>Facteurs essentiels de réussite  pour Vision Zéro </vt:lpstr>
      <vt:lpstr>Politiques et pratiques de Vision Zéro</vt:lpstr>
      <vt:lpstr>Exemples de  politiques et de pratiques</vt:lpstr>
      <vt:lpstr>Vision Zéro à travers le monde</vt:lpstr>
      <vt:lpstr>Origines et résultats</vt:lpstr>
      <vt:lpstr>Vision Zéro au Canada</vt:lpstr>
      <vt:lpstr>Outils de mise en œuvre</vt:lpstr>
      <vt:lpstr>Une communauté Vision Zéro devrait : </vt:lpstr>
      <vt:lpstr>Adopter une approche pluridisciplinaire</vt:lpstr>
      <vt:lpstr>Se concentrer sur  des approches équitables</vt:lpstr>
      <vt:lpstr>Approches équitables (suite)</vt:lpstr>
      <vt:lpstr>Collaborer et s’engager</vt:lpstr>
      <vt:lpstr>La collaboration des représentants du gouvernement est essentielle pour réussir</vt:lpstr>
      <vt:lpstr>Un plan détaillé devrait comprendre :</vt:lpstr>
      <vt:lpstr>Adopter une approche  fondée sur les données</vt:lpstr>
      <vt:lpstr>S’adresser à tous les usagers de la route</vt:lpstr>
      <vt:lpstr>Exemples de solutions pour répondre aux besoins de tous les usagers de la route</vt:lpstr>
      <vt:lpstr>Les stratégies de mise en œuvre et d’évaluation doivent :</vt:lpstr>
      <vt:lpstr>Avoir recours à  des contre-mesures éprouvées</vt:lpstr>
      <vt:lpstr>Étapes à franchir pour devenir une communauté Vision Zéro</vt:lpstr>
      <vt:lpstr>Étape 1: RÉFLEXION</vt:lpstr>
      <vt:lpstr>Plaidoyer pour Vision Zéro</vt:lpstr>
      <vt:lpstr>Éléments essentiels pour un environnement favorable à Vision Zéro</vt:lpstr>
      <vt:lpstr>Constituer un groupe de travail officiel, pluridisciplinaire et diversifié</vt:lpstr>
      <vt:lpstr>Choisir une approche ou un ensemble de principes d’organisation</vt:lpstr>
      <vt:lpstr>Préparer une proposition détaillée de Vision Zéro</vt:lpstr>
      <vt:lpstr>On est prêt à passer à l’étape 2, quand : </vt:lpstr>
      <vt:lpstr> Étape 2 :  L’ADOPTION DU PROGRAMME</vt:lpstr>
      <vt:lpstr>L’engagement politique public</vt:lpstr>
      <vt:lpstr>Collecter des données pertinentes pour déterminer les priorités</vt:lpstr>
      <vt:lpstr>Intégration de considérations spécifiques au contexte</vt:lpstr>
      <vt:lpstr>De la proposition au plan de sécurité routière Vision Zéro officiel</vt:lpstr>
      <vt:lpstr>Ce n’est pas encore fini...</vt:lpstr>
      <vt:lpstr>Nous sommes prêts à passer à l’étape 3, lorsque : </vt:lpstr>
      <vt:lpstr>Étape 3 :  MISE EN ŒUVRE ET ENTRETIEN </vt:lpstr>
      <vt:lpstr>PowerPoint Presentation</vt:lpstr>
      <vt:lpstr>Assurer la mise en place d’un plan de suivi et d’évaluation efficace</vt:lpstr>
      <vt:lpstr>Travailler ensemble pour définir les politiques et les priorités des projets</vt:lpstr>
      <vt:lpstr>Éléments initiaux à inclure</vt:lpstr>
      <vt:lpstr>Tenir les parties prenantes informées de l’évolution de la situation</vt:lpstr>
      <vt:lpstr>Contrôler, évaluer et communiquer les résultats en permanence</vt:lpstr>
      <vt:lpstr>Autres points à retenir</vt:lpstr>
      <vt:lpstr>Merci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Vision Zero Commitment in Canada</dc:title>
  <dc:creator>Administrator</dc:creator>
  <cp:lastModifiedBy>Sandra Padovani</cp:lastModifiedBy>
  <cp:revision>39</cp:revision>
  <dcterms:created xsi:type="dcterms:W3CDTF">2021-08-18T19:49:20Z</dcterms:created>
  <dcterms:modified xsi:type="dcterms:W3CDTF">2021-09-24T17:20:02Z</dcterms:modified>
</cp:coreProperties>
</file>