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mp3" ContentType="audio/mpe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5" r:id="rId1"/>
    <p:sldMasterId id="2147483865" r:id="rId2"/>
  </p:sldMasterIdLst>
  <p:notesMasterIdLst>
    <p:notesMasterId r:id="rId83"/>
  </p:notesMasterIdLst>
  <p:handoutMasterIdLst>
    <p:handoutMasterId r:id="rId84"/>
  </p:handoutMasterIdLst>
  <p:sldIdLst>
    <p:sldId id="307" r:id="rId3"/>
    <p:sldId id="308" r:id="rId4"/>
    <p:sldId id="310" r:id="rId5"/>
    <p:sldId id="312" r:id="rId6"/>
    <p:sldId id="313" r:id="rId7"/>
    <p:sldId id="314" r:id="rId8"/>
    <p:sldId id="315" r:id="rId9"/>
    <p:sldId id="508" r:id="rId10"/>
    <p:sldId id="317" r:id="rId11"/>
    <p:sldId id="318" r:id="rId12"/>
    <p:sldId id="319" r:id="rId13"/>
    <p:sldId id="320" r:id="rId14"/>
    <p:sldId id="321" r:id="rId15"/>
    <p:sldId id="326" r:id="rId16"/>
    <p:sldId id="327" r:id="rId17"/>
    <p:sldId id="328" r:id="rId18"/>
    <p:sldId id="507" r:id="rId19"/>
    <p:sldId id="478" r:id="rId20"/>
    <p:sldId id="479" r:id="rId21"/>
    <p:sldId id="481" r:id="rId22"/>
    <p:sldId id="482" r:id="rId23"/>
    <p:sldId id="483" r:id="rId24"/>
    <p:sldId id="509" r:id="rId25"/>
    <p:sldId id="503" r:id="rId26"/>
    <p:sldId id="486" r:id="rId27"/>
    <p:sldId id="487" r:id="rId28"/>
    <p:sldId id="488" r:id="rId29"/>
    <p:sldId id="489" r:id="rId30"/>
    <p:sldId id="490" r:id="rId31"/>
    <p:sldId id="491" r:id="rId32"/>
    <p:sldId id="492" r:id="rId33"/>
    <p:sldId id="494" r:id="rId34"/>
    <p:sldId id="510" r:id="rId35"/>
    <p:sldId id="493" r:id="rId36"/>
    <p:sldId id="496" r:id="rId37"/>
    <p:sldId id="372" r:id="rId38"/>
    <p:sldId id="472" r:id="rId39"/>
    <p:sldId id="399" r:id="rId40"/>
    <p:sldId id="471" r:id="rId41"/>
    <p:sldId id="397" r:id="rId42"/>
    <p:sldId id="473" r:id="rId43"/>
    <p:sldId id="400" r:id="rId44"/>
    <p:sldId id="484" r:id="rId45"/>
    <p:sldId id="520" r:id="rId46"/>
    <p:sldId id="522" r:id="rId47"/>
    <p:sldId id="525" r:id="rId48"/>
    <p:sldId id="526" r:id="rId49"/>
    <p:sldId id="523" r:id="rId50"/>
    <p:sldId id="524" r:id="rId51"/>
    <p:sldId id="411" r:id="rId52"/>
    <p:sldId id="410" r:id="rId53"/>
    <p:sldId id="451" r:id="rId54"/>
    <p:sldId id="417" r:id="rId55"/>
    <p:sldId id="430" r:id="rId56"/>
    <p:sldId id="431" r:id="rId57"/>
    <p:sldId id="470" r:id="rId58"/>
    <p:sldId id="476" r:id="rId59"/>
    <p:sldId id="443" r:id="rId60"/>
    <p:sldId id="504" r:id="rId61"/>
    <p:sldId id="437" r:id="rId62"/>
    <p:sldId id="462" r:id="rId63"/>
    <p:sldId id="497" r:id="rId64"/>
    <p:sldId id="498" r:id="rId65"/>
    <p:sldId id="499" r:id="rId66"/>
    <p:sldId id="500" r:id="rId67"/>
    <p:sldId id="501" r:id="rId68"/>
    <p:sldId id="502" r:id="rId69"/>
    <p:sldId id="506" r:id="rId70"/>
    <p:sldId id="514" r:id="rId71"/>
    <p:sldId id="463" r:id="rId72"/>
    <p:sldId id="527" r:id="rId73"/>
    <p:sldId id="528" r:id="rId74"/>
    <p:sldId id="529" r:id="rId75"/>
    <p:sldId id="530" r:id="rId76"/>
    <p:sldId id="428" r:id="rId77"/>
    <p:sldId id="513" r:id="rId78"/>
    <p:sldId id="511" r:id="rId79"/>
    <p:sldId id="518" r:id="rId80"/>
    <p:sldId id="515" r:id="rId81"/>
    <p:sldId id="531" r:id="rId8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149" algn="l"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298" algn="l"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446" algn="l"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595" algn="l"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5744" algn="l" defTabSz="914298" rtl="0" eaLnBrk="1" latinLnBrk="0" hangingPunct="1">
      <a:defRPr kern="1200">
        <a:solidFill>
          <a:schemeClr val="tx1"/>
        </a:solidFill>
        <a:latin typeface="Arial" charset="0"/>
        <a:ea typeface="MS PGothic" pitchFamily="34" charset="-128"/>
        <a:cs typeface="+mn-cs"/>
      </a:defRPr>
    </a:lvl6pPr>
    <a:lvl7pPr marL="2742893" algn="l" defTabSz="914298" rtl="0" eaLnBrk="1" latinLnBrk="0" hangingPunct="1">
      <a:defRPr kern="1200">
        <a:solidFill>
          <a:schemeClr val="tx1"/>
        </a:solidFill>
        <a:latin typeface="Arial" charset="0"/>
        <a:ea typeface="MS PGothic" pitchFamily="34" charset="-128"/>
        <a:cs typeface="+mn-cs"/>
      </a:defRPr>
    </a:lvl7pPr>
    <a:lvl8pPr marL="3200042" algn="l" defTabSz="914298" rtl="0" eaLnBrk="1" latinLnBrk="0" hangingPunct="1">
      <a:defRPr kern="1200">
        <a:solidFill>
          <a:schemeClr val="tx1"/>
        </a:solidFill>
        <a:latin typeface="Arial" charset="0"/>
        <a:ea typeface="MS PGothic" pitchFamily="34" charset="-128"/>
        <a:cs typeface="+mn-cs"/>
      </a:defRPr>
    </a:lvl8pPr>
    <a:lvl9pPr marL="3657190" algn="l" defTabSz="914298"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97D"/>
    <a:srgbClr val="FFEE9A"/>
    <a:srgbClr val="D91300"/>
    <a:srgbClr val="FF6501"/>
    <a:srgbClr val="B8D02C"/>
    <a:srgbClr val="FF0000"/>
    <a:srgbClr val="FF74CB"/>
    <a:srgbClr val="009D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14" autoAdjust="0"/>
    <p:restoredTop sz="89352" autoAdjust="0"/>
  </p:normalViewPr>
  <p:slideViewPr>
    <p:cSldViewPr>
      <p:cViewPr varScale="1">
        <p:scale>
          <a:sx n="99" d="100"/>
          <a:sy n="99" d="100"/>
        </p:scale>
        <p:origin x="1160" y="184"/>
      </p:cViewPr>
      <p:guideLst>
        <p:guide orient="horz" pos="2160"/>
        <p:guide pos="2880"/>
      </p:guideLst>
    </p:cSldViewPr>
  </p:slideViewPr>
  <p:outlineViewPr>
    <p:cViewPr>
      <p:scale>
        <a:sx n="33" d="100"/>
        <a:sy n="33" d="100"/>
      </p:scale>
      <p:origin x="0" y="10304"/>
    </p:cViewPr>
    <p:sldLst>
      <p:sld r:id="rId1" collapse="1"/>
      <p:sld r:id="rId2" collapse="1"/>
    </p:sldLst>
  </p:outlineViewPr>
  <p:notesTextViewPr>
    <p:cViewPr>
      <p:scale>
        <a:sx n="90" d="100"/>
        <a:sy n="90" d="100"/>
      </p:scale>
      <p:origin x="0" y="0"/>
    </p:cViewPr>
  </p:notesTextViewPr>
  <p:sorterViewPr>
    <p:cViewPr>
      <p:scale>
        <a:sx n="73" d="100"/>
        <a:sy n="73" d="100"/>
      </p:scale>
      <p:origin x="0" y="4928"/>
    </p:cViewPr>
  </p:sorterViewPr>
  <p:notesViewPr>
    <p:cSldViewPr>
      <p:cViewPr varScale="1">
        <p:scale>
          <a:sx n="67" d="100"/>
          <a:sy n="67" d="100"/>
        </p:scale>
        <p:origin x="-360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_rels/viewProps.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73CE27-3418-9240-AB0C-71C4627DC06F}" type="datetimeFigureOut">
              <a:rPr lang="en-US" smtClean="0"/>
              <a:t>7/9/19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465E55-600C-084D-9231-A9181351967E}" type="slidenum">
              <a:rPr lang="en-US" smtClean="0"/>
              <a:t>‹#›</a:t>
            </a:fld>
            <a:endParaRPr lang="en-US"/>
          </a:p>
        </p:txBody>
      </p:sp>
    </p:spTree>
    <p:extLst>
      <p:ext uri="{BB962C8B-B14F-4D97-AF65-F5344CB8AC3E}">
        <p14:creationId xmlns:p14="http://schemas.microsoft.com/office/powerpoint/2010/main" val="3782928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72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E88CD19B-46D3-43B7-9117-D973C33E202D}" type="slidenum">
              <a:rPr lang="en-US"/>
              <a:pPr>
                <a:defRPr/>
              </a:pPr>
              <a:t>‹#›</a:t>
            </a:fld>
            <a:endParaRPr lang="en-US"/>
          </a:p>
        </p:txBody>
      </p:sp>
    </p:spTree>
    <p:extLst>
      <p:ext uri="{BB962C8B-B14F-4D97-AF65-F5344CB8AC3E}">
        <p14:creationId xmlns:p14="http://schemas.microsoft.com/office/powerpoint/2010/main" val="30107954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149"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298"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446"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595"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5744" algn="l" defTabSz="914298" rtl="0" eaLnBrk="1" latinLnBrk="0" hangingPunct="1">
      <a:defRPr sz="1200" kern="1200">
        <a:solidFill>
          <a:schemeClr val="tx1"/>
        </a:solidFill>
        <a:latin typeface="+mn-lt"/>
        <a:ea typeface="+mn-ea"/>
        <a:cs typeface="+mn-cs"/>
      </a:defRPr>
    </a:lvl6pPr>
    <a:lvl7pPr marL="2742893" algn="l" defTabSz="914298" rtl="0" eaLnBrk="1" latinLnBrk="0" hangingPunct="1">
      <a:defRPr sz="1200" kern="1200">
        <a:solidFill>
          <a:schemeClr val="tx1"/>
        </a:solidFill>
        <a:latin typeface="+mn-lt"/>
        <a:ea typeface="+mn-ea"/>
        <a:cs typeface="+mn-cs"/>
      </a:defRPr>
    </a:lvl7pPr>
    <a:lvl8pPr marL="3200042" algn="l" defTabSz="914298" rtl="0" eaLnBrk="1" latinLnBrk="0" hangingPunct="1">
      <a:defRPr sz="1200" kern="1200">
        <a:solidFill>
          <a:schemeClr val="tx1"/>
        </a:solidFill>
        <a:latin typeface="+mn-lt"/>
        <a:ea typeface="+mn-ea"/>
        <a:cs typeface="+mn-cs"/>
      </a:defRPr>
    </a:lvl8pPr>
    <a:lvl9pPr marL="3657190" algn="l" defTabSz="9142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p:spPr>
        <p:txBody>
          <a:bodyPr/>
          <a:lstStyle/>
          <a:p>
            <a:fld id="{BFA7580F-73E9-4DB3-BF25-2545C496A5D9}" type="slidenum">
              <a:rPr lang="en-US" smtClean="0"/>
              <a:pPr/>
              <a:t>1</a:t>
            </a:fld>
            <a:endParaRPr lang="en-US"/>
          </a:p>
        </p:txBody>
      </p:sp>
      <p:sp>
        <p:nvSpPr>
          <p:cNvPr id="98307" name="Rectangle 1026"/>
          <p:cNvSpPr>
            <a:spLocks noGrp="1" noRot="1" noChangeAspect="1" noChangeArrowheads="1" noTextEdit="1"/>
          </p:cNvSpPr>
          <p:nvPr>
            <p:ph type="sldImg"/>
          </p:nvPr>
        </p:nvSpPr>
        <p:spPr>
          <a:ln/>
        </p:spPr>
      </p:sp>
      <p:sp>
        <p:nvSpPr>
          <p:cNvPr id="98308" name="Rectangle 1027"/>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S PGothic" pitchFamily="34" charset="-128"/>
                <a:cs typeface="+mn-cs"/>
              </a:rPr>
              <a:t>Welcome to Parachute Brain Waves!</a:t>
            </a:r>
            <a:endParaRPr lang="en-CA" sz="1200" kern="1200" dirty="0">
              <a:solidFill>
                <a:schemeClr val="tx1"/>
              </a:solidFill>
              <a:effectLst/>
              <a:latin typeface="Arial" charset="0"/>
              <a:ea typeface="MS PGothic" pitchFamily="34" charset="-128"/>
              <a:cs typeface="+mn-cs"/>
            </a:endParaRPr>
          </a:p>
          <a:p>
            <a:pPr lvl="0"/>
            <a:r>
              <a:rPr lang="en-US" sz="1200" kern="1200" dirty="0">
                <a:solidFill>
                  <a:schemeClr val="tx1"/>
                </a:solidFill>
                <a:effectLst/>
                <a:latin typeface="Arial" charset="0"/>
                <a:ea typeface="MS PGothic" pitchFamily="34" charset="-128"/>
                <a:cs typeface="+mn-cs"/>
              </a:rPr>
              <a:t>Introduce yourself to the participants with your name and role.</a:t>
            </a: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Lay the “ground rules” for the group (e.g., raise your hand if you have a question, listen when others are speaking, etc.)</a:t>
            </a:r>
          </a:p>
          <a:p>
            <a:endParaRPr lang="en-US" dirty="0"/>
          </a:p>
        </p:txBody>
      </p:sp>
    </p:spTree>
    <p:extLst>
      <p:ext uri="{BB962C8B-B14F-4D97-AF65-F5344CB8AC3E}">
        <p14:creationId xmlns:p14="http://schemas.microsoft.com/office/powerpoint/2010/main" val="3462082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31"/>
          <p:cNvSpPr>
            <a:spLocks noGrp="1" noChangeArrowheads="1"/>
          </p:cNvSpPr>
          <p:nvPr>
            <p:ph type="sldNum" sz="quarter" idx="5"/>
          </p:nvPr>
        </p:nvSpPr>
        <p:spPr>
          <a:noFill/>
        </p:spPr>
        <p:txBody>
          <a:bodyPr/>
          <a:lstStyle/>
          <a:p>
            <a:fld id="{92B95A88-31F6-41AE-BCFD-B4EE12C5B53D}" type="slidenum">
              <a:rPr lang="en-US" smtClean="0"/>
              <a:pPr/>
              <a:t>10</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r>
              <a:rPr lang="en-US" b="1" dirty="0"/>
              <a:t>Q: Why is the brain so important?</a:t>
            </a:r>
          </a:p>
          <a:p>
            <a:r>
              <a:rPr lang="en-US" b="0" dirty="0"/>
              <a:t>A: It controls our ability to think, move, see, hear,</a:t>
            </a:r>
            <a:r>
              <a:rPr lang="en-US" b="0" baseline="0" dirty="0"/>
              <a:t> taste, and smell.</a:t>
            </a:r>
          </a:p>
          <a:p>
            <a:endParaRPr lang="en-US" b="0" baseline="0" dirty="0"/>
          </a:p>
          <a:p>
            <a:r>
              <a:rPr lang="en-US" b="1" baseline="0" dirty="0"/>
              <a:t>Q: How much do you think our brain weighs?</a:t>
            </a:r>
            <a:endParaRPr lang="en-US" b="0" baseline="0" dirty="0"/>
          </a:p>
          <a:p>
            <a:r>
              <a:rPr lang="en-US" b="0" baseline="0" dirty="0"/>
              <a:t>A: weighs 2 ½ to 3 </a:t>
            </a:r>
            <a:r>
              <a:rPr lang="en-US" b="0" baseline="0" dirty="0" err="1"/>
              <a:t>lbs</a:t>
            </a:r>
            <a:r>
              <a:rPr lang="en-US" b="0" baseline="0" dirty="0"/>
              <a:t> (about 1.3 kg)</a:t>
            </a:r>
            <a:endParaRPr lang="en-US" b="1" dirty="0"/>
          </a:p>
        </p:txBody>
      </p:sp>
    </p:spTree>
    <p:extLst>
      <p:ext uri="{BB962C8B-B14F-4D97-AF65-F5344CB8AC3E}">
        <p14:creationId xmlns:p14="http://schemas.microsoft.com/office/powerpoint/2010/main" val="3291441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31"/>
          <p:cNvSpPr>
            <a:spLocks noGrp="1" noChangeArrowheads="1"/>
          </p:cNvSpPr>
          <p:nvPr>
            <p:ph type="sldNum" sz="quarter" idx="5"/>
          </p:nvPr>
        </p:nvSpPr>
        <p:spPr>
          <a:noFill/>
        </p:spPr>
        <p:txBody>
          <a:bodyPr/>
          <a:lstStyle/>
          <a:p>
            <a:fld id="{03931569-D616-4704-875D-C3554D74EDD2}" type="slidenum">
              <a:rPr lang="en-US" smtClean="0"/>
              <a:pPr/>
              <a:t>11</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SimSun" pitchFamily="2" charset="-122"/>
                <a:cs typeface="Calibri"/>
              </a:rPr>
              <a:t>The brain has </a:t>
            </a:r>
            <a:r>
              <a:rPr lang="en-US" sz="1200" kern="1200" dirty="0">
                <a:solidFill>
                  <a:srgbClr val="FF0000"/>
                </a:solidFill>
                <a:effectLst>
                  <a:outerShdw blurRad="38100" dist="38100" dir="2700000" algn="tl">
                    <a:srgbClr val="000000">
                      <a:alpha val="43137"/>
                    </a:srgbClr>
                  </a:outerShdw>
                </a:effectLst>
                <a:latin typeface="Arial" charset="0"/>
                <a:ea typeface="SimSun" pitchFamily="2" charset="-122"/>
                <a:cs typeface="Calibri"/>
              </a:rPr>
              <a:t>4</a:t>
            </a:r>
            <a:r>
              <a:rPr lang="en-US" sz="1200" kern="1200" dirty="0">
                <a:solidFill>
                  <a:schemeClr val="tx1"/>
                </a:solidFill>
                <a:latin typeface="Arial" charset="0"/>
                <a:ea typeface="SimSun" pitchFamily="2" charset="-122"/>
                <a:cs typeface="Calibri"/>
              </a:rPr>
              <a:t> important lobes: Frontal, Parietal, Temporal, Occipital	</a:t>
            </a:r>
            <a:br>
              <a:rPr lang="en-US" sz="1200" kern="1200" dirty="0">
                <a:solidFill>
                  <a:schemeClr val="tx1"/>
                </a:solidFill>
                <a:latin typeface="Arial" charset="0"/>
                <a:ea typeface="SimSun" pitchFamily="2" charset="-122"/>
                <a:cs typeface="Calibri"/>
              </a:rPr>
            </a:br>
            <a:endParaRPr lang="en-US" b="1" u="sng" dirty="0"/>
          </a:p>
          <a:p>
            <a:r>
              <a:rPr lang="en-US" sz="1200" kern="1200" dirty="0">
                <a:solidFill>
                  <a:schemeClr val="tx1"/>
                </a:solidFill>
                <a:effectLst/>
                <a:latin typeface="Arial" charset="0"/>
                <a:ea typeface="MS PGothic" pitchFamily="34" charset="-128"/>
                <a:cs typeface="+mn-cs"/>
              </a:rPr>
              <a:t>Each part of the brain plays an important role in our life.</a:t>
            </a:r>
            <a:r>
              <a:rPr lang="en-CA" dirty="0">
                <a:effectLst/>
              </a:rPr>
              <a:t> </a:t>
            </a:r>
            <a:endParaRPr lang="en-US" dirty="0"/>
          </a:p>
        </p:txBody>
      </p:sp>
    </p:spTree>
    <p:extLst>
      <p:ext uri="{BB962C8B-B14F-4D97-AF65-F5344CB8AC3E}">
        <p14:creationId xmlns:p14="http://schemas.microsoft.com/office/powerpoint/2010/main" val="2899640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31"/>
          <p:cNvSpPr>
            <a:spLocks noGrp="1" noChangeArrowheads="1"/>
          </p:cNvSpPr>
          <p:nvPr>
            <p:ph type="sldNum" sz="quarter" idx="5"/>
          </p:nvPr>
        </p:nvSpPr>
        <p:spPr>
          <a:noFill/>
        </p:spPr>
        <p:txBody>
          <a:bodyPr/>
          <a:lstStyle/>
          <a:p>
            <a:fld id="{F0E439FC-F6F5-4AAA-B07F-E162A253FFA0}" type="slidenum">
              <a:rPr lang="en-US" smtClean="0"/>
              <a:pPr/>
              <a:t>12</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b="0" u="none" dirty="0"/>
              <a:t>As you explain the lobes, have students label them on page 4 of the Activity Booklet.</a:t>
            </a:r>
          </a:p>
          <a:p>
            <a:r>
              <a:rPr lang="en-US" b="0" u="none" dirty="0"/>
              <a:t>Show participants where each lobe is on your head.</a:t>
            </a:r>
          </a:p>
          <a:p>
            <a:endParaRPr lang="en-US" b="1" u="sng" dirty="0"/>
          </a:p>
          <a:p>
            <a:r>
              <a:rPr lang="en-US" b="1" u="sng" dirty="0"/>
              <a:t>Frontal Lobe:</a:t>
            </a:r>
          </a:p>
          <a:p>
            <a:pPr marL="171450" indent="-171450">
              <a:buFont typeface="Arial" pitchFamily="34" charset="0"/>
              <a:buChar char="•"/>
            </a:pPr>
            <a:r>
              <a:rPr lang="en-US" b="0" u="none" baseline="0" dirty="0"/>
              <a:t>Allows you to </a:t>
            </a:r>
            <a:r>
              <a:rPr lang="en-US" b="1" u="none" baseline="0" dirty="0"/>
              <a:t>solve problems</a:t>
            </a:r>
            <a:r>
              <a:rPr lang="en-US" b="0" u="none" baseline="0" dirty="0"/>
              <a:t>, like a math problem</a:t>
            </a:r>
          </a:p>
          <a:p>
            <a:pPr marL="171450" indent="-171450">
              <a:buFont typeface="Arial" pitchFamily="34" charset="0"/>
              <a:buChar char="•"/>
            </a:pPr>
            <a:r>
              <a:rPr lang="en-US" b="0" u="none" baseline="0" dirty="0"/>
              <a:t>If damaged: unable to figure out your math homework</a:t>
            </a:r>
          </a:p>
          <a:p>
            <a:pPr marL="171450" indent="-171450">
              <a:buFont typeface="Arial" pitchFamily="34" charset="0"/>
              <a:buChar char="•"/>
            </a:pPr>
            <a:endParaRPr lang="en-US" b="0" u="none" baseline="0" dirty="0"/>
          </a:p>
          <a:p>
            <a:pPr marL="0" indent="0">
              <a:buFont typeface="Arial" pitchFamily="34" charset="0"/>
              <a:buNone/>
            </a:pPr>
            <a:r>
              <a:rPr lang="en-US" b="1" u="sng" baseline="0" dirty="0"/>
              <a:t>Parietal Lobe:</a:t>
            </a:r>
            <a:endParaRPr lang="en-US" b="0" u="none" baseline="0" dirty="0"/>
          </a:p>
          <a:p>
            <a:pPr marL="171450" indent="-171450">
              <a:buFont typeface="Arial" pitchFamily="34" charset="0"/>
              <a:buChar char="•"/>
            </a:pPr>
            <a:r>
              <a:rPr lang="en-US" b="0" u="none" baseline="0" dirty="0"/>
              <a:t>Tells you information about what you are </a:t>
            </a:r>
            <a:r>
              <a:rPr lang="en-US" b="1" u="none" baseline="0" dirty="0"/>
              <a:t>tasting and touching</a:t>
            </a:r>
            <a:r>
              <a:rPr lang="en-US" b="0" u="none" baseline="0" dirty="0"/>
              <a:t>, like if you taste something sweet or touch something cold.</a:t>
            </a:r>
          </a:p>
          <a:p>
            <a:pPr marL="171450" indent="-171450">
              <a:buFont typeface="Arial" pitchFamily="34" charset="0"/>
              <a:buChar char="•"/>
            </a:pPr>
            <a:r>
              <a:rPr lang="en-US" b="0" u="none" baseline="0" dirty="0"/>
              <a:t>If damaged: you wouldn’t realize if something was sweet or bitter</a:t>
            </a:r>
          </a:p>
          <a:p>
            <a:pPr marL="171450" indent="-171450">
              <a:buFont typeface="Arial" pitchFamily="34" charset="0"/>
              <a:buChar char="•"/>
            </a:pPr>
            <a:endParaRPr lang="en-US" b="0" u="none" baseline="0" dirty="0"/>
          </a:p>
          <a:p>
            <a:r>
              <a:rPr lang="en-US" b="1" u="sng" dirty="0">
                <a:ea typeface="SimSun" pitchFamily="2" charset="-122"/>
              </a:rPr>
              <a:t>Temporal Lobe</a:t>
            </a:r>
            <a:r>
              <a:rPr lang="en-US" u="sng" dirty="0">
                <a:ea typeface="SimSun" pitchFamily="2" charset="-122"/>
              </a:rPr>
              <a:t>:</a:t>
            </a:r>
          </a:p>
          <a:p>
            <a:pPr marL="171450" indent="-171450">
              <a:buFont typeface="Arial" pitchFamily="34" charset="0"/>
              <a:buChar char="•"/>
            </a:pPr>
            <a:r>
              <a:rPr lang="en-US" dirty="0">
                <a:ea typeface="SimSun" pitchFamily="2" charset="-122"/>
              </a:rPr>
              <a:t>Allows you to </a:t>
            </a:r>
            <a:r>
              <a:rPr lang="en-US" b="1" dirty="0">
                <a:ea typeface="SimSun" pitchFamily="2" charset="-122"/>
              </a:rPr>
              <a:t>hear and smell</a:t>
            </a:r>
          </a:p>
          <a:p>
            <a:pPr marL="171450" indent="-171450">
              <a:buFont typeface="Arial" pitchFamily="34" charset="0"/>
              <a:buChar char="•"/>
            </a:pPr>
            <a:r>
              <a:rPr lang="en-US" dirty="0">
                <a:ea typeface="SimSun" pitchFamily="2" charset="-122"/>
              </a:rPr>
              <a:t>If damaged: you couldn’t hear a horn honking at you</a:t>
            </a:r>
            <a:r>
              <a:rPr lang="en-US" baseline="0" dirty="0">
                <a:ea typeface="SimSun" pitchFamily="2" charset="-122"/>
              </a:rPr>
              <a:t> when you are on a bike</a:t>
            </a:r>
            <a:endParaRPr lang="en-US" baseline="0" dirty="0">
              <a:latin typeface="Courier New" pitchFamily="49" charset="0"/>
              <a:ea typeface="SimSun" pitchFamily="2" charset="-122"/>
            </a:endParaRPr>
          </a:p>
          <a:p>
            <a:pPr marL="171450" indent="-171450">
              <a:buFont typeface="Arial" pitchFamily="34" charset="0"/>
              <a:buChar char="•"/>
            </a:pPr>
            <a:endParaRPr lang="en-US" b="1" u="sng" baseline="0" dirty="0">
              <a:latin typeface="Courier New" pitchFamily="49" charset="0"/>
              <a:ea typeface="SimSun" pitchFamily="2" charset="-122"/>
            </a:endParaRPr>
          </a:p>
          <a:p>
            <a:pPr marL="0" indent="0">
              <a:buFont typeface="Arial" pitchFamily="34" charset="0"/>
              <a:buNone/>
            </a:pPr>
            <a:r>
              <a:rPr lang="en-US" b="1" i="0" u="sng" dirty="0">
                <a:ea typeface="SimSun" pitchFamily="2" charset="-122"/>
              </a:rPr>
              <a:t>Occipital Lobe:</a:t>
            </a:r>
          </a:p>
          <a:p>
            <a:pPr marL="171450" indent="-171450">
              <a:buFont typeface="Arial" pitchFamily="34" charset="0"/>
              <a:buChar char="•"/>
            </a:pPr>
            <a:r>
              <a:rPr lang="en-US" b="0" dirty="0">
                <a:solidFill>
                  <a:srgbClr val="00B0F0"/>
                </a:solidFill>
                <a:ea typeface="SimSun" pitchFamily="2" charset="-122"/>
              </a:rPr>
              <a:t>Controls your </a:t>
            </a:r>
            <a:r>
              <a:rPr lang="en-US" b="1" dirty="0">
                <a:solidFill>
                  <a:srgbClr val="00B0F0"/>
                </a:solidFill>
                <a:ea typeface="SimSun" pitchFamily="2" charset="-122"/>
              </a:rPr>
              <a:t>vision</a:t>
            </a:r>
          </a:p>
          <a:p>
            <a:pPr marL="171450" indent="-171450">
              <a:buFont typeface="Arial" pitchFamily="34" charset="0"/>
              <a:buChar char="•"/>
            </a:pPr>
            <a:r>
              <a:rPr lang="en-US" dirty="0">
                <a:ea typeface="SimSun" pitchFamily="2" charset="-122"/>
              </a:rPr>
              <a:t>If damaged:  You could be blind</a:t>
            </a:r>
          </a:p>
          <a:p>
            <a:pPr marL="0" indent="0">
              <a:buFont typeface="Arial" pitchFamily="34" charset="0"/>
              <a:buNone/>
            </a:pPr>
            <a:endParaRPr lang="en-US" b="1" u="sng" dirty="0"/>
          </a:p>
        </p:txBody>
      </p:sp>
    </p:spTree>
    <p:extLst>
      <p:ext uri="{BB962C8B-B14F-4D97-AF65-F5344CB8AC3E}">
        <p14:creationId xmlns:p14="http://schemas.microsoft.com/office/powerpoint/2010/main" val="40195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31"/>
          <p:cNvSpPr>
            <a:spLocks noGrp="1" noChangeArrowheads="1"/>
          </p:cNvSpPr>
          <p:nvPr>
            <p:ph type="sldNum" sz="quarter" idx="5"/>
          </p:nvPr>
        </p:nvSpPr>
        <p:spPr>
          <a:noFill/>
        </p:spPr>
        <p:txBody>
          <a:bodyPr/>
          <a:lstStyle/>
          <a:p>
            <a:fld id="{D9FECB68-5192-4D44-9D37-E411AF9DDBA4}" type="slidenum">
              <a:rPr lang="en-US" smtClean="0"/>
              <a:pPr/>
              <a:t>13</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b="1" u="sng" dirty="0">
                <a:latin typeface="Calibri" panose="020F0502020204030204" pitchFamily="34" charset="0"/>
                <a:ea typeface="SimSun" pitchFamily="2" charset="-122"/>
                <a:cs typeface="Calibri" panose="020F0502020204030204" pitchFamily="34" charset="0"/>
              </a:rPr>
              <a:t>Cerebellum</a:t>
            </a:r>
            <a:r>
              <a:rPr lang="en-US" dirty="0">
                <a:latin typeface="Calibri" panose="020F0502020204030204" pitchFamily="34" charset="0"/>
                <a:ea typeface="SimSun" pitchFamily="2" charset="-122"/>
                <a:cs typeface="Calibri" panose="020F0502020204030204" pitchFamily="34" charset="0"/>
              </a:rPr>
              <a:t>:</a:t>
            </a:r>
          </a:p>
          <a:p>
            <a:pPr marL="171450" indent="-171450">
              <a:buFont typeface="Arial" pitchFamily="34" charset="0"/>
              <a:buChar char="•"/>
            </a:pPr>
            <a:r>
              <a:rPr lang="en-US" dirty="0">
                <a:latin typeface="Calibri" panose="020F0502020204030204" pitchFamily="34" charset="0"/>
                <a:ea typeface="SimSun" pitchFamily="2" charset="-122"/>
                <a:cs typeface="Calibri" panose="020F0502020204030204" pitchFamily="34" charset="0"/>
              </a:rPr>
              <a:t>an important part of brain but it is not one of the lobes</a:t>
            </a:r>
          </a:p>
          <a:p>
            <a:pPr marL="171450" indent="-171450">
              <a:buFont typeface="Arial" pitchFamily="34" charset="0"/>
              <a:buChar char="•"/>
            </a:pPr>
            <a:r>
              <a:rPr lang="en-US" dirty="0">
                <a:latin typeface="Calibri" panose="020F0502020204030204" pitchFamily="34" charset="0"/>
                <a:ea typeface="SimSun" pitchFamily="2" charset="-122"/>
                <a:cs typeface="Calibri" panose="020F0502020204030204" pitchFamily="34" charset="0"/>
              </a:rPr>
              <a:t>Important: </a:t>
            </a:r>
            <a:r>
              <a:rPr lang="en-US" b="1" dirty="0">
                <a:latin typeface="Calibri" panose="020F0502020204030204" pitchFamily="34" charset="0"/>
                <a:ea typeface="SimSun" pitchFamily="2" charset="-122"/>
                <a:cs typeface="Calibri" panose="020F0502020204030204" pitchFamily="34" charset="0"/>
              </a:rPr>
              <a:t>coordination </a:t>
            </a:r>
            <a:r>
              <a:rPr lang="en-US" dirty="0">
                <a:latin typeface="Calibri" panose="020F0502020204030204" pitchFamily="34" charset="0"/>
                <a:ea typeface="SimSun" pitchFamily="2" charset="-122"/>
                <a:cs typeface="Calibri" panose="020F0502020204030204" pitchFamily="34" charset="0"/>
              </a:rPr>
              <a:t>so we can play sports and keep balance on our bikes and skateboards. </a:t>
            </a:r>
          </a:p>
          <a:p>
            <a:pPr marL="171450" indent="-171450">
              <a:buFont typeface="Arial" pitchFamily="34" charset="0"/>
              <a:buChar char="•"/>
            </a:pPr>
            <a:r>
              <a:rPr lang="en-US" dirty="0">
                <a:latin typeface="Calibri" panose="020F0502020204030204" pitchFamily="34" charset="0"/>
                <a:ea typeface="SimSun" pitchFamily="2" charset="-122"/>
                <a:cs typeface="Calibri" panose="020F0502020204030204" pitchFamily="34" charset="0"/>
              </a:rPr>
              <a:t>Demonstrate coordination by putting a pen cap on a pen. You can do this when your cerebellum is healthy.</a:t>
            </a:r>
          </a:p>
          <a:p>
            <a:pPr marL="171450" indent="-171450">
              <a:buFont typeface="Arial" pitchFamily="34" charset="0"/>
              <a:buChar char="•"/>
            </a:pPr>
            <a:r>
              <a:rPr lang="en-US" dirty="0">
                <a:latin typeface="Calibri" panose="020F0502020204030204" pitchFamily="34" charset="0"/>
                <a:ea typeface="SimSun" pitchFamily="2" charset="-122"/>
                <a:cs typeface="Calibri" panose="020F0502020204030204" pitchFamily="34" charset="0"/>
              </a:rPr>
              <a:t>If damaged: lack coordination. It would be hard to put the pen cap on if your cerebellum was damaged.</a:t>
            </a:r>
          </a:p>
        </p:txBody>
      </p:sp>
    </p:spTree>
    <p:extLst>
      <p:ext uri="{BB962C8B-B14F-4D97-AF65-F5344CB8AC3E}">
        <p14:creationId xmlns:p14="http://schemas.microsoft.com/office/powerpoint/2010/main" val="3968114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31"/>
          <p:cNvSpPr>
            <a:spLocks noGrp="1" noChangeArrowheads="1"/>
          </p:cNvSpPr>
          <p:nvPr>
            <p:ph type="sldNum" sz="quarter" idx="5"/>
          </p:nvPr>
        </p:nvSpPr>
        <p:spPr>
          <a:noFill/>
        </p:spPr>
        <p:txBody>
          <a:bodyPr/>
          <a:lstStyle/>
          <a:p>
            <a:fld id="{0FA4C9B5-3027-4A4B-A128-27CF8602D3AF}" type="slidenum">
              <a:rPr lang="en-US" smtClean="0"/>
              <a:pPr/>
              <a:t>14</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lvl="0">
              <a:spcBef>
                <a:spcPts val="1200"/>
              </a:spcBef>
              <a:spcAft>
                <a:spcPts val="300"/>
              </a:spcAft>
            </a:pPr>
            <a:r>
              <a:rPr lang="en-US" b="1" dirty="0">
                <a:latin typeface="Calibri" panose="020F0502020204030204" pitchFamily="34" charset="0"/>
                <a:cs typeface="Calibri" panose="020F0502020204030204" pitchFamily="34" charset="0"/>
              </a:rPr>
              <a:t>So…Can we live without our lobes? (Yes put up your hand; no put up your hand) </a:t>
            </a:r>
          </a:p>
          <a:p>
            <a:pPr>
              <a:buFont typeface="Wingdings" pitchFamily="2" charset="2"/>
              <a:buChar char="à"/>
            </a:pPr>
            <a:r>
              <a:rPr lang="en-US" dirty="0">
                <a:latin typeface="Calibri" panose="020F0502020204030204" pitchFamily="34" charset="0"/>
                <a:ea typeface="SimSun" pitchFamily="2" charset="-122"/>
                <a:cs typeface="Calibri" panose="020F0502020204030204" pitchFamily="34" charset="0"/>
              </a:rPr>
              <a:t>Yes and No…</a:t>
            </a:r>
            <a:r>
              <a:rPr lang="en-US" baseline="0" dirty="0">
                <a:latin typeface="Calibri" panose="020F0502020204030204" pitchFamily="34" charset="0"/>
                <a:ea typeface="SimSun" pitchFamily="2" charset="-122"/>
                <a:cs typeface="Calibri" panose="020F0502020204030204" pitchFamily="34" charset="0"/>
              </a:rPr>
              <a:t> Life with a damaged lobe would just not be the same. If your occipital lobe is damaged, you could be blind even though your eyes are in perfect condition. The brain is where our perception of the world around us comes together.</a:t>
            </a:r>
          </a:p>
          <a:p>
            <a:pPr>
              <a:buFont typeface="Wingdings" pitchFamily="2" charset="2"/>
              <a:buNone/>
            </a:pPr>
            <a:endParaRPr lang="en-US" baseline="0" dirty="0">
              <a:latin typeface="Calibri" panose="020F0502020204030204" pitchFamily="34" charset="0"/>
              <a:ea typeface="SimSun" pitchFamily="2" charset="-122"/>
              <a:cs typeface="Calibri" panose="020F0502020204030204" pitchFamily="34" charset="0"/>
            </a:endParaRPr>
          </a:p>
          <a:p>
            <a:pPr>
              <a:buFont typeface="Wingdings" pitchFamily="2" charset="2"/>
              <a:buNone/>
            </a:pPr>
            <a:r>
              <a:rPr lang="en-US" baseline="0" dirty="0">
                <a:latin typeface="Calibri" panose="020F0502020204030204" pitchFamily="34" charset="0"/>
                <a:ea typeface="SimSun" pitchFamily="2" charset="-122"/>
                <a:cs typeface="Calibri" panose="020F0502020204030204" pitchFamily="34" charset="0"/>
              </a:rPr>
              <a:t>Let’s look at some examples.</a:t>
            </a:r>
          </a:p>
        </p:txBody>
      </p:sp>
    </p:spTree>
    <p:extLst>
      <p:ext uri="{BB962C8B-B14F-4D97-AF65-F5344CB8AC3E}">
        <p14:creationId xmlns:p14="http://schemas.microsoft.com/office/powerpoint/2010/main" val="4261866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31"/>
          <p:cNvSpPr>
            <a:spLocks noGrp="1" noChangeArrowheads="1"/>
          </p:cNvSpPr>
          <p:nvPr>
            <p:ph type="sldNum" sz="quarter" idx="5"/>
          </p:nvPr>
        </p:nvSpPr>
        <p:spPr>
          <a:noFill/>
        </p:spPr>
        <p:txBody>
          <a:bodyPr/>
          <a:lstStyle/>
          <a:p>
            <a:fld id="{007ECBCF-CA33-4C67-BD3D-4AA735B894E5}" type="slidenum">
              <a:rPr lang="en-US" smtClean="0"/>
              <a:pPr/>
              <a:t>15</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b="1" dirty="0">
                <a:latin typeface="Calibri" panose="020F0502020204030204" pitchFamily="34" charset="0"/>
                <a:ea typeface="SimSun" pitchFamily="2" charset="-122"/>
                <a:cs typeface="Calibri" panose="020F0502020204030204" pitchFamily="34" charset="0"/>
              </a:rPr>
              <a:t>A: FRONTAL LOBE</a:t>
            </a:r>
          </a:p>
          <a:p>
            <a:r>
              <a:rPr lang="en-US" b="0" dirty="0">
                <a:latin typeface="Calibri" panose="020F0502020204030204" pitchFamily="34" charset="0"/>
                <a:ea typeface="SimSun" pitchFamily="2" charset="-122"/>
                <a:cs typeface="Calibri" panose="020F0502020204030204" pitchFamily="34" charset="0"/>
              </a:rPr>
              <a:t>The frontal</a:t>
            </a:r>
            <a:r>
              <a:rPr lang="en-US" b="0" baseline="0" dirty="0">
                <a:latin typeface="Calibri" panose="020F0502020204030204" pitchFamily="34" charset="0"/>
                <a:ea typeface="SimSun" pitchFamily="2" charset="-122"/>
                <a:cs typeface="Calibri" panose="020F0502020204030204" pitchFamily="34" charset="0"/>
              </a:rPr>
              <a:t> lobe is responsible for functions like personality.</a:t>
            </a:r>
            <a:endParaRPr lang="en-US" b="0" dirty="0">
              <a:latin typeface="Calibri" panose="020F0502020204030204" pitchFamily="34" charset="0"/>
              <a:cs typeface="Calibri" panose="020F0502020204030204" pitchFamily="34" charset="0"/>
            </a:endParaRPr>
          </a:p>
          <a:p>
            <a:pPr lvl="2"/>
            <a:endParaRPr lang="en-US" dirty="0">
              <a:latin typeface="Calibri" panose="020F0502020204030204" pitchFamily="34" charset="0"/>
              <a:cs typeface="Calibri" panose="020F0502020204030204" pitchFamily="34" charset="0"/>
            </a:endParaRPr>
          </a:p>
          <a:p>
            <a:pPr lvl="2"/>
            <a:endParaRPr lang="en-US" dirty="0">
              <a:latin typeface="Calibri" panose="020F0502020204030204" pitchFamily="34" charset="0"/>
              <a:cs typeface="Calibri" panose="020F0502020204030204" pitchFamily="34" charset="0"/>
            </a:endParaRPr>
          </a:p>
          <a:p>
            <a:pPr lvl="2"/>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9940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31"/>
          <p:cNvSpPr>
            <a:spLocks noGrp="1" noChangeArrowheads="1"/>
          </p:cNvSpPr>
          <p:nvPr>
            <p:ph type="sldNum" sz="quarter" idx="5"/>
          </p:nvPr>
        </p:nvSpPr>
        <p:spPr>
          <a:noFill/>
        </p:spPr>
        <p:txBody>
          <a:bodyPr/>
          <a:lstStyle/>
          <a:p>
            <a:fld id="{FB5F2637-3DDF-4320-9B0C-18D6E62C2988}" type="slidenum">
              <a:rPr lang="en-US" smtClean="0"/>
              <a:pPr/>
              <a:t>16</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r>
              <a:rPr lang="en-US" b="1" dirty="0">
                <a:latin typeface="Calibri" panose="020F0502020204030204" pitchFamily="34" charset="0"/>
                <a:ea typeface="SimSun" pitchFamily="2" charset="-122"/>
                <a:cs typeface="Calibri" panose="020F0502020204030204" pitchFamily="34" charset="0"/>
              </a:rPr>
              <a:t>A: OCCIPITAL LOBE</a:t>
            </a:r>
          </a:p>
          <a:p>
            <a:r>
              <a:rPr lang="en-US" dirty="0">
                <a:latin typeface="Calibri" panose="020F0502020204030204" pitchFamily="34" charset="0"/>
                <a:ea typeface="SimSun" pitchFamily="2" charset="-122"/>
                <a:cs typeface="Calibri" panose="020F0502020204030204" pitchFamily="34" charset="0"/>
              </a:rPr>
              <a:t>The occipital lobe is responsible for vision.</a:t>
            </a:r>
          </a:p>
          <a:p>
            <a:endParaRPr lang="en-US" dirty="0">
              <a:latin typeface="Calibri" panose="020F0502020204030204" pitchFamily="34" charset="0"/>
              <a:ea typeface="SimSun" pitchFamily="2" charset="-122"/>
              <a:cs typeface="Calibri" panose="020F0502020204030204" pitchFamily="34" charset="0"/>
            </a:endParaRPr>
          </a:p>
          <a:p>
            <a:r>
              <a:rPr lang="en-US" b="1" dirty="0">
                <a:latin typeface="Calibri" panose="020F0502020204030204" pitchFamily="34" charset="0"/>
                <a:ea typeface="SimSun" pitchFamily="2" charset="-122"/>
                <a:cs typeface="Calibri" panose="020F0502020204030204" pitchFamily="34" charset="0"/>
              </a:rPr>
              <a:t>Reinforce: </a:t>
            </a:r>
            <a:r>
              <a:rPr lang="en-US" dirty="0">
                <a:latin typeface="Calibri" panose="020F0502020204030204" pitchFamily="34" charset="0"/>
                <a:ea typeface="SimSun" pitchFamily="2" charset="-122"/>
                <a:cs typeface="Calibri" panose="020F0502020204030204" pitchFamily="34" charset="0"/>
              </a:rPr>
              <a:t>It is AMAZING what our brains can do! It is so important to keep our brain safe!</a:t>
            </a:r>
            <a:br>
              <a:rPr lang="en-US" dirty="0">
                <a:latin typeface="Calibri" panose="020F0502020204030204" pitchFamily="34" charset="0"/>
                <a:ea typeface="SimSun" pitchFamily="2" charset="-122"/>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6373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Q: Can someone tell me 2</a:t>
            </a:r>
            <a:r>
              <a:rPr lang="en-US" b="1" baseline="0" dirty="0"/>
              <a:t> of the 5 senses?</a:t>
            </a:r>
            <a:r>
              <a:rPr lang="en-US" b="0" baseline="0" dirty="0"/>
              <a:t> (Take two answers at a time, to allow more students to participate in the discussion)</a:t>
            </a:r>
            <a:br>
              <a:rPr lang="en-US" b="1" baseline="0" dirty="0"/>
            </a:br>
            <a:r>
              <a:rPr lang="en-US" b="1" baseline="0" dirty="0"/>
              <a:t>A:</a:t>
            </a:r>
            <a:r>
              <a:rPr lang="en-US" b="0" baseline="0" dirty="0"/>
              <a:t> Vision, touch, smell, taste, hearing</a:t>
            </a:r>
          </a:p>
          <a:p>
            <a:pPr marL="171450" indent="-171450">
              <a:buFontTx/>
              <a:buChar char="-"/>
            </a:pPr>
            <a:endParaRPr lang="en-US" b="0" baseline="0" dirty="0"/>
          </a:p>
          <a:p>
            <a:pPr marL="0" indent="0">
              <a:buFontTx/>
              <a:buNone/>
            </a:pPr>
            <a:r>
              <a:rPr lang="en-US" b="0" baseline="0" dirty="0"/>
              <a:t>We need our brain in order for our senses to work. If your brain is damaged your senses can be damaged. Today we are going to talk about how we are going to protect our brain, which protects our senses. For example, like we’ve just discussed, if we damage our occipital lobe which controls our vision, we still have our eyes, but they don’t work.</a:t>
            </a:r>
            <a:endParaRPr lang="en-US" b="1"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17</a:t>
            </a:fld>
            <a:endParaRPr lang="en-US"/>
          </a:p>
        </p:txBody>
      </p:sp>
    </p:spTree>
    <p:extLst>
      <p:ext uri="{BB962C8B-B14F-4D97-AF65-F5344CB8AC3E}">
        <p14:creationId xmlns:p14="http://schemas.microsoft.com/office/powerpoint/2010/main" val="158029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r>
              <a:rPr lang="en-US" dirty="0"/>
              <a:t>Talk about the importance</a:t>
            </a:r>
            <a:r>
              <a:rPr lang="en-US" baseline="0" dirty="0"/>
              <a:t> of smell:</a:t>
            </a:r>
          </a:p>
          <a:p>
            <a:r>
              <a:rPr lang="en-US" sz="1200" kern="1200" dirty="0">
                <a:solidFill>
                  <a:schemeClr val="tx1"/>
                </a:solidFill>
                <a:effectLst/>
                <a:latin typeface="Arial" charset="0"/>
                <a:ea typeface="MS PGothic" pitchFamily="34" charset="-128"/>
                <a:cs typeface="+mn-cs"/>
              </a:rPr>
              <a:t>Smell is important. Smell can help us know when there is danger (e.g., smelling a gas leak or when food has gone bad). We can also enjoy good smells, like cookies baking in the oven!</a:t>
            </a:r>
            <a:endParaRPr lang="en-CA" sz="1200" kern="1200" dirty="0">
              <a:solidFill>
                <a:schemeClr val="tx1"/>
              </a:solidFill>
              <a:effectLst/>
              <a:latin typeface="Arial" charset="0"/>
              <a:ea typeface="MS PGothic" pitchFamily="34" charset="-128"/>
              <a:cs typeface="+mn-cs"/>
            </a:endParaRPr>
          </a:p>
        </p:txBody>
      </p:sp>
    </p:spTree>
    <p:extLst>
      <p:ext uri="{BB962C8B-B14F-4D97-AF65-F5344CB8AC3E}">
        <p14:creationId xmlns:p14="http://schemas.microsoft.com/office/powerpoint/2010/main" val="195155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r>
              <a:rPr lang="en-US" dirty="0"/>
              <a:t>Chemicals (odorants) are breathed in through our nose, and bind to special receptors. (Olfactory (smell) area)</a:t>
            </a:r>
          </a:p>
          <a:p>
            <a:pPr marL="0" marR="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latin typeface="Arial" charset="0"/>
                <a:ea typeface="MS PGothic" pitchFamily="34" charset="-128"/>
                <a:cs typeface="+mn-cs"/>
              </a:rPr>
              <a:t>With our sense of smell we sample our environment for information. We are continuously testing the quality of the air we breathe, for potential dangers such as smoke from fires, or food and flowers.</a:t>
            </a:r>
            <a:endParaRPr lang="en-US" dirty="0"/>
          </a:p>
          <a:p>
            <a:pPr eaLnBrk="1" hangingPunct="1"/>
            <a:endParaRPr lang="en-US" dirty="0"/>
          </a:p>
          <a:p>
            <a:pPr eaLnBrk="1" hangingPunct="1"/>
            <a:r>
              <a:rPr lang="en-US" dirty="0"/>
              <a:t>It</a:t>
            </a:r>
            <a:r>
              <a:rPr lang="en-US" baseline="0" dirty="0"/>
              <a:t> is then sent to the </a:t>
            </a:r>
            <a:r>
              <a:rPr lang="en-US" b="1" baseline="0" dirty="0"/>
              <a:t>olfactory bulb </a:t>
            </a:r>
            <a:r>
              <a:rPr lang="en-US" baseline="0" dirty="0"/>
              <a:t>and into the </a:t>
            </a:r>
            <a:r>
              <a:rPr lang="en-US" b="1" baseline="0" dirty="0"/>
              <a:t>temporal lobe </a:t>
            </a:r>
            <a:r>
              <a:rPr lang="en-US" baseline="0" dirty="0"/>
              <a:t>of the brain. The brain translates the scent and we are able to tell what the scent is. </a:t>
            </a:r>
            <a:r>
              <a:rPr lang="en-CA" dirty="0"/>
              <a:t>For</a:t>
            </a:r>
            <a:r>
              <a:rPr lang="en-CA" baseline="0" dirty="0"/>
              <a:t> example: fresh baked cookies  (ask the class for familiar smells)</a:t>
            </a:r>
          </a:p>
          <a:p>
            <a:pPr eaLnBrk="1" hangingPunct="1"/>
            <a:endParaRPr lang="en-CA" baseline="0" dirty="0"/>
          </a:p>
          <a:p>
            <a:pPr eaLnBrk="1" hangingPunct="1"/>
            <a:r>
              <a:rPr lang="en-CA" baseline="0" dirty="0"/>
              <a:t>Smell is also known as olfaction.</a:t>
            </a:r>
          </a:p>
          <a:p>
            <a:pPr eaLnBrk="1" hangingPunct="1"/>
            <a:r>
              <a:rPr lang="en-CA" baseline="0" dirty="0"/>
              <a:t> </a:t>
            </a:r>
            <a:endParaRPr lang="en-CA" dirty="0"/>
          </a:p>
          <a:p>
            <a:pPr eaLnBrk="1" hangingPunct="1"/>
            <a:r>
              <a:rPr lang="en-CA" dirty="0"/>
              <a:t>If asked, the hippocampus is where short term memories are converted to long-term memories.</a:t>
            </a:r>
            <a:endParaRPr lang="en-US" dirty="0"/>
          </a:p>
          <a:p>
            <a:pPr eaLnBrk="1" hangingPunct="1"/>
            <a:r>
              <a:rPr lang="en-CA" dirty="0"/>
              <a:t>PARIETAL LOBE controls sense of smell, and TEMPORAL LOBE helps you to remember what you are smelling. </a:t>
            </a:r>
          </a:p>
          <a:p>
            <a:pPr eaLnBrk="1" hangingPunct="1"/>
            <a:endParaRPr lang="en-CA" dirty="0"/>
          </a:p>
        </p:txBody>
      </p:sp>
      <p:sp>
        <p:nvSpPr>
          <p:cNvPr id="12800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47503C73-A434-47FD-BB0F-7788CDD625A0}" type="slidenum">
              <a:rPr lang="en-US" sz="1200"/>
              <a:pPr algn="r"/>
              <a:t>19</a:t>
            </a:fld>
            <a:endParaRPr lang="en-US" sz="1200"/>
          </a:p>
        </p:txBody>
      </p:sp>
    </p:spTree>
    <p:extLst>
      <p:ext uri="{BB962C8B-B14F-4D97-AF65-F5344CB8AC3E}">
        <p14:creationId xmlns:p14="http://schemas.microsoft.com/office/powerpoint/2010/main" val="311167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31"/>
          <p:cNvSpPr>
            <a:spLocks noGrp="1" noChangeArrowheads="1"/>
          </p:cNvSpPr>
          <p:nvPr>
            <p:ph type="sldNum" sz="quarter" idx="5"/>
          </p:nvPr>
        </p:nvSpPr>
        <p:spPr>
          <a:noFill/>
        </p:spPr>
        <p:txBody>
          <a:bodyPr/>
          <a:lstStyle/>
          <a:p>
            <a:fld id="{8B3CAB06-D2CF-4431-BEFE-9951B22032B5}" type="slidenum">
              <a:rPr lang="en-US" smtClean="0"/>
              <a:pPr/>
              <a:t>2</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z="1200" b="1" kern="1200" dirty="0">
                <a:solidFill>
                  <a:schemeClr val="tx1"/>
                </a:solidFill>
                <a:effectLst/>
                <a:latin typeface="Arial" charset="0"/>
                <a:ea typeface="MS PGothic" pitchFamily="34" charset="-128"/>
                <a:cs typeface="+mn-cs"/>
              </a:rPr>
              <a:t>Ask:</a:t>
            </a:r>
            <a:r>
              <a:rPr lang="en-US" sz="1200" kern="1200" dirty="0">
                <a:solidFill>
                  <a:schemeClr val="tx1"/>
                </a:solidFill>
                <a:effectLst/>
                <a:latin typeface="Arial" charset="0"/>
                <a:ea typeface="MS PGothic" pitchFamily="34" charset="-128"/>
                <a:cs typeface="+mn-cs"/>
              </a:rPr>
              <a:t> What is the most important part of your body? </a:t>
            </a:r>
          </a:p>
          <a:p>
            <a:r>
              <a:rPr lang="en-US" sz="1200" kern="1200" dirty="0">
                <a:solidFill>
                  <a:schemeClr val="tx1"/>
                </a:solidFill>
                <a:effectLst/>
                <a:latin typeface="Arial" charset="0"/>
                <a:ea typeface="MS PGothic" pitchFamily="34" charset="-128"/>
                <a:cs typeface="+mn-cs"/>
              </a:rPr>
              <a:t>YOUR BRAIN!</a:t>
            </a:r>
            <a:endParaRPr lang="en-CA"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 </a:t>
            </a:r>
            <a:endParaRPr lang="en-CA" sz="1200" kern="1200" dirty="0">
              <a:solidFill>
                <a:schemeClr val="tx1"/>
              </a:solidFill>
              <a:effectLst/>
              <a:latin typeface="Arial" charset="0"/>
              <a:ea typeface="MS PGothic" pitchFamily="34" charset="-128"/>
              <a:cs typeface="+mn-cs"/>
            </a:endParaRPr>
          </a:p>
          <a:p>
            <a:endParaRPr lang="en-US" dirty="0"/>
          </a:p>
        </p:txBody>
      </p:sp>
    </p:spTree>
    <p:extLst>
      <p:ext uri="{BB962C8B-B14F-4D97-AF65-F5344CB8AC3E}">
        <p14:creationId xmlns:p14="http://schemas.microsoft.com/office/powerpoint/2010/main" val="1490285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48EA797F-7EDA-49E5-9A3F-A7135A786242}" type="slidenum">
              <a:rPr lang="en-US" smtClean="0"/>
              <a:pPr/>
              <a:t>20</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CA" sz="1200" dirty="0"/>
              <a:t>Q </a:t>
            </a:r>
            <a:r>
              <a:rPr lang="en-CA" sz="1200" dirty="0">
                <a:sym typeface="Wingdings" pitchFamily="2" charset="2"/>
              </a:rPr>
              <a:t> What lobe controls smell?</a:t>
            </a:r>
          </a:p>
          <a:p>
            <a:pPr eaLnBrk="1" hangingPunct="1"/>
            <a:r>
              <a:rPr lang="en-CA" sz="1200" dirty="0">
                <a:sym typeface="Wingdings" pitchFamily="2" charset="2"/>
              </a:rPr>
              <a:t>A  </a:t>
            </a:r>
            <a:r>
              <a:rPr lang="en-CA" sz="1200" b="1" dirty="0">
                <a:sym typeface="Wingdings" pitchFamily="2" charset="2"/>
              </a:rPr>
              <a:t>Temporal lobe</a:t>
            </a:r>
            <a:endParaRPr lang="en-CA" sz="1200" b="1" dirty="0"/>
          </a:p>
          <a:p>
            <a:pPr eaLnBrk="1" hangingPunct="1"/>
            <a:endParaRPr lang="en-CA" dirty="0"/>
          </a:p>
        </p:txBody>
      </p:sp>
    </p:spTree>
    <p:extLst>
      <p:ext uri="{BB962C8B-B14F-4D97-AF65-F5344CB8AC3E}">
        <p14:creationId xmlns:p14="http://schemas.microsoft.com/office/powerpoint/2010/main" val="3873445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S PGothic" pitchFamily="34" charset="-128"/>
                <a:cs typeface="Calibri"/>
              </a:rPr>
              <a:t>Can you think of a smell that reminds you of something?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The </a:t>
            </a:r>
            <a:r>
              <a:rPr lang="en-US" b="1" baseline="0" dirty="0"/>
              <a:t>systems involved in our sense of smell are linked to our memory.</a:t>
            </a:r>
            <a:endParaRPr lang="en-US" b="1" dirty="0"/>
          </a:p>
        </p:txBody>
      </p:sp>
      <p:sp>
        <p:nvSpPr>
          <p:cNvPr id="129028"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38614A69-DCA2-4307-A75C-841CAA8C4AB8}" type="slidenum">
              <a:rPr lang="en-US" sz="1200"/>
              <a:pPr algn="r"/>
              <a:t>21</a:t>
            </a:fld>
            <a:endParaRPr lang="en-US" sz="1200"/>
          </a:p>
        </p:txBody>
      </p:sp>
    </p:spTree>
    <p:extLst>
      <p:ext uri="{BB962C8B-B14F-4D97-AF65-F5344CB8AC3E}">
        <p14:creationId xmlns:p14="http://schemas.microsoft.com/office/powerpoint/2010/main" val="472084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8BB6F-2DE1-4E1C-8618-B183D97FC456}" type="slidenum">
              <a:rPr lang="en-US" sz="1200"/>
              <a:pPr algn="r"/>
              <a:t>22</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CA" dirty="0"/>
              <a:t>Have participants complete page 5 of the Activity Booklet.</a:t>
            </a:r>
          </a:p>
          <a:p>
            <a:pPr eaLnBrk="1" hangingPunct="1"/>
            <a:endParaRPr lang="en-CA" dirty="0"/>
          </a:p>
          <a:p>
            <a:pPr eaLnBrk="1" hangingPunct="1"/>
            <a:r>
              <a:rPr lang="en-US" b="1" dirty="0"/>
              <a:t>“Steps to the Brain” Answer Key:</a:t>
            </a:r>
          </a:p>
          <a:p>
            <a:pPr eaLnBrk="1" hangingPunct="1"/>
            <a:endParaRPr lang="en-US" dirty="0"/>
          </a:p>
          <a:p>
            <a:pPr eaLnBrk="1" hangingPunct="1">
              <a:buFontTx/>
              <a:buAutoNum type="alphaUcPeriod"/>
            </a:pPr>
            <a:r>
              <a:rPr lang="en-US" dirty="0"/>
              <a:t>What do you call the substances you can smell?  </a:t>
            </a:r>
            <a:r>
              <a:rPr lang="en-US" b="1" u="sng" dirty="0"/>
              <a:t>Odorants</a:t>
            </a:r>
          </a:p>
          <a:p>
            <a:pPr eaLnBrk="1" hangingPunct="1">
              <a:buFontTx/>
              <a:buAutoNum type="alphaUcPeriod"/>
            </a:pPr>
            <a:endParaRPr lang="en-US" dirty="0"/>
          </a:p>
          <a:p>
            <a:pPr eaLnBrk="1" hangingPunct="1">
              <a:buFontTx/>
              <a:buAutoNum type="alphaUcPeriod"/>
            </a:pPr>
            <a:r>
              <a:rPr lang="en-US" dirty="0"/>
              <a:t>Where are the molecules received? </a:t>
            </a:r>
            <a:r>
              <a:rPr lang="en-US" b="1" u="sng" dirty="0"/>
              <a:t>Olfactory epithelium (mucous membrane)</a:t>
            </a:r>
          </a:p>
          <a:p>
            <a:pPr eaLnBrk="1" hangingPunct="1">
              <a:buFontTx/>
              <a:buAutoNum type="alphaUcPeriod"/>
            </a:pPr>
            <a:endParaRPr lang="en-US" dirty="0"/>
          </a:p>
          <a:p>
            <a:pPr eaLnBrk="1" hangingPunct="1">
              <a:buFontTx/>
              <a:buAutoNum type="alphaUcPeriod"/>
            </a:pPr>
            <a:r>
              <a:rPr lang="en-US" dirty="0"/>
              <a:t>Where in the Brain are they perceived? </a:t>
            </a:r>
            <a:r>
              <a:rPr lang="en-US" b="1" u="sng" dirty="0"/>
              <a:t> Temporal Lobe</a:t>
            </a:r>
            <a:endParaRPr lang="en-US" dirty="0"/>
          </a:p>
          <a:p>
            <a:pPr eaLnBrk="1" hangingPunct="1"/>
            <a:endParaRPr lang="en-US" dirty="0"/>
          </a:p>
        </p:txBody>
      </p:sp>
    </p:spTree>
    <p:extLst>
      <p:ext uri="{BB962C8B-B14F-4D97-AF65-F5344CB8AC3E}">
        <p14:creationId xmlns:p14="http://schemas.microsoft.com/office/powerpoint/2010/main" val="1449841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ACC8CC2-62F8-4668-B71E-4BCCF8633E11}" type="slidenum">
              <a:rPr lang="en-US" sz="1200"/>
              <a:pPr algn="r"/>
              <a:t>23</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b="1" dirty="0"/>
              <a:t>Activity: Olfactory Adaptation (Instructor Guide p. 8)</a:t>
            </a:r>
            <a:endParaRPr lang="en-US" dirty="0"/>
          </a:p>
          <a:p>
            <a:pPr eaLnBrk="1" hangingPunct="1"/>
            <a:endParaRPr lang="en-US" b="1" dirty="0"/>
          </a:p>
          <a:p>
            <a:pPr eaLnBrk="1" hangingPunct="1"/>
            <a:r>
              <a:rPr lang="en-US" b="0" dirty="0"/>
              <a:t>This activity has two parts. Complete part one, then move on to the next two slides. After completing the slides, complete part 2 of the activity.</a:t>
            </a:r>
          </a:p>
          <a:p>
            <a:pPr eaLnBrk="1" hangingPunct="1"/>
            <a:endParaRPr lang="en-US" b="0" dirty="0"/>
          </a:p>
          <a:p>
            <a:pPr eaLnBrk="1" hangingPunct="1"/>
            <a:r>
              <a:rPr lang="en-US" b="1" u="sng" dirty="0"/>
              <a:t>Part 1</a:t>
            </a:r>
          </a:p>
          <a:p>
            <a:pPr lvl="0"/>
            <a:r>
              <a:rPr lang="en-US" sz="1200" kern="1200" dirty="0">
                <a:solidFill>
                  <a:schemeClr val="tx1"/>
                </a:solidFill>
                <a:effectLst/>
                <a:latin typeface="Arial" charset="0"/>
                <a:ea typeface="MS PGothic" pitchFamily="34" charset="-128"/>
                <a:cs typeface="+mn-cs"/>
              </a:rPr>
              <a:t>Spread the scent around the classroom.</a:t>
            </a:r>
            <a:endParaRPr lang="en-CA" sz="1200" kern="1200" dirty="0">
              <a:solidFill>
                <a:schemeClr val="tx1"/>
              </a:solidFill>
              <a:effectLst/>
              <a:latin typeface="Arial" charset="0"/>
              <a:ea typeface="MS PGothic" pitchFamily="34" charset="-128"/>
              <a:cs typeface="+mn-cs"/>
            </a:endParaRPr>
          </a:p>
          <a:p>
            <a:pPr lvl="0"/>
            <a:r>
              <a:rPr lang="en-US" sz="1200" kern="1200" dirty="0">
                <a:solidFill>
                  <a:schemeClr val="tx1"/>
                </a:solidFill>
                <a:effectLst/>
                <a:latin typeface="Arial" charset="0"/>
                <a:ea typeface="MS PGothic" pitchFamily="34" charset="-128"/>
                <a:cs typeface="+mn-cs"/>
              </a:rPr>
              <a:t>What do you think of the smell? Rate the strength of the smell on a scale of 1 to 10 (Activity Booklet page 6)</a:t>
            </a:r>
            <a:endParaRPr lang="en-CA" sz="1200" kern="1200" dirty="0">
              <a:solidFill>
                <a:schemeClr val="tx1"/>
              </a:solidFill>
              <a:effectLst/>
              <a:latin typeface="Arial" charset="0"/>
              <a:ea typeface="MS PGothic" pitchFamily="34" charset="-128"/>
              <a:cs typeface="+mn-cs"/>
            </a:endParaRPr>
          </a:p>
          <a:p>
            <a:pPr lvl="0"/>
            <a:r>
              <a:rPr lang="en-US" sz="1200" kern="1200" dirty="0">
                <a:solidFill>
                  <a:schemeClr val="tx1"/>
                </a:solidFill>
                <a:effectLst/>
                <a:latin typeface="Arial" charset="0"/>
                <a:ea typeface="MS PGothic" pitchFamily="34" charset="-128"/>
                <a:cs typeface="+mn-cs"/>
              </a:rPr>
              <a:t>Does the smell remind you of anything? Olfactory bulbs communicate with the parts of the brain that are responsible for our emotions and memory.</a:t>
            </a:r>
            <a:endParaRPr lang="en-CA" sz="1200" kern="1200" dirty="0">
              <a:solidFill>
                <a:schemeClr val="tx1"/>
              </a:solidFill>
              <a:effectLst/>
              <a:latin typeface="Arial" charset="0"/>
              <a:ea typeface="MS PGothic" pitchFamily="34" charset="-128"/>
              <a:cs typeface="+mn-cs"/>
            </a:endParaRPr>
          </a:p>
          <a:p>
            <a:pPr lvl="0"/>
            <a:r>
              <a:rPr lang="en-US" sz="1200" kern="1200" dirty="0">
                <a:solidFill>
                  <a:schemeClr val="tx1"/>
                </a:solidFill>
                <a:effectLst/>
                <a:latin typeface="Arial" charset="0"/>
                <a:ea typeface="MS PGothic" pitchFamily="34" charset="-128"/>
                <a:cs typeface="+mn-cs"/>
              </a:rPr>
              <a:t>Can a smell change?</a:t>
            </a:r>
            <a:endParaRPr lang="en-CA" sz="1200" kern="1200" dirty="0">
              <a:solidFill>
                <a:schemeClr val="tx1"/>
              </a:solidFill>
              <a:effectLst/>
              <a:latin typeface="Arial" charset="0"/>
              <a:ea typeface="MS PGothic" pitchFamily="34" charset="-128"/>
              <a:cs typeface="+mn-cs"/>
            </a:endParaRPr>
          </a:p>
          <a:p>
            <a:pPr eaLnBrk="1" hangingPunct="1"/>
            <a:endParaRPr lang="en-US" b="0" dirty="0"/>
          </a:p>
        </p:txBody>
      </p:sp>
    </p:spTree>
    <p:extLst>
      <p:ext uri="{BB962C8B-B14F-4D97-AF65-F5344CB8AC3E}">
        <p14:creationId xmlns:p14="http://schemas.microsoft.com/office/powerpoint/2010/main" val="2443093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pPr marL="0" marR="0" indent="0" algn="l" defTabSz="914400" rtl="0" eaLnBrk="1" fontAlgn="base" latinLnBrk="0" hangingPunct="1">
              <a:lnSpc>
                <a:spcPct val="80000"/>
              </a:lnSpc>
              <a:spcBef>
                <a:spcPct val="30000"/>
              </a:spcBef>
              <a:spcAft>
                <a:spcPct val="0"/>
              </a:spcAft>
              <a:buClrTx/>
              <a:buSzTx/>
              <a:buFontTx/>
              <a:buNone/>
              <a:tabLst/>
              <a:defRPr/>
            </a:pPr>
            <a:r>
              <a:rPr lang="en-US" sz="1200" dirty="0"/>
              <a:t>What if we couldn’t smell? Some people have a condition where they cannot smell anything. It is called Anosmia. </a:t>
            </a:r>
            <a:r>
              <a:rPr lang="en-US" sz="1200" i="1" dirty="0"/>
              <a:t>Write this on the board</a:t>
            </a:r>
            <a:r>
              <a:rPr lang="en-US" sz="1200" dirty="0"/>
              <a:t>. This means you cannot smell. These people miss out on many things. If they were burning their dinner, they would not be able to smell it.</a:t>
            </a:r>
          </a:p>
          <a:p>
            <a:pPr eaLnBrk="1" hangingPunct="1">
              <a:lnSpc>
                <a:spcPct val="80000"/>
              </a:lnSpc>
            </a:pPr>
            <a:endParaRPr lang="en-CA" sz="1200" dirty="0"/>
          </a:p>
          <a:p>
            <a:pPr eaLnBrk="1" hangingPunct="1">
              <a:lnSpc>
                <a:spcPct val="80000"/>
              </a:lnSpc>
            </a:pPr>
            <a:r>
              <a:rPr lang="en-CA" sz="1200" dirty="0"/>
              <a:t>A serious head injury may cause anosmia.</a:t>
            </a:r>
          </a:p>
          <a:p>
            <a:pPr eaLnBrk="1" hangingPunct="1">
              <a:lnSpc>
                <a:spcPct val="80000"/>
              </a:lnSpc>
            </a:pPr>
            <a:endParaRPr lang="en-US" sz="1200" dirty="0"/>
          </a:p>
          <a:p>
            <a:pPr eaLnBrk="1" hangingPunct="1">
              <a:lnSpc>
                <a:spcPct val="80000"/>
              </a:lnSpc>
            </a:pPr>
            <a:r>
              <a:rPr lang="en-US" sz="1200" b="1" dirty="0"/>
              <a:t>Q:</a:t>
            </a:r>
            <a:r>
              <a:rPr lang="en-US" sz="1200" dirty="0"/>
              <a:t> What smell would you miss smelling if you could not smell?</a:t>
            </a:r>
          </a:p>
          <a:p>
            <a:pPr eaLnBrk="1" hangingPunct="1">
              <a:lnSpc>
                <a:spcPct val="80000"/>
              </a:lnSpc>
            </a:pPr>
            <a:endParaRPr lang="en-US" sz="1200" dirty="0"/>
          </a:p>
          <a:p>
            <a:pPr eaLnBrk="1" hangingPunct="1">
              <a:lnSpc>
                <a:spcPct val="80000"/>
              </a:lnSpc>
            </a:pPr>
            <a:r>
              <a:rPr lang="en-US" sz="1200" b="1" dirty="0"/>
              <a:t>Q: </a:t>
            </a:r>
            <a:r>
              <a:rPr lang="en-US" sz="1200" b="0" dirty="0"/>
              <a:t>Have you ever lost your sense of smell?</a:t>
            </a:r>
          </a:p>
          <a:p>
            <a:pPr eaLnBrk="1" hangingPunct="1">
              <a:lnSpc>
                <a:spcPct val="80000"/>
              </a:lnSpc>
            </a:pPr>
            <a:r>
              <a:rPr lang="en-US" sz="1200" b="1" kern="1200" dirty="0">
                <a:solidFill>
                  <a:schemeClr val="tx1"/>
                </a:solidFill>
                <a:effectLst/>
                <a:latin typeface="Arial" charset="0"/>
                <a:ea typeface="MS PGothic" pitchFamily="34" charset="-128"/>
                <a:cs typeface="+mn-cs"/>
              </a:rPr>
              <a:t>A: </a:t>
            </a:r>
            <a:r>
              <a:rPr lang="en-US" sz="1200" kern="1200" dirty="0">
                <a:solidFill>
                  <a:schemeClr val="tx1"/>
                </a:solidFill>
                <a:effectLst/>
                <a:latin typeface="Arial" charset="0"/>
                <a:ea typeface="MS PGothic" pitchFamily="34" charset="-128"/>
                <a:cs typeface="+mn-cs"/>
              </a:rPr>
              <a:t>You have probably experienced losing your sense of smell when you have been sick with a cold or flu</a:t>
            </a:r>
            <a:r>
              <a:rPr lang="en-CA" dirty="0">
                <a:effectLst/>
              </a:rPr>
              <a:t>.</a:t>
            </a:r>
            <a:endParaRPr lang="en-US" sz="1200" b="1" dirty="0"/>
          </a:p>
          <a:p>
            <a:pPr eaLnBrk="1" hangingPunct="1">
              <a:lnSpc>
                <a:spcPct val="80000"/>
              </a:lnSpc>
            </a:pPr>
            <a:r>
              <a:rPr lang="en-US" sz="1200" dirty="0"/>
              <a:t> </a:t>
            </a:r>
          </a:p>
          <a:p>
            <a:pPr eaLnBrk="1" hangingPunct="1">
              <a:lnSpc>
                <a:spcPct val="80000"/>
              </a:lnSpc>
            </a:pPr>
            <a:r>
              <a:rPr lang="en-US" sz="1200" b="1" dirty="0"/>
              <a:t>Q:</a:t>
            </a:r>
            <a:r>
              <a:rPr lang="en-US" sz="1200" b="0" baseline="0" dirty="0"/>
              <a:t> </a:t>
            </a:r>
            <a:r>
              <a:rPr lang="en-US" sz="1200" b="1" baseline="0" dirty="0"/>
              <a:t>Why is smell important?</a:t>
            </a:r>
            <a:endParaRPr lang="en-US" sz="1200" dirty="0"/>
          </a:p>
          <a:p>
            <a:pPr eaLnBrk="1" hangingPunct="1">
              <a:lnSpc>
                <a:spcPct val="80000"/>
              </a:lnSpc>
            </a:pPr>
            <a:r>
              <a:rPr lang="en-US" sz="1200" b="1" dirty="0"/>
              <a:t>A:</a:t>
            </a:r>
            <a:r>
              <a:rPr lang="en-US" sz="1200" dirty="0"/>
              <a:t> Helps a person detect dangerous situations such as smoke, etc.  As well, it helps you to identify characteristics about your environment. </a:t>
            </a:r>
          </a:p>
          <a:p>
            <a:pPr eaLnBrk="1" hangingPunct="1">
              <a:lnSpc>
                <a:spcPct val="80000"/>
              </a:lnSpc>
            </a:pPr>
            <a:endParaRPr lang="en-US" sz="1200" dirty="0"/>
          </a:p>
          <a:p>
            <a:pPr eaLnBrk="1" hangingPunct="1">
              <a:lnSpc>
                <a:spcPct val="80000"/>
              </a:lnSpc>
            </a:pPr>
            <a:endParaRPr lang="en-US" dirty="0"/>
          </a:p>
        </p:txBody>
      </p:sp>
      <p:sp>
        <p:nvSpPr>
          <p:cNvPr id="13517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F364AEAE-1605-41C7-8699-2585DCE60E86}" type="slidenum">
              <a:rPr lang="en-US" sz="1200"/>
              <a:pPr algn="r"/>
              <a:t>24</a:t>
            </a:fld>
            <a:endParaRPr lang="en-US" sz="1200"/>
          </a:p>
        </p:txBody>
      </p:sp>
    </p:spTree>
    <p:extLst>
      <p:ext uri="{BB962C8B-B14F-4D97-AF65-F5344CB8AC3E}">
        <p14:creationId xmlns:p14="http://schemas.microsoft.com/office/powerpoint/2010/main" val="3695531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a:t>Have the class shout</a:t>
            </a:r>
            <a:r>
              <a:rPr lang="en-CA" b="1" baseline="0" dirty="0"/>
              <a:t> out together “WEAR A HELMET!”</a:t>
            </a:r>
          </a:p>
          <a:p>
            <a:endParaRPr lang="en-CA" b="1" baseline="0" dirty="0"/>
          </a:p>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How can we avoid losing our sense of smell?</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a:t>
            </a:r>
            <a:r>
              <a:rPr lang="en-US" sz="1200" kern="1200" dirty="0">
                <a:solidFill>
                  <a:schemeClr val="tx1"/>
                </a:solidFill>
                <a:effectLst/>
                <a:latin typeface="Arial" charset="0"/>
                <a:ea typeface="MS PGothic" pitchFamily="34" charset="-128"/>
                <a:cs typeface="+mn-cs"/>
              </a:rPr>
              <a:t> By protecting our brain! E.g., Wear a helmet, wear a seatbelt, look both ways before crossing the street, etc.</a:t>
            </a:r>
            <a:endParaRPr lang="en-CA" sz="1200" kern="1200" dirty="0">
              <a:solidFill>
                <a:schemeClr val="tx1"/>
              </a:solidFill>
              <a:effectLst/>
              <a:latin typeface="Arial" charset="0"/>
              <a:ea typeface="MS PGothic" pitchFamily="34" charset="-128"/>
              <a:cs typeface="+mn-cs"/>
            </a:endParaRPr>
          </a:p>
          <a:p>
            <a:endParaRPr lang="en-CA" b="1" dirty="0"/>
          </a:p>
          <a:p>
            <a:r>
              <a:rPr lang="en-CA" b="1" u="sng" dirty="0"/>
              <a:t>Complete part two of the Activity:</a:t>
            </a:r>
          </a:p>
          <a:p>
            <a:pPr lvl="0"/>
            <a:r>
              <a:rPr lang="en-US" sz="1200" kern="1200" dirty="0">
                <a:solidFill>
                  <a:schemeClr val="tx1"/>
                </a:solidFill>
                <a:effectLst/>
                <a:latin typeface="Arial" charset="0"/>
                <a:ea typeface="MS PGothic" pitchFamily="34" charset="-128"/>
                <a:cs typeface="+mn-cs"/>
              </a:rPr>
              <a:t>Ask participants to rate the strength of the smell from part one again. Their rating should be lower this time. If it hasn’t changed, check back after the Taste lesson.</a:t>
            </a:r>
            <a:endParaRPr lang="en-CA" sz="1200" kern="1200" dirty="0">
              <a:solidFill>
                <a:schemeClr val="tx1"/>
              </a:solidFill>
              <a:effectLst/>
              <a:latin typeface="Arial" charset="0"/>
              <a:ea typeface="MS PGothic" pitchFamily="34" charset="-128"/>
              <a:cs typeface="+mn-cs"/>
            </a:endParaRPr>
          </a:p>
          <a:p>
            <a:pPr lvl="0"/>
            <a:r>
              <a:rPr lang="en-US" sz="1200" kern="1200" dirty="0">
                <a:solidFill>
                  <a:schemeClr val="tx1"/>
                </a:solidFill>
                <a:effectLst/>
                <a:latin typeface="Arial" charset="0"/>
                <a:ea typeface="MS PGothic" pitchFamily="34" charset="-128"/>
                <a:cs typeface="+mn-cs"/>
              </a:rPr>
              <a:t>Have you ever adapted to a smell? E.g., Cooking at home</a:t>
            </a:r>
            <a:endParaRPr lang="en-CA" sz="1200" kern="1200" dirty="0">
              <a:solidFill>
                <a:schemeClr val="tx1"/>
              </a:solidFill>
              <a:effectLst/>
              <a:latin typeface="Arial" charset="0"/>
              <a:ea typeface="MS PGothic" pitchFamily="34" charset="-128"/>
              <a:cs typeface="+mn-cs"/>
            </a:endParaRPr>
          </a:p>
          <a:p>
            <a:pPr lvl="0"/>
            <a:r>
              <a:rPr lang="en-US" sz="1200" kern="1200" dirty="0">
                <a:solidFill>
                  <a:schemeClr val="tx1"/>
                </a:solidFill>
                <a:effectLst/>
                <a:latin typeface="Arial" charset="0"/>
                <a:ea typeface="MS PGothic" pitchFamily="34" charset="-128"/>
                <a:cs typeface="+mn-cs"/>
              </a:rPr>
              <a:t>Why is adaptation important and useful? If we smelled everything all the time, we would be overloaded with stimulants.</a:t>
            </a:r>
            <a:endParaRPr lang="en-CA" sz="1200" kern="1200" dirty="0">
              <a:solidFill>
                <a:schemeClr val="tx1"/>
              </a:solidFill>
              <a:effectLst/>
              <a:latin typeface="Arial" charset="0"/>
              <a:ea typeface="MS PGothic" pitchFamily="34" charset="-128"/>
              <a:cs typeface="+mn-cs"/>
            </a:endParaRPr>
          </a:p>
          <a:p>
            <a:endParaRPr lang="en-CA"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itchFamily="34" charset="-128"/>
                <a:cs typeface="+mn-cs"/>
              </a:rPr>
              <a:t>Adaptation is experienced when a stimulus is present for a long time. After being in a freshly painted room for a while, the smell may not be as strong. However, someone entering the room for the first time will find the smell very strong because they are not adapted.</a:t>
            </a:r>
            <a:endParaRPr lang="en-CA" sz="1200" kern="1200" dirty="0">
              <a:solidFill>
                <a:schemeClr val="tx1"/>
              </a:solidFill>
              <a:effectLst/>
              <a:latin typeface="Arial" charset="0"/>
              <a:ea typeface="MS PGothic" pitchFamily="34" charset="-128"/>
              <a:cs typeface="+mn-cs"/>
            </a:endParaRPr>
          </a:p>
          <a:p>
            <a:endParaRPr lang="en-CA" b="1"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25</a:t>
            </a:fld>
            <a:endParaRPr lang="en-US"/>
          </a:p>
        </p:txBody>
      </p:sp>
    </p:spTree>
    <p:extLst>
      <p:ext uri="{BB962C8B-B14F-4D97-AF65-F5344CB8AC3E}">
        <p14:creationId xmlns:p14="http://schemas.microsoft.com/office/powerpoint/2010/main" val="249965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2268386-E8AA-4D1A-9E8A-CC452BED4165}" type="slidenum">
              <a:rPr lang="en-US" smtClean="0"/>
              <a:pPr/>
              <a:t>26</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646677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27FB683A-ACB8-4D12-B4D1-9E1607E6B1F2}" type="slidenum">
              <a:rPr lang="en-US" smtClean="0"/>
              <a:pPr/>
              <a:t>27</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0" dirty="0"/>
              <a:t>With</a:t>
            </a:r>
            <a:r>
              <a:rPr lang="en-US" altLang="zh-CN" b="0" baseline="0" dirty="0"/>
              <a:t> a show of hands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baseline="0" dirty="0"/>
              <a:t>Q: Has anyone noticed that if you are sick with a cold that your food doesn’t taste as good?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baseline="0" dirty="0"/>
              <a:t>Q: Does anyone know why that is?</a:t>
            </a:r>
            <a:endParaRPr lang="en-US" altLang="zh-CN"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dirty="0"/>
              <a:t>A:</a:t>
            </a:r>
            <a:r>
              <a:rPr lang="en-US" altLang="zh-CN" dirty="0"/>
              <a:t> It’s because when you are sick, you get a stuffy nose, which means you can’t smell very well. Just like when you plug your nose when you eat something, you cannot taste it. This is because smell and taste work together to bring out the </a:t>
            </a:r>
            <a:r>
              <a:rPr lang="en-US" altLang="zh-CN" dirty="0" err="1"/>
              <a:t>flavour</a:t>
            </a:r>
            <a:r>
              <a:rPr lang="en-US" altLang="zh-CN" dirty="0"/>
              <a:t> of the food we eat.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Smell and taste are known as the chemical senses.</a:t>
            </a:r>
          </a:p>
          <a:p>
            <a:endParaRPr lang="en-US" dirty="0"/>
          </a:p>
        </p:txBody>
      </p:sp>
    </p:spTree>
    <p:extLst>
      <p:ext uri="{BB962C8B-B14F-4D97-AF65-F5344CB8AC3E}">
        <p14:creationId xmlns:p14="http://schemas.microsoft.com/office/powerpoint/2010/main" val="1205924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dirty="0"/>
              <a:t>Explain</a:t>
            </a:r>
            <a:r>
              <a:rPr lang="en-CA" baseline="0" dirty="0"/>
              <a:t> that this is the only time you can stick out your tongue at someone!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CA" baseline="0" dirty="0"/>
              <a:t>Have them pair up and ask what they see. (bumps/taste buds)</a:t>
            </a:r>
          </a:p>
          <a:p>
            <a:pPr>
              <a:buFontTx/>
              <a:buChar char="-"/>
            </a:pPr>
            <a:endParaRPr lang="en-CA"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28</a:t>
            </a:fld>
            <a:endParaRPr lang="en-US"/>
          </a:p>
        </p:txBody>
      </p:sp>
    </p:spTree>
    <p:extLst>
      <p:ext uri="{BB962C8B-B14F-4D97-AF65-F5344CB8AC3E}">
        <p14:creationId xmlns:p14="http://schemas.microsoft.com/office/powerpoint/2010/main" val="3916566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AD03177-7444-4777-8022-C10608D431DE}" type="slidenum">
              <a:rPr lang="en-US" smtClean="0"/>
              <a:pPr/>
              <a:t>29</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Those bumpy things on your tongue are called taste buds or papillae (point to them on picture). </a:t>
            </a:r>
            <a:r>
              <a:rPr lang="en-US" sz="1200" kern="1200" dirty="0">
                <a:solidFill>
                  <a:schemeClr val="tx1"/>
                </a:solidFill>
                <a:effectLst/>
                <a:latin typeface="Arial" charset="0"/>
                <a:ea typeface="MS PGothic" pitchFamily="34" charset="-128"/>
                <a:cs typeface="+mn-cs"/>
              </a:rPr>
              <a:t>A taste bud is a group of taste cells. Taste receptors are clustered into taste buds on our tongue, all over our mouth, on the roof of our mouth, epiglottis and upper esophagus.</a:t>
            </a:r>
            <a:endParaRPr lang="en-CA" sz="1200" kern="1200" dirty="0">
              <a:solidFill>
                <a:schemeClr val="tx1"/>
              </a:solidFill>
              <a:effectLst/>
              <a:latin typeface="Arial" charset="0"/>
              <a:ea typeface="MS PGothic" pitchFamily="34" charset="-128"/>
              <a:cs typeface="+mn-cs"/>
            </a:endParaRPr>
          </a:p>
          <a:p>
            <a:r>
              <a:rPr lang="en-US" dirty="0"/>
              <a:t> </a:t>
            </a:r>
          </a:p>
          <a:p>
            <a:r>
              <a:rPr lang="en-US" dirty="0"/>
              <a:t>Food that we eat is broken up into tiny pieces or molecules called </a:t>
            </a:r>
            <a:r>
              <a:rPr lang="en-US" dirty="0" err="1"/>
              <a:t>tastants</a:t>
            </a:r>
            <a:r>
              <a:rPr lang="en-US" dirty="0"/>
              <a:t>. These can only be seen with a microscope.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Taste buds have tiny hairs on them that can only be seen with a microscope. These tiny hairs send messages to the brain and tell us what type of food we are eating. For example, sweet or salty.</a:t>
            </a:r>
          </a:p>
          <a:p>
            <a:endParaRPr lang="en-US" dirty="0"/>
          </a:p>
        </p:txBody>
      </p:sp>
    </p:spTree>
    <p:extLst>
      <p:ext uri="{BB962C8B-B14F-4D97-AF65-F5344CB8AC3E}">
        <p14:creationId xmlns:p14="http://schemas.microsoft.com/office/powerpoint/2010/main" val="409916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a:noFill/>
        </p:spPr>
        <p:txBody>
          <a:bodyPr/>
          <a:lstStyle/>
          <a:p>
            <a:fld id="{39E4556D-9B83-4FF6-9451-3D3133EAEE2B}" type="slidenum">
              <a:rPr lang="en-US" smtClean="0"/>
              <a:pPr/>
              <a:t>3</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itchFamily="34" charset="-128"/>
                <a:cs typeface="+mn-cs"/>
              </a:rPr>
              <a:t>What is Parachute Brain Waves? Today we are going to learn about the brain, do some fun activities that will show you how important it is, and learn how to protect ourselves from injuries.</a:t>
            </a:r>
            <a:endParaRPr lang="en-CA" sz="1200" kern="1200" dirty="0">
              <a:solidFill>
                <a:schemeClr val="tx1"/>
              </a:solidFill>
              <a:effectLst/>
              <a:latin typeface="Arial" charset="0"/>
              <a:ea typeface="MS PGothic" pitchFamily="34" charset="-128"/>
              <a:cs typeface="+mn-cs"/>
            </a:endParaRPr>
          </a:p>
          <a:p>
            <a:endParaRPr lang="en-US" dirty="0"/>
          </a:p>
        </p:txBody>
      </p:sp>
    </p:spTree>
    <p:extLst>
      <p:ext uri="{BB962C8B-B14F-4D97-AF65-F5344CB8AC3E}">
        <p14:creationId xmlns:p14="http://schemas.microsoft.com/office/powerpoint/2010/main" val="4189879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48EA797F-7EDA-49E5-9A3F-A7135A786242}" type="slidenum">
              <a:rPr lang="en-US" smtClean="0"/>
              <a:pPr/>
              <a:t>30</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CA" sz="1200" dirty="0"/>
              <a:t>Q </a:t>
            </a:r>
            <a:r>
              <a:rPr lang="en-CA" sz="1200" dirty="0">
                <a:sym typeface="Wingdings" pitchFamily="2" charset="2"/>
              </a:rPr>
              <a:t> What lobe controls taste?</a:t>
            </a:r>
          </a:p>
          <a:p>
            <a:pPr eaLnBrk="1" hangingPunct="1"/>
            <a:r>
              <a:rPr lang="en-CA" sz="1200" dirty="0">
                <a:sym typeface="Wingdings" pitchFamily="2" charset="2"/>
              </a:rPr>
              <a:t>A </a:t>
            </a:r>
            <a:r>
              <a:rPr lang="en-CA" sz="1200" b="1" dirty="0">
                <a:sym typeface="Wingdings" pitchFamily="2" charset="2"/>
              </a:rPr>
              <a:t> Parietal lobe</a:t>
            </a:r>
            <a:endParaRPr lang="en-CA" sz="1200" b="1" dirty="0"/>
          </a:p>
        </p:txBody>
      </p:sp>
    </p:spTree>
    <p:extLst>
      <p:ext uri="{BB962C8B-B14F-4D97-AF65-F5344CB8AC3E}">
        <p14:creationId xmlns:p14="http://schemas.microsoft.com/office/powerpoint/2010/main" val="1388376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pPr eaLnBrk="1" hangingPunct="1"/>
            <a:r>
              <a:rPr lang="en-CA" dirty="0"/>
              <a:t>Have participants complete page 12 of the Activity Booklet.</a:t>
            </a:r>
          </a:p>
          <a:p>
            <a:pPr eaLnBrk="1" hangingPunct="1"/>
            <a:endParaRPr lang="en-CA" dirty="0"/>
          </a:p>
          <a:p>
            <a:pPr eaLnBrk="1" hangingPunct="1"/>
            <a:r>
              <a:rPr lang="en-US" b="1" dirty="0"/>
              <a:t>“Steps to the Brain” Answer Key:</a:t>
            </a:r>
          </a:p>
          <a:p>
            <a:endParaRPr lang="en-US" dirty="0"/>
          </a:p>
          <a:p>
            <a:r>
              <a:rPr lang="en-US" dirty="0"/>
              <a:t>A. </a:t>
            </a:r>
            <a:r>
              <a:rPr lang="en-US" sz="1200" dirty="0">
                <a:latin typeface="Calibri"/>
                <a:cs typeface="Calibri"/>
              </a:rPr>
              <a:t>What do you call the substances you taste? </a:t>
            </a:r>
            <a:r>
              <a:rPr lang="en-US" b="1" u="sng" dirty="0" err="1"/>
              <a:t>Tastants</a:t>
            </a:r>
            <a:endParaRPr lang="en-US" b="1" u="sng" dirty="0"/>
          </a:p>
          <a:p>
            <a:endParaRPr lang="en-US" dirty="0"/>
          </a:p>
          <a:p>
            <a:r>
              <a:rPr lang="en-US" dirty="0"/>
              <a:t>B. </a:t>
            </a:r>
            <a:r>
              <a:rPr lang="en-US" sz="1200" dirty="0">
                <a:latin typeface="Calibri"/>
                <a:cs typeface="Calibri"/>
              </a:rPr>
              <a:t>Where are the molecules received? </a:t>
            </a:r>
            <a:r>
              <a:rPr lang="en-US" b="1" u="sng" dirty="0"/>
              <a:t>Taste Buds</a:t>
            </a:r>
          </a:p>
          <a:p>
            <a:endParaRPr lang="en-US" dirty="0"/>
          </a:p>
          <a:p>
            <a:r>
              <a:rPr lang="en-US" dirty="0"/>
              <a:t>C. </a:t>
            </a:r>
            <a:r>
              <a:rPr lang="en-US" sz="1200" dirty="0">
                <a:latin typeface="Calibri"/>
                <a:cs typeface="Calibri"/>
              </a:rPr>
              <a:t>Where in the brain are they perceived? </a:t>
            </a:r>
            <a:r>
              <a:rPr lang="en-US" b="1" u="sng" dirty="0"/>
              <a:t>Parietal Lobe</a:t>
            </a:r>
          </a:p>
        </p:txBody>
      </p:sp>
    </p:spTree>
    <p:extLst>
      <p:ext uri="{BB962C8B-B14F-4D97-AF65-F5344CB8AC3E}">
        <p14:creationId xmlns:p14="http://schemas.microsoft.com/office/powerpoint/2010/main" val="57461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9B8D881-6BCE-466C-9F64-53A0A0AD4B69}" type="slidenum">
              <a:rPr lang="en-US" smtClean="0"/>
              <a:pPr/>
              <a:t>32</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r>
              <a:rPr lang="en-US" b="1" dirty="0"/>
              <a:t>Q: What</a:t>
            </a:r>
            <a:r>
              <a:rPr lang="en-US" b="1" baseline="0" dirty="0"/>
              <a:t> are the 4 types of taste?</a:t>
            </a:r>
            <a:r>
              <a:rPr lang="en-US" b="0" baseline="0" dirty="0"/>
              <a:t> (Take one answer per participant to allow more people to participate)</a:t>
            </a:r>
            <a:endParaRPr lang="en-US" b="1" dirty="0"/>
          </a:p>
          <a:p>
            <a:r>
              <a:rPr lang="en-US" dirty="0"/>
              <a:t>A: Sour, sweet, bitter, salty</a:t>
            </a:r>
          </a:p>
          <a:p>
            <a:endParaRPr lang="en-US" dirty="0"/>
          </a:p>
          <a:p>
            <a:r>
              <a:rPr lang="en-US" dirty="0"/>
              <a:t>Can you provide me of an example of each type? SOUR……   SWEET……  BITTER……  SALTY…….</a:t>
            </a:r>
          </a:p>
          <a:p>
            <a:endParaRPr lang="en-US" dirty="0"/>
          </a:p>
        </p:txBody>
      </p:sp>
    </p:spTree>
    <p:extLst>
      <p:ext uri="{BB962C8B-B14F-4D97-AF65-F5344CB8AC3E}">
        <p14:creationId xmlns:p14="http://schemas.microsoft.com/office/powerpoint/2010/main" val="2443352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ACC8CC2-62F8-4668-B71E-4BCCF8633E11}" type="slidenum">
              <a:rPr lang="en-US" sz="1200"/>
              <a:pPr algn="r"/>
              <a:t>33</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b="1" dirty="0"/>
              <a:t>Activity: Taste Bud Mapping (Instructor Guide p. 11)</a:t>
            </a:r>
            <a:endParaRPr lang="en-US" b="0" dirty="0"/>
          </a:p>
          <a:p>
            <a:pPr eaLnBrk="1" hangingPunct="1"/>
            <a:endParaRPr lang="en-US" b="0" dirty="0"/>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Use one or many </a:t>
            </a:r>
            <a:r>
              <a:rPr lang="en-US" sz="1200" kern="1200" dirty="0" err="1">
                <a:solidFill>
                  <a:schemeClr val="tx1"/>
                </a:solidFill>
                <a:effectLst/>
                <a:latin typeface="Arial" charset="0"/>
                <a:ea typeface="MS PGothic" pitchFamily="34" charset="-128"/>
                <a:cs typeface="+mn-cs"/>
              </a:rPr>
              <a:t>flavours</a:t>
            </a:r>
            <a:r>
              <a:rPr lang="en-US" sz="1200" kern="1200" dirty="0">
                <a:solidFill>
                  <a:schemeClr val="tx1"/>
                </a:solidFill>
                <a:effectLst/>
                <a:latin typeface="Arial" charset="0"/>
                <a:ea typeface="MS PGothic" pitchFamily="34" charset="-128"/>
                <a:cs typeface="+mn-cs"/>
              </a:rPr>
              <a:t> (salt water, sugar water, juice, vinegar, tonic water, and/or decaffeinated coffee). Distribute cotton swabs and taste cups.</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Direct students to dip the cotton swab in the taste cups, then rub the swab on different areas of their tongue - the tip, the sides and the back. Remind students to take a new stick each time they dip!</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Have students label the tongue map on page 12 of their Activity Booklets to determine the areas of the tongue that can “taste” the best.</a:t>
            </a:r>
            <a:endParaRPr lang="en-CA" sz="1200" kern="1200" dirty="0">
              <a:solidFill>
                <a:schemeClr val="tx1"/>
              </a:solidFill>
              <a:effectLst/>
              <a:latin typeface="Arial" charset="0"/>
              <a:ea typeface="MS PGothic" pitchFamily="34" charset="-128"/>
              <a:cs typeface="+mn-cs"/>
            </a:endParaRPr>
          </a:p>
          <a:p>
            <a:pPr marL="17145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Use the tongue map on the next slide to label the regions with more and fewer taste receptors.</a:t>
            </a:r>
            <a:r>
              <a:rPr lang="en-CA" dirty="0">
                <a:effectLst/>
              </a:rPr>
              <a:t> </a:t>
            </a:r>
            <a:endParaRPr lang="en-CA" b="1" u="sng" dirty="0">
              <a:effectLst/>
            </a:endParaRPr>
          </a:p>
          <a:p>
            <a:pPr marL="171450" indent="-171450">
              <a:buFont typeface="Arial" panose="020B0604020202020204" pitchFamily="34" charset="0"/>
              <a:buChar char="•"/>
            </a:pPr>
            <a:endParaRPr lang="en-CA" b="1" u="sng" dirty="0">
              <a:effectLst/>
            </a:endParaRPr>
          </a:p>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Why can you taste more on certain parts of your tongue? </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a:t>
            </a:r>
            <a:r>
              <a:rPr lang="en-US" sz="1200" kern="1200" dirty="0">
                <a:solidFill>
                  <a:schemeClr val="tx1"/>
                </a:solidFill>
                <a:effectLst/>
                <a:latin typeface="Arial" charset="0"/>
                <a:ea typeface="MS PGothic" pitchFamily="34" charset="-128"/>
                <a:cs typeface="+mn-cs"/>
              </a:rPr>
              <a:t> Tastes are more intense where there are more taste receptors. </a:t>
            </a:r>
          </a:p>
          <a:p>
            <a:endParaRPr lang="en-US"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Where can you “taste” the most? </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a:t>
            </a:r>
            <a:r>
              <a:rPr lang="en-US" sz="1200" kern="1200" dirty="0">
                <a:solidFill>
                  <a:schemeClr val="tx1"/>
                </a:solidFill>
                <a:effectLst/>
                <a:latin typeface="Arial" charset="0"/>
                <a:ea typeface="MS PGothic" pitchFamily="34" charset="-128"/>
                <a:cs typeface="+mn-cs"/>
              </a:rPr>
              <a:t> The tip of the tongue has more receptors than the middle of the tongue. The sides and the back have more receptors than the middle, but fewer than the tip. Therefore, the tip should be the “tastiest” region, followed by the sides, back and finally, the middle of the tongue.</a:t>
            </a:r>
            <a:endParaRPr lang="en-CA" sz="1200" kern="1200" dirty="0">
              <a:solidFill>
                <a:schemeClr val="tx1"/>
              </a:solidFill>
              <a:effectLst/>
              <a:latin typeface="Arial" charset="0"/>
              <a:ea typeface="MS PGothic" pitchFamily="34" charset="-128"/>
              <a:cs typeface="+mn-cs"/>
            </a:endParaRPr>
          </a:p>
          <a:p>
            <a:endParaRPr lang="en-CA" sz="1200" kern="1200" dirty="0">
              <a:solidFill>
                <a:schemeClr val="tx1"/>
              </a:solidFill>
              <a:effectLst/>
              <a:latin typeface="Arial" charset="0"/>
              <a:ea typeface="MS PGothic" pitchFamily="34" charset="-128"/>
              <a:cs typeface="+mn-cs"/>
            </a:endParaRPr>
          </a:p>
        </p:txBody>
      </p:sp>
    </p:spTree>
    <p:extLst>
      <p:ext uri="{BB962C8B-B14F-4D97-AF65-F5344CB8AC3E}">
        <p14:creationId xmlns:p14="http://schemas.microsoft.com/office/powerpoint/2010/main" val="344636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A923CD1D-1104-41B1-B794-8B0FD34DFD14}" type="slidenum">
              <a:rPr lang="en-US" smtClean="0"/>
              <a:pPr/>
              <a:t>34</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charset="0"/>
                <a:ea typeface="MS PGothic" pitchFamily="34" charset="-128"/>
                <a:cs typeface="Calibri"/>
              </a:rPr>
              <a:t>Explain that there are more taste buds at the front of your tongue. There are fewer taste buds further back. </a:t>
            </a:r>
            <a:r>
              <a:rPr lang="en-US" dirty="0"/>
              <a:t>Because of this, the front of your tongue is where the most taste occurs.</a:t>
            </a:r>
          </a:p>
          <a:p>
            <a:endParaRPr lang="en-US" dirty="0"/>
          </a:p>
          <a:p>
            <a:r>
              <a:rPr lang="en-US" dirty="0"/>
              <a:t>Ask: Have you ever burnt your tongue or had a sore tongue from eating too much sour candy? Explain that this is form damaged taste buds and it does not last forever. New taste buds are produced all the time.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Ask: How is this different from neurons? (Answer: neurons can’t be replaced or repaired. It’s important that taste receptors can be replaced, because they constantly come in contact with the outside world - hot liquids, food, fingers, etc.)</a:t>
            </a:r>
          </a:p>
          <a:p>
            <a:endParaRPr lang="en-US" dirty="0"/>
          </a:p>
        </p:txBody>
      </p:sp>
    </p:spTree>
    <p:extLst>
      <p:ext uri="{BB962C8B-B14F-4D97-AF65-F5344CB8AC3E}">
        <p14:creationId xmlns:p14="http://schemas.microsoft.com/office/powerpoint/2010/main" val="966700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a:t>Have the class shout</a:t>
            </a:r>
            <a:r>
              <a:rPr lang="en-CA" b="1" baseline="0" dirty="0"/>
              <a:t> out together “WEAR A HELMET!”</a:t>
            </a:r>
          </a:p>
          <a:p>
            <a:endParaRPr lang="en-CA" b="1" baseline="0" dirty="0"/>
          </a:p>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How can we protect our taste?</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a:t>
            </a:r>
            <a:r>
              <a:rPr lang="en-US" sz="1200" kern="1200" dirty="0">
                <a:solidFill>
                  <a:schemeClr val="tx1"/>
                </a:solidFill>
                <a:effectLst/>
                <a:latin typeface="Arial" charset="0"/>
                <a:ea typeface="MS PGothic" pitchFamily="34" charset="-128"/>
                <a:cs typeface="+mn-cs"/>
              </a:rPr>
              <a:t> By protecting our brain! E.g., Wear a helmet, wear a seatbelt, look both ways before crossing the street, etc.</a:t>
            </a:r>
            <a:endParaRPr lang="en-CA" sz="1200" kern="1200" dirty="0">
              <a:solidFill>
                <a:schemeClr val="tx1"/>
              </a:solidFill>
              <a:effectLst/>
              <a:latin typeface="Arial" charset="0"/>
              <a:ea typeface="MS PGothic" pitchFamily="34" charset="-128"/>
              <a:cs typeface="+mn-cs"/>
            </a:endParaRPr>
          </a:p>
          <a:p>
            <a:endParaRPr lang="en-CA" b="1"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35</a:t>
            </a:fld>
            <a:endParaRPr lang="en-US"/>
          </a:p>
        </p:txBody>
      </p:sp>
    </p:spTree>
    <p:extLst>
      <p:ext uri="{BB962C8B-B14F-4D97-AF65-F5344CB8AC3E}">
        <p14:creationId xmlns:p14="http://schemas.microsoft.com/office/powerpoint/2010/main" val="2487333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77057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itchFamily="34" charset="-128"/>
                <a:cs typeface="+mn-cs"/>
              </a:rPr>
              <a:t>The human eye is ~2.5 cm in length and weighs about 7g (less than two nickels!). Muscles control the movement of the eye.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Arial" charset="0"/>
                <a:ea typeface="MS PGothic" pitchFamily="34" charset="-128"/>
                <a:cs typeface="+mn-cs"/>
              </a:rPr>
              <a:t>Parts of the eye: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S PGothic" pitchFamily="34" charset="-128"/>
                <a:cs typeface="+mn-cs"/>
              </a:rPr>
              <a:t>The </a:t>
            </a:r>
            <a:r>
              <a:rPr lang="en-US" sz="1200" b="1" kern="1200" dirty="0">
                <a:solidFill>
                  <a:schemeClr val="tx1"/>
                </a:solidFill>
                <a:effectLst/>
                <a:latin typeface="Arial" charset="0"/>
                <a:ea typeface="MS PGothic" pitchFamily="34" charset="-128"/>
                <a:cs typeface="+mn-cs"/>
              </a:rPr>
              <a:t>eyelid</a:t>
            </a:r>
            <a:r>
              <a:rPr lang="en-US" sz="1200" kern="1200" dirty="0">
                <a:solidFill>
                  <a:schemeClr val="tx1"/>
                </a:solidFill>
                <a:effectLst/>
                <a:latin typeface="Arial" charset="0"/>
                <a:ea typeface="MS PGothic" pitchFamily="34" charset="-128"/>
                <a:cs typeface="+mn-cs"/>
              </a:rPr>
              <a:t> protects the surface of the eye.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S PGothic" pitchFamily="34" charset="-128"/>
                <a:cs typeface="+mn-cs"/>
              </a:rPr>
              <a:t>Tears clean the eye’s surface.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S PGothic" pitchFamily="34" charset="-128"/>
                <a:cs typeface="+mn-cs"/>
              </a:rPr>
              <a:t>The surface of the eye, the </a:t>
            </a:r>
            <a:r>
              <a:rPr lang="en-US" sz="1200" b="1" kern="1200" dirty="0">
                <a:solidFill>
                  <a:schemeClr val="tx1"/>
                </a:solidFill>
                <a:effectLst/>
                <a:latin typeface="Arial" charset="0"/>
                <a:ea typeface="MS PGothic" pitchFamily="34" charset="-128"/>
                <a:cs typeface="+mn-cs"/>
              </a:rPr>
              <a:t>cornea</a:t>
            </a:r>
            <a:r>
              <a:rPr lang="en-US" sz="1200" kern="1200" dirty="0">
                <a:solidFill>
                  <a:schemeClr val="tx1"/>
                </a:solidFill>
                <a:effectLst/>
                <a:latin typeface="Arial" charset="0"/>
                <a:ea typeface="MS PGothic" pitchFamily="34" charset="-128"/>
                <a:cs typeface="+mn-cs"/>
              </a:rPr>
              <a:t>, acts like a filter.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S PGothic" pitchFamily="34" charset="-128"/>
                <a:cs typeface="+mn-cs"/>
              </a:rPr>
              <a:t>The </a:t>
            </a:r>
            <a:r>
              <a:rPr lang="en-US" sz="1200" b="1" kern="1200" dirty="0">
                <a:solidFill>
                  <a:schemeClr val="tx1"/>
                </a:solidFill>
                <a:effectLst/>
                <a:latin typeface="Arial" charset="0"/>
                <a:ea typeface="MS PGothic" pitchFamily="34" charset="-128"/>
                <a:cs typeface="+mn-cs"/>
              </a:rPr>
              <a:t>iris and pupil </a:t>
            </a:r>
            <a:r>
              <a:rPr lang="en-US" sz="1200" kern="1200" dirty="0">
                <a:solidFill>
                  <a:schemeClr val="tx1"/>
                </a:solidFill>
                <a:effectLst/>
                <a:latin typeface="Arial" charset="0"/>
                <a:ea typeface="MS PGothic" pitchFamily="34" charset="-128"/>
                <a:cs typeface="+mn-cs"/>
              </a:rPr>
              <a:t>adjust to the amount of light going into the eye.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S PGothic" pitchFamily="34" charset="-128"/>
                <a:cs typeface="+mn-cs"/>
              </a:rPr>
              <a:t>The </a:t>
            </a:r>
            <a:r>
              <a:rPr lang="en-US" sz="1200" b="1" kern="1200" dirty="0">
                <a:solidFill>
                  <a:schemeClr val="tx1"/>
                </a:solidFill>
                <a:effectLst/>
                <a:latin typeface="Arial" charset="0"/>
                <a:ea typeface="MS PGothic" pitchFamily="34" charset="-128"/>
                <a:cs typeface="+mn-cs"/>
              </a:rPr>
              <a:t>lens</a:t>
            </a:r>
            <a:r>
              <a:rPr lang="en-US" sz="1200" kern="1200" dirty="0">
                <a:solidFill>
                  <a:schemeClr val="tx1"/>
                </a:solidFill>
                <a:effectLst/>
                <a:latin typeface="Arial" charset="0"/>
                <a:ea typeface="MS PGothic" pitchFamily="34" charset="-128"/>
                <a:cs typeface="+mn-cs"/>
              </a:rPr>
              <a:t> focuses the image you are looking at.</a:t>
            </a:r>
            <a:endParaRPr lang="en-CA" sz="1200" kern="1200" dirty="0">
              <a:solidFill>
                <a:schemeClr val="tx1"/>
              </a:solidFill>
              <a:effectLst/>
              <a:latin typeface="Arial" charset="0"/>
              <a:ea typeface="MS PGothic" pitchFamily="34" charset="-128"/>
              <a:cs typeface="+mn-cs"/>
            </a:endParaRPr>
          </a:p>
          <a:p>
            <a:endParaRPr lang="en-CA" dirty="0"/>
          </a:p>
          <a:p>
            <a:endParaRPr lang="en-CA" dirty="0"/>
          </a:p>
          <a:p>
            <a:r>
              <a:rPr lang="en-CA" dirty="0"/>
              <a:t>If asked, t</a:t>
            </a:r>
            <a:r>
              <a:rPr lang="en-CA" sz="1200" b="0" i="0" u="none" strike="noStrike" kern="1200" dirty="0">
                <a:solidFill>
                  <a:schemeClr val="tx1"/>
                </a:solidFill>
                <a:effectLst/>
                <a:latin typeface="Arial" charset="0"/>
                <a:ea typeface="MS PGothic" pitchFamily="34" charset="-128"/>
                <a:cs typeface="+mn-cs"/>
              </a:rPr>
              <a:t>he sclera is the white outer layer of the eyeball. At the front of the eye it is continuous with the cornea.</a:t>
            </a:r>
            <a:endParaRPr lang="en-CA"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37</a:t>
            </a:fld>
            <a:endParaRPr lang="en-US"/>
          </a:p>
        </p:txBody>
      </p:sp>
    </p:spTree>
    <p:extLst>
      <p:ext uri="{BB962C8B-B14F-4D97-AF65-F5344CB8AC3E}">
        <p14:creationId xmlns:p14="http://schemas.microsoft.com/office/powerpoint/2010/main" val="2570048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r>
              <a:rPr lang="en-US" sz="1200" dirty="0"/>
              <a:t>Pathway overview: Light enters through the lens (camera) </a:t>
            </a:r>
            <a:r>
              <a:rPr lang="en-US" sz="1200" dirty="0">
                <a:sym typeface="Wingdings" pitchFamily="2" charset="2"/>
              </a:rPr>
              <a:t>\ Retina  Optic nerve  Occipital Lobe (Visual cortex)</a:t>
            </a:r>
          </a:p>
          <a:p>
            <a:pPr eaLnBrk="1" hangingPunct="1"/>
            <a:endParaRPr lang="en-US" sz="1200" dirty="0">
              <a:sym typeface="Wingdings" pitchFamily="2" charset="2"/>
            </a:endParaRPr>
          </a:p>
          <a:p>
            <a:pPr eaLnBrk="1" hangingPunct="1"/>
            <a:r>
              <a:rPr lang="en-US" sz="1200" dirty="0">
                <a:sym typeface="Wingdings" pitchFamily="2" charset="2"/>
              </a:rPr>
              <a:t>The process is explained further on the next slide.</a:t>
            </a:r>
            <a:endParaRPr lang="en-US" sz="1200" dirty="0"/>
          </a:p>
        </p:txBody>
      </p:sp>
      <p:sp>
        <p:nvSpPr>
          <p:cNvPr id="154628" name="Slide Number Placeholder 3"/>
          <p:cNvSpPr>
            <a:spLocks noGrp="1"/>
          </p:cNvSpPr>
          <p:nvPr>
            <p:ph type="sldNum" sz="quarter" idx="5"/>
          </p:nvPr>
        </p:nvSpPr>
        <p:spPr>
          <a:noFill/>
        </p:spPr>
        <p:txBody>
          <a:bodyPr/>
          <a:lstStyle/>
          <a:p>
            <a:fld id="{BB726CC7-270F-44CE-BD49-D0901BF31198}" type="slidenum">
              <a:rPr lang="en-US" smtClean="0"/>
              <a:pPr/>
              <a:t>38</a:t>
            </a:fld>
            <a:endParaRPr lang="en-US"/>
          </a:p>
        </p:txBody>
      </p:sp>
    </p:spTree>
    <p:extLst>
      <p:ext uri="{BB962C8B-B14F-4D97-AF65-F5344CB8AC3E}">
        <p14:creationId xmlns:p14="http://schemas.microsoft.com/office/powerpoint/2010/main" val="1360855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When light enters through the eye, it is captured onto the back of the eyes</a:t>
            </a:r>
            <a:r>
              <a:rPr lang="en-CA" baseline="0" dirty="0"/>
              <a:t> known as the RETINA.</a:t>
            </a:r>
          </a:p>
          <a:p>
            <a:endParaRPr lang="en-CA" baseline="0" dirty="0"/>
          </a:p>
          <a:p>
            <a:r>
              <a:rPr lang="en-CA" baseline="0" dirty="0"/>
              <a:t>The light then leaves the eye through the OPTIC NERVE and travels to the brain. The optic nerve exits the eye at the BLIND SPOT. </a:t>
            </a:r>
            <a:endParaRPr lang="en-CA"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39</a:t>
            </a:fld>
            <a:endParaRPr lang="en-US"/>
          </a:p>
        </p:txBody>
      </p:sp>
    </p:spTree>
    <p:extLst>
      <p:ext uri="{BB962C8B-B14F-4D97-AF65-F5344CB8AC3E}">
        <p14:creationId xmlns:p14="http://schemas.microsoft.com/office/powerpoint/2010/main" val="279635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p:spPr>
        <p:txBody>
          <a:bodyPr/>
          <a:lstStyle/>
          <a:p>
            <a:fld id="{05BF1B15-FAFA-4303-8448-2BEB7E2408F3}" type="slidenum">
              <a:rPr lang="en-US" smtClean="0"/>
              <a:pPr/>
              <a:t>4</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lvl="0"/>
            <a:r>
              <a:rPr lang="en-US" b="1" dirty="0"/>
              <a:t>Q: Does anyone know what a cell</a:t>
            </a:r>
            <a:r>
              <a:rPr lang="en-US" b="1" baseline="0" dirty="0"/>
              <a:t> is?</a:t>
            </a:r>
          </a:p>
          <a:p>
            <a:pPr lvl="2"/>
            <a:endParaRPr lang="en-US" b="1" baseline="0" dirty="0"/>
          </a:p>
          <a:p>
            <a:pPr lvl="0"/>
            <a:r>
              <a:rPr lang="en-US" b="1" baseline="0" dirty="0"/>
              <a:t>A: A cell is the smallest building block in our body – our body is made up of billions of them.</a:t>
            </a:r>
            <a:r>
              <a:rPr lang="en-US" b="0" baseline="0" dirty="0"/>
              <a:t> Cells are like Lego. Just like you build something with Lego, the cells build the human body.</a:t>
            </a:r>
            <a:endParaRPr lang="en-US" b="1" dirty="0"/>
          </a:p>
          <a:p>
            <a:pPr lvl="0"/>
            <a:endParaRPr lang="en-US" b="1" dirty="0"/>
          </a:p>
        </p:txBody>
      </p:sp>
    </p:spTree>
    <p:extLst>
      <p:ext uri="{BB962C8B-B14F-4D97-AF65-F5344CB8AC3E}">
        <p14:creationId xmlns:p14="http://schemas.microsoft.com/office/powerpoint/2010/main" val="37108558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eaLnBrk="1" hangingPunct="1"/>
            <a:r>
              <a:rPr lang="en-US" sz="1200" dirty="0"/>
              <a:t>Within the retina, there are two different types of cells that sense light:</a:t>
            </a:r>
          </a:p>
          <a:p>
            <a:pPr marL="171450" indent="-171450" eaLnBrk="1" hangingPunct="1">
              <a:buFont typeface="Arial" panose="020B0604020202020204" pitchFamily="34" charset="0"/>
              <a:buChar char="•"/>
            </a:pPr>
            <a:r>
              <a:rPr lang="en-US" sz="1200" b="1" dirty="0"/>
              <a:t>Rods </a:t>
            </a:r>
            <a:r>
              <a:rPr lang="en-US" sz="1200" b="1" dirty="0">
                <a:sym typeface="Wingdings" pitchFamily="2" charset="2"/>
              </a:rPr>
              <a:t> </a:t>
            </a:r>
            <a:r>
              <a:rPr lang="en-US" sz="1200" dirty="0">
                <a:sym typeface="Wingdings" pitchFamily="2" charset="2"/>
              </a:rPr>
              <a:t>Help us see in the dark and see movement</a:t>
            </a:r>
            <a:endParaRPr lang="en-US" sz="1200" b="1" dirty="0"/>
          </a:p>
          <a:p>
            <a:pPr marL="171450" indent="-171450" eaLnBrk="1" hangingPunct="1">
              <a:buFont typeface="Arial" panose="020B0604020202020204" pitchFamily="34" charset="0"/>
              <a:buChar char="•"/>
            </a:pPr>
            <a:r>
              <a:rPr lang="en-US" sz="1200" b="1" dirty="0"/>
              <a:t>Cones </a:t>
            </a:r>
            <a:r>
              <a:rPr lang="en-US" sz="1200" b="1" dirty="0">
                <a:sym typeface="Wingdings" pitchFamily="2" charset="2"/>
              </a:rPr>
              <a:t> </a:t>
            </a:r>
            <a:r>
              <a:rPr lang="en-US" sz="1200" dirty="0">
                <a:sym typeface="Wingdings" pitchFamily="2" charset="2"/>
              </a:rPr>
              <a:t>Helps us see colors and detail</a:t>
            </a:r>
            <a:endParaRPr lang="en-US" sz="1200" b="1" dirty="0"/>
          </a:p>
          <a:p>
            <a:pPr eaLnBrk="1" hangingPunct="1"/>
            <a:endParaRPr lang="en-US" dirty="0"/>
          </a:p>
        </p:txBody>
      </p:sp>
      <p:sp>
        <p:nvSpPr>
          <p:cNvPr id="152580" name="Slide Number Placeholder 3"/>
          <p:cNvSpPr>
            <a:spLocks noGrp="1"/>
          </p:cNvSpPr>
          <p:nvPr>
            <p:ph type="sldNum" sz="quarter" idx="5"/>
          </p:nvPr>
        </p:nvSpPr>
        <p:spPr>
          <a:noFill/>
        </p:spPr>
        <p:txBody>
          <a:bodyPr/>
          <a:lstStyle/>
          <a:p>
            <a:fld id="{4D95AED8-AB6D-4A4F-9714-2CDE29D61C38}" type="slidenum">
              <a:rPr lang="en-US" smtClean="0"/>
              <a:pPr/>
              <a:t>40</a:t>
            </a:fld>
            <a:endParaRPr lang="en-US"/>
          </a:p>
        </p:txBody>
      </p:sp>
    </p:spTree>
    <p:extLst>
      <p:ext uri="{BB962C8B-B14F-4D97-AF65-F5344CB8AC3E}">
        <p14:creationId xmlns:p14="http://schemas.microsoft.com/office/powerpoint/2010/main" val="3891436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48EA797F-7EDA-49E5-9A3F-A7135A786242}" type="slidenum">
              <a:rPr lang="en-US" smtClean="0"/>
              <a:pPr/>
              <a:t>41</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CA" sz="1200" dirty="0"/>
              <a:t>Q </a:t>
            </a:r>
            <a:r>
              <a:rPr lang="en-CA" sz="1200" dirty="0">
                <a:sym typeface="Wingdings" pitchFamily="2" charset="2"/>
              </a:rPr>
              <a:t> What lobe controls vision?</a:t>
            </a:r>
          </a:p>
          <a:p>
            <a:pPr eaLnBrk="1" hangingPunct="1"/>
            <a:r>
              <a:rPr lang="en-CA" sz="1200" dirty="0">
                <a:sym typeface="Wingdings" pitchFamily="2" charset="2"/>
              </a:rPr>
              <a:t>A  </a:t>
            </a:r>
            <a:r>
              <a:rPr lang="en-CA" sz="1200" b="1" dirty="0">
                <a:sym typeface="Wingdings" pitchFamily="2" charset="2"/>
              </a:rPr>
              <a:t>Occipital lobe</a:t>
            </a:r>
            <a:endParaRPr lang="en-CA" sz="1200" b="1" dirty="0"/>
          </a:p>
          <a:p>
            <a:pPr eaLnBrk="1" hangingPunct="1"/>
            <a:endParaRPr lang="en-CA" dirty="0"/>
          </a:p>
        </p:txBody>
      </p:sp>
    </p:spTree>
    <p:extLst>
      <p:ext uri="{BB962C8B-B14F-4D97-AF65-F5344CB8AC3E}">
        <p14:creationId xmlns:p14="http://schemas.microsoft.com/office/powerpoint/2010/main" val="508289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1FF6311E-05DA-4E55-8F45-67360AF1EAED}" type="slidenum">
              <a:rPr lang="en-US" smtClean="0"/>
              <a:pPr/>
              <a:t>42</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dirty="0"/>
              <a:t>Okay, now that we have reviewed that, we are going to complete these questions together!</a:t>
            </a:r>
          </a:p>
          <a:p>
            <a:pPr eaLnBrk="1" hangingPunct="1"/>
            <a:endParaRPr lang="en-CA" sz="1200" dirty="0"/>
          </a:p>
          <a:p>
            <a:pPr eaLnBrk="1" hangingPunct="1"/>
            <a:r>
              <a:rPr lang="en-CA" dirty="0"/>
              <a:t>Have participants complete page 14 of the Activity Booklet.</a:t>
            </a:r>
          </a:p>
          <a:p>
            <a:pPr eaLnBrk="1" hangingPunct="1"/>
            <a:endParaRPr lang="en-CA" dirty="0"/>
          </a:p>
          <a:p>
            <a:pPr eaLnBrk="1" hangingPunct="1"/>
            <a:r>
              <a:rPr lang="en-US" b="1" dirty="0"/>
              <a:t>“Steps to the Brain” Answer Key:</a:t>
            </a:r>
          </a:p>
          <a:p>
            <a:pPr eaLnBrk="1" hangingPunct="1"/>
            <a:endParaRPr lang="en-US" b="1" dirty="0"/>
          </a:p>
          <a:p>
            <a:pPr marL="457149" indent="-457149">
              <a:lnSpc>
                <a:spcPct val="80000"/>
              </a:lnSpc>
            </a:pPr>
            <a:r>
              <a:rPr lang="en-US" sz="2400" dirty="0">
                <a:latin typeface="Calibri"/>
                <a:cs typeface="Calibri"/>
              </a:rPr>
              <a:t>A. We see: </a:t>
            </a:r>
            <a:r>
              <a:rPr lang="en-US" sz="2400" b="1" u="sng" dirty="0">
                <a:latin typeface="Calibri"/>
                <a:cs typeface="Calibri"/>
              </a:rPr>
              <a:t>Light</a:t>
            </a:r>
          </a:p>
          <a:p>
            <a:pPr marL="457149" indent="-457149">
              <a:lnSpc>
                <a:spcPct val="80000"/>
              </a:lnSpc>
            </a:pPr>
            <a:endParaRPr lang="en-US" sz="2400" dirty="0">
              <a:latin typeface="Calibri"/>
              <a:cs typeface="Calibri"/>
            </a:endParaRPr>
          </a:p>
          <a:p>
            <a:pPr marL="457149" indent="-457149">
              <a:lnSpc>
                <a:spcPct val="80000"/>
              </a:lnSpc>
            </a:pPr>
            <a:r>
              <a:rPr lang="en-US" sz="2400" dirty="0">
                <a:latin typeface="Calibri"/>
                <a:cs typeface="Calibri"/>
              </a:rPr>
              <a:t>B. Where the light rays are received: </a:t>
            </a:r>
            <a:r>
              <a:rPr lang="en-US" sz="2400" b="1" u="sng" dirty="0">
                <a:latin typeface="Calibri"/>
                <a:cs typeface="Calibri"/>
              </a:rPr>
              <a:t>Retina</a:t>
            </a:r>
          </a:p>
          <a:p>
            <a:pPr marL="457149" indent="-457149">
              <a:lnSpc>
                <a:spcPct val="80000"/>
              </a:lnSpc>
            </a:pPr>
            <a:endParaRPr lang="en-US" sz="2400" dirty="0">
              <a:latin typeface="Calibri"/>
              <a:cs typeface="Calibri"/>
            </a:endParaRPr>
          </a:p>
          <a:p>
            <a:pPr marL="914298" lvl="1" indent="-457149">
              <a:lnSpc>
                <a:spcPct val="80000"/>
              </a:lnSpc>
              <a:spcAft>
                <a:spcPts val="1400"/>
              </a:spcAft>
            </a:pPr>
            <a:r>
              <a:rPr lang="en-US" sz="2400" dirty="0">
                <a:latin typeface="Calibri"/>
                <a:cs typeface="Calibri"/>
              </a:rPr>
              <a:t>On the retina, there are 2 types of cells (photoreceptors).</a:t>
            </a:r>
            <a:br>
              <a:rPr lang="en-US" sz="2400" dirty="0">
                <a:latin typeface="Calibri"/>
                <a:cs typeface="Calibri"/>
              </a:rPr>
            </a:br>
            <a:endParaRPr lang="en-US" sz="2400" dirty="0">
              <a:latin typeface="Calibri"/>
              <a:cs typeface="Calibri"/>
            </a:endParaRPr>
          </a:p>
          <a:p>
            <a:pPr marL="914298" lvl="1" indent="-457149">
              <a:lnSpc>
                <a:spcPct val="80000"/>
              </a:lnSpc>
            </a:pPr>
            <a:r>
              <a:rPr lang="en-US" sz="2400" dirty="0">
                <a:latin typeface="Calibri"/>
                <a:cs typeface="Calibri"/>
              </a:rPr>
              <a:t>  </a:t>
            </a:r>
            <a:r>
              <a:rPr lang="en-US" sz="2400" dirty="0" err="1">
                <a:latin typeface="Calibri"/>
                <a:cs typeface="Calibri"/>
              </a:rPr>
              <a:t>i</a:t>
            </a:r>
            <a:r>
              <a:rPr lang="en-US" sz="2400" dirty="0">
                <a:latin typeface="Calibri"/>
                <a:cs typeface="Calibri"/>
              </a:rPr>
              <a:t>. </a:t>
            </a:r>
            <a:r>
              <a:rPr lang="en-US" sz="2400" b="1" u="sng" dirty="0">
                <a:latin typeface="Calibri"/>
                <a:cs typeface="Calibri"/>
              </a:rPr>
              <a:t>Rods</a:t>
            </a:r>
            <a:r>
              <a:rPr lang="en-US" sz="2400" dirty="0">
                <a:latin typeface="Calibri"/>
                <a:cs typeface="Calibri"/>
              </a:rPr>
              <a:t> are for dark vision and detection of movement</a:t>
            </a:r>
          </a:p>
          <a:p>
            <a:pPr marL="457149" indent="-457149">
              <a:lnSpc>
                <a:spcPct val="80000"/>
              </a:lnSpc>
            </a:pPr>
            <a:r>
              <a:rPr lang="en-US" sz="2400" dirty="0">
                <a:latin typeface="Calibri"/>
                <a:cs typeface="Calibri"/>
              </a:rPr>
              <a:t>  </a:t>
            </a:r>
          </a:p>
          <a:p>
            <a:pPr marL="914298" lvl="1" indent="-457149">
              <a:lnSpc>
                <a:spcPct val="80000"/>
              </a:lnSpc>
            </a:pPr>
            <a:r>
              <a:rPr lang="en-US" sz="2400" dirty="0">
                <a:latin typeface="Calibri"/>
                <a:cs typeface="Calibri"/>
              </a:rPr>
              <a:t>  ii. </a:t>
            </a:r>
            <a:r>
              <a:rPr lang="en-US" sz="2400" b="1" u="sng" dirty="0">
                <a:latin typeface="Calibri"/>
                <a:cs typeface="Calibri"/>
              </a:rPr>
              <a:t>Cones</a:t>
            </a:r>
            <a:r>
              <a:rPr lang="en-US" sz="2400" b="1" dirty="0">
                <a:latin typeface="Calibri"/>
                <a:cs typeface="Calibri"/>
              </a:rPr>
              <a:t> </a:t>
            </a:r>
            <a:r>
              <a:rPr lang="en-US" sz="2400" dirty="0">
                <a:latin typeface="Calibri"/>
                <a:cs typeface="Calibri"/>
              </a:rPr>
              <a:t>are for colour vision and detection of fine detail.</a:t>
            </a:r>
          </a:p>
          <a:p>
            <a:pPr marL="457149" indent="-457149">
              <a:lnSpc>
                <a:spcPct val="80000"/>
              </a:lnSpc>
            </a:pPr>
            <a:br>
              <a:rPr lang="en-US" dirty="0">
                <a:latin typeface="Calibri"/>
                <a:cs typeface="Calibri"/>
              </a:rPr>
            </a:br>
            <a:r>
              <a:rPr lang="en-US" sz="2400" dirty="0">
                <a:latin typeface="Calibri"/>
                <a:cs typeface="Calibri"/>
              </a:rPr>
              <a:t>Information from our retina exits the eye at the </a:t>
            </a:r>
            <a:r>
              <a:rPr lang="en-US" sz="2400" b="1" u="sng" dirty="0">
                <a:latin typeface="Calibri"/>
                <a:cs typeface="Calibri"/>
              </a:rPr>
              <a:t>Blind Spot</a:t>
            </a:r>
            <a:r>
              <a:rPr lang="en-US" sz="2400" b="1" dirty="0">
                <a:latin typeface="Calibri"/>
                <a:cs typeface="Calibri"/>
              </a:rPr>
              <a:t>.</a:t>
            </a:r>
          </a:p>
          <a:p>
            <a:pPr lvl="1">
              <a:lnSpc>
                <a:spcPct val="80000"/>
              </a:lnSpc>
            </a:pPr>
            <a:endParaRPr lang="en-US" sz="2400" dirty="0">
              <a:latin typeface="Calibri"/>
              <a:cs typeface="Calibri"/>
            </a:endParaRPr>
          </a:p>
          <a:p>
            <a:pPr marL="457149" indent="-457149">
              <a:lnSpc>
                <a:spcPct val="80000"/>
              </a:lnSpc>
            </a:pPr>
            <a:r>
              <a:rPr lang="en-US" sz="2400" dirty="0">
                <a:latin typeface="Calibri"/>
                <a:cs typeface="Calibri"/>
              </a:rPr>
              <a:t>C. Where in the brain it is perceived: </a:t>
            </a:r>
            <a:r>
              <a:rPr lang="en-US" sz="2400" b="1" u="sng" dirty="0">
                <a:latin typeface="Calibri"/>
                <a:cs typeface="Calibri"/>
              </a:rPr>
              <a:t>Occipital Lobe</a:t>
            </a:r>
          </a:p>
        </p:txBody>
      </p:sp>
    </p:spTree>
    <p:extLst>
      <p:ext uri="{BB962C8B-B14F-4D97-AF65-F5344CB8AC3E}">
        <p14:creationId xmlns:p14="http://schemas.microsoft.com/office/powerpoint/2010/main" val="1907150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ACC8CC2-62F8-4668-B71E-4BCCF8633E11}" type="slidenum">
              <a:rPr lang="en-US" sz="1200"/>
              <a:pPr algn="r"/>
              <a:t>43</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b="1" dirty="0"/>
              <a:t>Activity: Blind Spot (instructor Guide p. 12)</a:t>
            </a:r>
            <a:br>
              <a:rPr lang="en-US" b="1" dirty="0"/>
            </a:br>
            <a:endParaRPr lang="en-US" b="1" dirty="0"/>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Draw an X at one end of a strip of paper and an O at the other end. </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Hold the strip of paper with your left hand at arm’s length, with the letters facing you. The X should be on the right and the O should be on the left.</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Cover your right eye with your right hand and focus your left eye on the X.</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While focusing on the X, move the strip toward you until the O disappears.</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When the O disappears, you have found your blind spot.</a:t>
            </a:r>
            <a:endParaRPr lang="en-CA" sz="1200" kern="1200" dirty="0">
              <a:solidFill>
                <a:schemeClr val="tx1"/>
              </a:solidFill>
              <a:effectLst/>
              <a:latin typeface="Arial" charset="0"/>
              <a:ea typeface="MS PGothic" pitchFamily="34" charset="-128"/>
              <a:cs typeface="+mn-cs"/>
            </a:endParaRPr>
          </a:p>
          <a:p>
            <a:pPr eaLnBrk="1" hangingPunct="1"/>
            <a:endParaRPr lang="en-US" b="1" dirty="0"/>
          </a:p>
        </p:txBody>
      </p:sp>
    </p:spTree>
    <p:extLst>
      <p:ext uri="{BB962C8B-B14F-4D97-AF65-F5344CB8AC3E}">
        <p14:creationId xmlns:p14="http://schemas.microsoft.com/office/powerpoint/2010/main" val="577227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Colour Afterimage (Instructor Guide p. 12)</a:t>
            </a:r>
          </a:p>
          <a:p>
            <a:endParaRPr lang="en-US" b="1" dirty="0"/>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Instruct participants to look at the image for 1 minute. </a:t>
            </a:r>
            <a:endParaRPr lang="en-CA" sz="1200" b="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b="0" dirty="0"/>
              <a:t>Advance to the next slide.</a:t>
            </a:r>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44</a:t>
            </a:fld>
            <a:endParaRPr lang="en-US"/>
          </a:p>
        </p:txBody>
      </p:sp>
    </p:spTree>
    <p:extLst>
      <p:ext uri="{BB962C8B-B14F-4D97-AF65-F5344CB8AC3E}">
        <p14:creationId xmlns:p14="http://schemas.microsoft.com/office/powerpoint/2010/main" val="3458335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intentionally left blank]</a:t>
            </a:r>
          </a:p>
          <a:p>
            <a:endParaRPr lang="en-US" b="1" dirty="0"/>
          </a:p>
          <a:p>
            <a:r>
              <a:rPr lang="en-US" b="1" dirty="0"/>
              <a:t>Ask: </a:t>
            </a:r>
            <a:r>
              <a:rPr lang="en-US" dirty="0"/>
              <a:t>What do you see?</a:t>
            </a:r>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45</a:t>
            </a:fld>
            <a:endParaRPr lang="en-US"/>
          </a:p>
        </p:txBody>
      </p:sp>
    </p:spTree>
    <p:extLst>
      <p:ext uri="{BB962C8B-B14F-4D97-AF65-F5344CB8AC3E}">
        <p14:creationId xmlns:p14="http://schemas.microsoft.com/office/powerpoint/2010/main" val="2135366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MS PGothic" pitchFamily="34" charset="-128"/>
                <a:cs typeface="+mn-cs"/>
              </a:rPr>
              <a:t>Let’s try another one. </a:t>
            </a:r>
          </a:p>
          <a:p>
            <a:pPr lvl="0"/>
            <a:endParaRPr lang="en-US"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Instruct participants to look at the image for 1 minute. </a:t>
            </a:r>
            <a:endParaRPr lang="en-CA" sz="1200" b="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b="0" dirty="0"/>
              <a:t>Advance to the next slide.</a:t>
            </a:r>
          </a:p>
          <a:p>
            <a:endParaRPr lang="en-US"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46</a:t>
            </a:fld>
            <a:endParaRPr lang="en-US"/>
          </a:p>
        </p:txBody>
      </p:sp>
    </p:spTree>
    <p:extLst>
      <p:ext uri="{BB962C8B-B14F-4D97-AF65-F5344CB8AC3E}">
        <p14:creationId xmlns:p14="http://schemas.microsoft.com/office/powerpoint/2010/main" val="2916297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intentionally left blank]</a:t>
            </a:r>
          </a:p>
          <a:p>
            <a:endParaRPr lang="en-US" b="1" dirty="0"/>
          </a:p>
          <a:p>
            <a:r>
              <a:rPr lang="en-US" b="1" dirty="0"/>
              <a:t>Ask: </a:t>
            </a:r>
            <a:r>
              <a:rPr lang="en-US" dirty="0"/>
              <a:t>What do you see?</a:t>
            </a:r>
          </a:p>
          <a:p>
            <a:endParaRPr lang="en-US"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47</a:t>
            </a:fld>
            <a:endParaRPr lang="en-US"/>
          </a:p>
        </p:txBody>
      </p:sp>
    </p:spTree>
    <p:extLst>
      <p:ext uri="{BB962C8B-B14F-4D97-AF65-F5344CB8AC3E}">
        <p14:creationId xmlns:p14="http://schemas.microsoft.com/office/powerpoint/2010/main" val="1313320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Arial" charset="0"/>
                <a:ea typeface="MS PGothic" pitchFamily="34" charset="-128"/>
                <a:cs typeface="+mn-cs"/>
              </a:rPr>
              <a:t>One more.</a:t>
            </a:r>
            <a:br>
              <a:rPr lang="en-US" sz="1200" kern="1200" dirty="0">
                <a:solidFill>
                  <a:schemeClr val="tx1"/>
                </a:solidFill>
                <a:effectLst/>
                <a:latin typeface="Arial" charset="0"/>
                <a:ea typeface="MS PGothic" pitchFamily="34" charset="-128"/>
                <a:cs typeface="+mn-cs"/>
              </a:rPr>
            </a:br>
            <a:endParaRPr lang="en-US"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Instruct participants to look at the image for 1 minute. </a:t>
            </a:r>
            <a:endParaRPr lang="en-CA" sz="1200" b="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b="0" dirty="0"/>
              <a:t>Advance to the next slide.</a:t>
            </a:r>
          </a:p>
          <a:p>
            <a:endParaRPr lang="en-US"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48</a:t>
            </a:fld>
            <a:endParaRPr lang="en-US"/>
          </a:p>
        </p:txBody>
      </p:sp>
    </p:spTree>
    <p:extLst>
      <p:ext uri="{BB962C8B-B14F-4D97-AF65-F5344CB8AC3E}">
        <p14:creationId xmlns:p14="http://schemas.microsoft.com/office/powerpoint/2010/main" val="1103538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intentionally left blank]</a:t>
            </a:r>
          </a:p>
          <a:p>
            <a:endParaRPr lang="en-US" b="1" dirty="0"/>
          </a:p>
          <a:p>
            <a:r>
              <a:rPr lang="en-US" b="1" dirty="0"/>
              <a:t>Ask: </a:t>
            </a:r>
            <a:r>
              <a:rPr lang="en-US" dirty="0"/>
              <a:t>What do you see?</a:t>
            </a:r>
          </a:p>
          <a:p>
            <a:endParaRPr lang="en-US" dirty="0"/>
          </a:p>
          <a:p>
            <a:r>
              <a:rPr lang="en-US" sz="1200" kern="1200" dirty="0">
                <a:solidFill>
                  <a:schemeClr val="tx1"/>
                </a:solidFill>
                <a:effectLst/>
                <a:latin typeface="Arial" charset="0"/>
                <a:ea typeface="MS PGothic" pitchFamily="34" charset="-128"/>
                <a:cs typeface="+mn-cs"/>
              </a:rPr>
              <a:t>This activity demonstrates the </a:t>
            </a:r>
            <a:r>
              <a:rPr lang="en-US" sz="1200" b="1" kern="1200" dirty="0">
                <a:solidFill>
                  <a:schemeClr val="tx1"/>
                </a:solidFill>
                <a:effectLst/>
                <a:latin typeface="Arial" charset="0"/>
                <a:ea typeface="MS PGothic" pitchFamily="34" charset="-128"/>
                <a:cs typeface="+mn-cs"/>
              </a:rPr>
              <a:t>Opponent Processing Theory of Colour Vision</a:t>
            </a:r>
            <a:r>
              <a:rPr lang="en-US" sz="1200" kern="1200" dirty="0">
                <a:solidFill>
                  <a:schemeClr val="tx1"/>
                </a:solidFill>
                <a:effectLst/>
                <a:latin typeface="Arial" charset="0"/>
                <a:ea typeface="MS PGothic" pitchFamily="34" charset="-128"/>
                <a:cs typeface="+mn-cs"/>
              </a:rPr>
              <a:t>. Every colour has an opposite colour. Afterimages are seen because neurons become adapted to the colour you are staring at. If you look at the image too long, the neuron gets tired and removes the block on the opposite colour when the image is removed.</a:t>
            </a:r>
            <a:endParaRPr lang="en-CA"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 </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Ask:</a:t>
            </a:r>
            <a:r>
              <a:rPr lang="en-US" sz="1200" kern="1200" dirty="0">
                <a:solidFill>
                  <a:schemeClr val="tx1"/>
                </a:solidFill>
                <a:effectLst/>
                <a:latin typeface="Arial" charset="0"/>
                <a:ea typeface="MS PGothic" pitchFamily="34" charset="-128"/>
                <a:cs typeface="+mn-cs"/>
              </a:rPr>
              <a:t> </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Do you know what achromatopsia is? </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a:t>
            </a:r>
            <a:r>
              <a:rPr lang="en-US" sz="1200" kern="1200" dirty="0">
                <a:solidFill>
                  <a:schemeClr val="tx1"/>
                </a:solidFill>
                <a:effectLst/>
                <a:latin typeface="Arial" charset="0"/>
                <a:ea typeface="MS PGothic" pitchFamily="34" charset="-128"/>
                <a:cs typeface="+mn-cs"/>
              </a:rPr>
              <a:t> It is colour blindness. Some people are not able to see colour because they are missing a cone type, have an abnormality in the cone, or have some abnormality in the colour perception area of the occipital lobe. There are tests to check for colour blindness. How would colour blindness affect you?</a:t>
            </a:r>
            <a:endParaRPr lang="en-CA" sz="1200" kern="1200" dirty="0">
              <a:solidFill>
                <a:schemeClr val="tx1"/>
              </a:solidFill>
              <a:effectLst/>
              <a:latin typeface="Arial" charset="0"/>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49</a:t>
            </a:fld>
            <a:endParaRPr lang="en-US"/>
          </a:p>
        </p:txBody>
      </p:sp>
    </p:spTree>
    <p:extLst>
      <p:ext uri="{BB962C8B-B14F-4D97-AF65-F5344CB8AC3E}">
        <p14:creationId xmlns:p14="http://schemas.microsoft.com/office/powerpoint/2010/main" val="1831610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31"/>
          <p:cNvSpPr>
            <a:spLocks noGrp="1" noChangeArrowheads="1"/>
          </p:cNvSpPr>
          <p:nvPr>
            <p:ph type="sldNum" sz="quarter" idx="5"/>
          </p:nvPr>
        </p:nvSpPr>
        <p:spPr>
          <a:noFill/>
        </p:spPr>
        <p:txBody>
          <a:bodyPr/>
          <a:lstStyle/>
          <a:p>
            <a:fld id="{EC6A8059-9E9B-493A-93ED-3398064A399C}" type="slidenum">
              <a:rPr lang="en-US" smtClean="0"/>
              <a:pPr/>
              <a:t>5</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S PGothic" pitchFamily="34" charset="-128"/>
                <a:cs typeface="+mn-cs"/>
              </a:rPr>
              <a:t>No other cell in the body has specialized signaling like neurons. Messages can be sent from the body to the brain, and from the brain to the body.</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sz="1200" b="1" kern="1200" dirty="0">
                <a:solidFill>
                  <a:schemeClr val="tx1"/>
                </a:solidFill>
                <a:effectLst/>
                <a:latin typeface="Arial" charset="0"/>
                <a:ea typeface="MS PGothic" pitchFamily="34" charset="-128"/>
                <a:cs typeface="+mn-cs"/>
              </a:rPr>
            </a:br>
            <a:r>
              <a:rPr lang="en-US" sz="1200" b="1" kern="1200" dirty="0">
                <a:solidFill>
                  <a:schemeClr val="tx1"/>
                </a:solidFill>
                <a:effectLst/>
                <a:latin typeface="Arial" charset="0"/>
                <a:ea typeface="MS PGothic" pitchFamily="34" charset="-128"/>
                <a:cs typeface="+mn-cs"/>
              </a:rPr>
              <a:t>Reinforce:</a:t>
            </a:r>
            <a:r>
              <a:rPr lang="en-US" sz="1200" kern="1200" dirty="0">
                <a:solidFill>
                  <a:schemeClr val="tx1"/>
                </a:solidFill>
                <a:effectLst/>
                <a:latin typeface="Arial" charset="0"/>
                <a:ea typeface="MS PGothic" pitchFamily="34" charset="-128"/>
                <a:cs typeface="+mn-cs"/>
              </a:rPr>
              <a:t> If neurons get damaged, they do not repair themselves. It’s important to protect your neurons!</a:t>
            </a:r>
            <a:endParaRPr lang="en-CA" sz="1200" kern="1200" dirty="0">
              <a:solidFill>
                <a:schemeClr val="tx1"/>
              </a:solidFill>
              <a:effectLst/>
              <a:latin typeface="Arial" charset="0"/>
              <a:ea typeface="MS PGothic" pitchFamily="34" charset="-128"/>
              <a:cs typeface="+mn-cs"/>
            </a:endParaRPr>
          </a:p>
          <a:p>
            <a:endParaRPr lang="en-US" dirty="0"/>
          </a:p>
        </p:txBody>
      </p:sp>
    </p:spTree>
    <p:extLst>
      <p:ext uri="{BB962C8B-B14F-4D97-AF65-F5344CB8AC3E}">
        <p14:creationId xmlns:p14="http://schemas.microsoft.com/office/powerpoint/2010/main" val="243453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r>
              <a:rPr lang="en-US" altLang="zh-CN" sz="1200" b="1" dirty="0"/>
              <a:t>Activity: Reversible Figure Illusions</a:t>
            </a:r>
          </a:p>
          <a:p>
            <a:endParaRPr lang="en-US" altLang="zh-CN" sz="1200" b="1" dirty="0"/>
          </a:p>
          <a:p>
            <a:pPr eaLnBrk="1" hangingPunct="1"/>
            <a:r>
              <a:rPr lang="en-CA" sz="1200" dirty="0"/>
              <a:t>I am going to put up a picture on the screen, I want you to tell me what you see.</a:t>
            </a:r>
            <a:endParaRPr lang="en-US" altLang="zh-CN" sz="1200" b="1" dirty="0"/>
          </a:p>
          <a:p>
            <a:endParaRPr lang="en-US" altLang="zh-CN" sz="1200" b="1" dirty="0"/>
          </a:p>
          <a:p>
            <a:r>
              <a:rPr lang="en-US" altLang="zh-CN" sz="1200" b="1" dirty="0"/>
              <a:t>Q: What do you see in this picture? A rabbit or a duck? </a:t>
            </a:r>
          </a:p>
          <a:p>
            <a:r>
              <a:rPr lang="en-US" altLang="zh-CN" sz="1200" b="1" dirty="0"/>
              <a:t>A: </a:t>
            </a:r>
            <a:r>
              <a:rPr lang="en-US" altLang="zh-CN" sz="1200" dirty="0"/>
              <a:t>Those who see a duck, raise your hand. Those who see a rabbit, raise your hand. </a:t>
            </a:r>
          </a:p>
          <a:p>
            <a:endParaRPr lang="en-US" altLang="zh-CN" sz="1200" i="1" dirty="0"/>
          </a:p>
          <a:p>
            <a:r>
              <a:rPr lang="en-US" altLang="zh-CN" sz="1200" i="0" dirty="0"/>
              <a:t>Show where both are on the image so all participants can see both.</a:t>
            </a:r>
            <a:endParaRPr lang="en-US" sz="1200" i="0" dirty="0"/>
          </a:p>
          <a:p>
            <a:endParaRPr lang="en-US" dirty="0"/>
          </a:p>
        </p:txBody>
      </p:sp>
      <p:sp>
        <p:nvSpPr>
          <p:cNvPr id="167940" name="Slide Number Placeholder 3"/>
          <p:cNvSpPr>
            <a:spLocks noGrp="1"/>
          </p:cNvSpPr>
          <p:nvPr>
            <p:ph type="sldNum" sz="quarter" idx="5"/>
          </p:nvPr>
        </p:nvSpPr>
        <p:spPr>
          <a:noFill/>
        </p:spPr>
        <p:txBody>
          <a:bodyPr/>
          <a:lstStyle/>
          <a:p>
            <a:fld id="{A755E162-3C11-4BDF-B6CD-88B32771708C}" type="slidenum">
              <a:rPr lang="en-US" smtClean="0"/>
              <a:pPr/>
              <a:t>50</a:t>
            </a:fld>
            <a:endParaRPr lang="en-US"/>
          </a:p>
        </p:txBody>
      </p:sp>
    </p:spTree>
    <p:extLst>
      <p:ext uri="{BB962C8B-B14F-4D97-AF65-F5344CB8AC3E}">
        <p14:creationId xmlns:p14="http://schemas.microsoft.com/office/powerpoint/2010/main" val="1507830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9E488B96-C846-46A0-BEE5-2C901AF4A2A8}" type="slidenum">
              <a:rPr lang="en-US" smtClean="0"/>
              <a:pPr/>
              <a:t>51</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en-CA" sz="1200" dirty="0"/>
              <a:t>Tell me what you see.</a:t>
            </a:r>
          </a:p>
          <a:p>
            <a:pPr eaLnBrk="1" hangingPunct="1"/>
            <a:endParaRPr lang="en-CA" sz="1200" dirty="0"/>
          </a:p>
          <a:p>
            <a:pPr eaLnBrk="1" hangingPunct="1"/>
            <a:r>
              <a:rPr lang="en-CA" sz="1200" b="1" dirty="0"/>
              <a:t>Q: When you look at the black part of the picture, what do you see?</a:t>
            </a:r>
          </a:p>
          <a:p>
            <a:pPr eaLnBrk="1" hangingPunct="1"/>
            <a:r>
              <a:rPr lang="en-CA" sz="1200" b="1" dirty="0"/>
              <a:t>A</a:t>
            </a:r>
            <a:r>
              <a:rPr lang="en-CA" sz="1200" dirty="0"/>
              <a:t>: </a:t>
            </a:r>
            <a:r>
              <a:rPr lang="en-US" altLang="zh-CN" sz="1200" dirty="0"/>
              <a:t>2 faces, looking at each other. </a:t>
            </a:r>
          </a:p>
          <a:p>
            <a:pPr eaLnBrk="1" hangingPunct="1"/>
            <a:endParaRPr lang="en-US" altLang="zh-CN" sz="1200" dirty="0"/>
          </a:p>
          <a:p>
            <a:r>
              <a:rPr lang="en-US" altLang="zh-CN" sz="1200" b="1" dirty="0"/>
              <a:t>Q: Now, focus on the white part. What do you see?</a:t>
            </a:r>
          </a:p>
          <a:p>
            <a:r>
              <a:rPr lang="en-US" altLang="zh-CN" sz="1200" b="1" dirty="0"/>
              <a:t>A:</a:t>
            </a:r>
            <a:r>
              <a:rPr lang="en-US" altLang="zh-CN" sz="1200" dirty="0"/>
              <a:t> A vase or a cup</a:t>
            </a:r>
            <a:endParaRPr lang="en-CA" sz="1200" dirty="0"/>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i="0" dirty="0"/>
              <a:t>Show where both are on the image so all participants can see both.</a:t>
            </a:r>
            <a:endParaRPr lang="en-US" sz="1200" i="0" dirty="0"/>
          </a:p>
        </p:txBody>
      </p:sp>
    </p:spTree>
    <p:extLst>
      <p:ext uri="{BB962C8B-B14F-4D97-AF65-F5344CB8AC3E}">
        <p14:creationId xmlns:p14="http://schemas.microsoft.com/office/powerpoint/2010/main" val="3148163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Tell me what you see.</a:t>
            </a:r>
            <a:endParaRPr lang="en-US" altLang="zh-CN" b="1" dirty="0"/>
          </a:p>
          <a:p>
            <a:endParaRPr lang="en-US" altLang="zh-CN" b="1" dirty="0"/>
          </a:p>
          <a:p>
            <a:r>
              <a:rPr lang="en-US" altLang="zh-CN" b="1" dirty="0"/>
              <a:t>Q: What do you seen in this picture? A young girl or an old woman?</a:t>
            </a:r>
          </a:p>
          <a:p>
            <a:r>
              <a:rPr lang="en-US" altLang="zh-CN" b="1" dirty="0"/>
              <a:t>A:</a:t>
            </a:r>
            <a:r>
              <a:rPr lang="en-US" altLang="zh-CN" dirty="0"/>
              <a:t> Those who see a young girl, raise your hand. Those who see an old woman, raise your hand. </a:t>
            </a:r>
          </a:p>
          <a:p>
            <a:endParaRPr lang="en-US" altLang="zh-CN" b="1"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i="0" dirty="0"/>
              <a:t>Point out both figures on the image for the participants.</a:t>
            </a:r>
          </a:p>
          <a:p>
            <a:endParaRPr lang="en-US" altLang="zh-CN" b="1" i="1" dirty="0"/>
          </a:p>
          <a:p>
            <a:endParaRPr lang="en-US" altLang="zh-CN" b="1" dirty="0"/>
          </a:p>
          <a:p>
            <a:endParaRPr lang="en-US" dirty="0"/>
          </a:p>
        </p:txBody>
      </p:sp>
      <p:sp>
        <p:nvSpPr>
          <p:cNvPr id="168964" name="Slide Number Placeholder 3"/>
          <p:cNvSpPr>
            <a:spLocks noGrp="1"/>
          </p:cNvSpPr>
          <p:nvPr>
            <p:ph type="sldNum" sz="quarter" idx="5"/>
          </p:nvPr>
        </p:nvSpPr>
        <p:spPr>
          <a:noFill/>
        </p:spPr>
        <p:txBody>
          <a:bodyPr/>
          <a:lstStyle/>
          <a:p>
            <a:fld id="{762E2222-8E88-45F3-8491-72BC34BD23DD}" type="slidenum">
              <a:rPr lang="en-US" smtClean="0"/>
              <a:pPr/>
              <a:t>52</a:t>
            </a:fld>
            <a:endParaRPr lang="en-US"/>
          </a:p>
        </p:txBody>
      </p:sp>
    </p:spTree>
    <p:extLst>
      <p:ext uri="{BB962C8B-B14F-4D97-AF65-F5344CB8AC3E}">
        <p14:creationId xmlns:p14="http://schemas.microsoft.com/office/powerpoint/2010/main" val="1400347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r>
              <a:rPr lang="en-US" altLang="zh-CN" b="1" dirty="0"/>
              <a:t>Have</a:t>
            </a:r>
            <a:r>
              <a:rPr lang="en-US" altLang="zh-CN" b="1" baseline="0" dirty="0"/>
              <a:t> the class shout “Wear a Helmet!!”</a:t>
            </a:r>
            <a:endParaRPr lang="en-US" altLang="zh-CN" b="1" dirty="0"/>
          </a:p>
          <a:p>
            <a:endParaRPr lang="en-CA" dirty="0"/>
          </a:p>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How can we protect our vision?</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a:t>
            </a:r>
            <a:r>
              <a:rPr lang="en-US" sz="1200" kern="1200" dirty="0">
                <a:solidFill>
                  <a:schemeClr val="tx1"/>
                </a:solidFill>
                <a:effectLst/>
                <a:latin typeface="Arial" charset="0"/>
                <a:ea typeface="MS PGothic" pitchFamily="34" charset="-128"/>
                <a:cs typeface="+mn-cs"/>
              </a:rPr>
              <a:t> By protecting our brain! E.g., Wear a helmet, wear a seatbelt, look both ways before crossing the street, etc.</a:t>
            </a:r>
            <a:endParaRPr lang="en-CA" sz="1200" kern="1200" dirty="0">
              <a:solidFill>
                <a:schemeClr val="tx1"/>
              </a:solidFill>
              <a:effectLst/>
              <a:latin typeface="Arial" charset="0"/>
              <a:ea typeface="MS PGothic" pitchFamily="34" charset="-128"/>
              <a:cs typeface="+mn-cs"/>
            </a:endParaRPr>
          </a:p>
          <a:p>
            <a:endParaRPr lang="en-CA" dirty="0"/>
          </a:p>
          <a:p>
            <a:r>
              <a:rPr lang="en-US" sz="1200" kern="1200" dirty="0">
                <a:solidFill>
                  <a:schemeClr val="tx1"/>
                </a:solidFill>
                <a:effectLst/>
                <a:latin typeface="Arial" charset="0"/>
                <a:ea typeface="MS PGothic" pitchFamily="34" charset="-128"/>
                <a:cs typeface="+mn-cs"/>
              </a:rPr>
              <a:t>It’s also very important to protect our eyes. Don’t run with sharp things in your hands (like scissors), wear proper eye protection during sports and science experiments, get your eyes regularly examined, etc.</a:t>
            </a:r>
            <a:r>
              <a:rPr lang="en-CA" dirty="0">
                <a:effectLst/>
              </a:rPr>
              <a:t> </a:t>
            </a:r>
            <a:endParaRPr lang="en-CA" dirty="0"/>
          </a:p>
        </p:txBody>
      </p:sp>
    </p:spTree>
    <p:extLst>
      <p:ext uri="{BB962C8B-B14F-4D97-AF65-F5344CB8AC3E}">
        <p14:creationId xmlns:p14="http://schemas.microsoft.com/office/powerpoint/2010/main" val="41775087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196FFAD-AA69-4DAC-88F6-604A5EA18592}" type="slidenum">
              <a:rPr lang="en-US" sz="1200"/>
              <a:pPr algn="r"/>
              <a:t>54</a:t>
            </a:fld>
            <a:endParaRPr lang="en-US" sz="1200"/>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noFill/>
          <a:ln>
            <a:solidFill>
              <a:srgbClr val="000000"/>
            </a:solidFill>
          </a:ln>
        </p:spPr>
        <p:txBody>
          <a:bodyPr/>
          <a:lstStyle/>
          <a:p>
            <a:endParaRPr lang="en-US"/>
          </a:p>
        </p:txBody>
      </p:sp>
    </p:spTree>
    <p:extLst>
      <p:ext uri="{BB962C8B-B14F-4D97-AF65-F5344CB8AC3E}">
        <p14:creationId xmlns:p14="http://schemas.microsoft.com/office/powerpoint/2010/main" val="23560397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noFill/>
          <a:ln>
            <a:solidFill>
              <a:srgbClr val="000000"/>
            </a:solidFill>
          </a:ln>
        </p:spPr>
        <p:txBody>
          <a:bodyPr/>
          <a:lstStyle/>
          <a:p>
            <a:pPr>
              <a:spcAft>
                <a:spcPts val="1000"/>
              </a:spcAft>
            </a:pPr>
            <a:r>
              <a:rPr lang="en-US" b="1" dirty="0">
                <a:latin typeface="Times New Roman" pitchFamily="18" charset="0"/>
              </a:rPr>
              <a:t>Ask:</a:t>
            </a:r>
            <a:r>
              <a:rPr lang="en-US" dirty="0">
                <a:latin typeface="Times New Roman" pitchFamily="18" charset="0"/>
              </a:rPr>
              <a:t> Why do you need your hearing? Get a few responses then show them the answers on the screen. Explain each one:</a:t>
            </a:r>
          </a:p>
          <a:p>
            <a:pPr>
              <a:spcAft>
                <a:spcPts val="1000"/>
              </a:spcAft>
            </a:pPr>
            <a:endParaRPr lang="en-US" dirty="0">
              <a:latin typeface="Times New Roman" pitchFamily="18" charset="0"/>
            </a:endParaRPr>
          </a:p>
          <a:p>
            <a:pPr marL="171450" indent="-171450">
              <a:spcAft>
                <a:spcPts val="1000"/>
              </a:spcAft>
              <a:buFont typeface="Arial" panose="020B0604020202020204" pitchFamily="34" charset="0"/>
              <a:buChar char="•"/>
            </a:pPr>
            <a:r>
              <a:rPr lang="en-US" dirty="0">
                <a:latin typeface="Times New Roman" pitchFamily="18" charset="0"/>
              </a:rPr>
              <a:t>Communication: Hearing allows us to communicate with others </a:t>
            </a:r>
            <a:br>
              <a:rPr lang="en-US" dirty="0">
                <a:latin typeface="Times New Roman" pitchFamily="18" charset="0"/>
              </a:rPr>
            </a:br>
            <a:endParaRPr lang="en-US" dirty="0">
              <a:latin typeface="Times New Roman" pitchFamily="18" charset="0"/>
            </a:endParaRPr>
          </a:p>
          <a:p>
            <a:pPr marL="171450" indent="-171450">
              <a:spcAft>
                <a:spcPts val="1000"/>
              </a:spcAft>
              <a:buFont typeface="Arial" panose="020B0604020202020204" pitchFamily="34" charset="0"/>
              <a:buChar char="•"/>
            </a:pPr>
            <a:r>
              <a:rPr lang="en-US" dirty="0">
                <a:latin typeface="Times New Roman" pitchFamily="18" charset="0"/>
              </a:rPr>
              <a:t>Listen for danger: We learn different noises that mean danger – i.e., fire alarm tells you to get out of the building.</a:t>
            </a:r>
            <a:br>
              <a:rPr lang="en-US" dirty="0">
                <a:latin typeface="Times New Roman" pitchFamily="18" charset="0"/>
              </a:rPr>
            </a:br>
            <a:endParaRPr lang="en-US" dirty="0">
              <a:latin typeface="Times New Roman" pitchFamily="18" charset="0"/>
            </a:endParaRPr>
          </a:p>
          <a:p>
            <a:pPr marL="171450" indent="-171450">
              <a:spcAft>
                <a:spcPts val="1000"/>
              </a:spcAft>
              <a:buFont typeface="Arial" panose="020B0604020202020204" pitchFamily="34" charset="0"/>
              <a:buChar char="•"/>
            </a:pPr>
            <a:r>
              <a:rPr lang="en-US" dirty="0">
                <a:latin typeface="Times New Roman" pitchFamily="18" charset="0"/>
              </a:rPr>
              <a:t>Be aware of surroundings: We associate different sounds for different areas – i.e., outside you can hear birds chirping, on a busy street hear the cars go by.</a:t>
            </a:r>
            <a:br>
              <a:rPr lang="en-US" dirty="0">
                <a:latin typeface="Times New Roman" pitchFamily="18" charset="0"/>
              </a:rPr>
            </a:br>
            <a:endParaRPr lang="en-US" dirty="0">
              <a:latin typeface="Times New Roman" pitchFamily="18" charset="0"/>
            </a:endParaRPr>
          </a:p>
          <a:p>
            <a:pPr marL="171450" indent="-171450">
              <a:spcAft>
                <a:spcPts val="1000"/>
              </a:spcAft>
              <a:buFont typeface="Arial" panose="020B0604020202020204" pitchFamily="34" charset="0"/>
              <a:buChar char="•"/>
            </a:pPr>
            <a:r>
              <a:rPr lang="en-US" dirty="0">
                <a:latin typeface="Times New Roman" pitchFamily="18" charset="0"/>
              </a:rPr>
              <a:t>Enjoyment: People enjoy listening to music or outdoor sounds such as birds or waves at the beach. </a:t>
            </a:r>
          </a:p>
        </p:txBody>
      </p:sp>
    </p:spTree>
    <p:extLst>
      <p:ext uri="{BB962C8B-B14F-4D97-AF65-F5344CB8AC3E}">
        <p14:creationId xmlns:p14="http://schemas.microsoft.com/office/powerpoint/2010/main" val="2532312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a:t>3</a:t>
            </a:r>
            <a:r>
              <a:rPr lang="en-US" b="1" u="sng" baseline="0" dirty="0"/>
              <a:t> parts of the ear</a:t>
            </a:r>
          </a:p>
          <a:p>
            <a:pPr marL="171450" indent="-171450">
              <a:buFont typeface="Arial" panose="020B0604020202020204" pitchFamily="34" charset="0"/>
              <a:buChar char="•"/>
            </a:pPr>
            <a:r>
              <a:rPr lang="en-US" baseline="0" dirty="0"/>
              <a:t>Outer Ear - Collects sound waves and sends them to the eardrum.</a:t>
            </a:r>
          </a:p>
          <a:p>
            <a:pPr marL="171450" indent="-171450">
              <a:buFont typeface="Arial" panose="020B0604020202020204" pitchFamily="34" charset="0"/>
              <a:buChar char="•"/>
            </a:pPr>
            <a:r>
              <a:rPr lang="en-US" baseline="0" dirty="0"/>
              <a:t>Middle Ear - Air-filled space containing </a:t>
            </a:r>
            <a:r>
              <a:rPr lang="en-US" baseline="0" dirty="0" err="1"/>
              <a:t>ossicles</a:t>
            </a:r>
            <a:r>
              <a:rPr lang="en-US" baseline="0" dirty="0"/>
              <a:t>, the 3 smallest bones in the human body. </a:t>
            </a:r>
            <a:r>
              <a:rPr lang="en-US" baseline="0" dirty="0" err="1"/>
              <a:t>Ossicles</a:t>
            </a:r>
            <a:r>
              <a:rPr lang="en-US" baseline="0" dirty="0"/>
              <a:t> amplify and transmit sound vibrations to the inner ear.</a:t>
            </a:r>
          </a:p>
          <a:p>
            <a:pPr marL="171450" indent="-171450">
              <a:buFont typeface="Arial" panose="020B0604020202020204" pitchFamily="34" charset="0"/>
              <a:buChar char="•"/>
            </a:pPr>
            <a:r>
              <a:rPr lang="en-US" baseline="0" dirty="0"/>
              <a:t>Inner Ear- consists of the cochlea (snail shaped structure).  Has hair cells that receive the vibrations and send signal to auditory nerve, and then onto the temporal lobe where the brain interprets the signal.</a:t>
            </a:r>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56</a:t>
            </a:fld>
            <a:endParaRPr lang="en-US"/>
          </a:p>
        </p:txBody>
      </p:sp>
    </p:spTree>
    <p:extLst>
      <p:ext uri="{BB962C8B-B14F-4D97-AF65-F5344CB8AC3E}">
        <p14:creationId xmlns:p14="http://schemas.microsoft.com/office/powerpoint/2010/main" val="1259326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48EA797F-7EDA-49E5-9A3F-A7135A786242}" type="slidenum">
              <a:rPr lang="en-US" smtClean="0"/>
              <a:pPr/>
              <a:t>57</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CA" sz="1200" dirty="0"/>
              <a:t>Q </a:t>
            </a:r>
            <a:r>
              <a:rPr lang="en-CA" sz="1200" dirty="0">
                <a:sym typeface="Wingdings" pitchFamily="2" charset="2"/>
              </a:rPr>
              <a:t> What lobe controls your</a:t>
            </a:r>
            <a:r>
              <a:rPr lang="en-CA" sz="1200" baseline="0" dirty="0">
                <a:sym typeface="Wingdings" pitchFamily="2" charset="2"/>
              </a:rPr>
              <a:t> hearing</a:t>
            </a:r>
            <a:r>
              <a:rPr lang="en-CA" sz="1200" dirty="0">
                <a:sym typeface="Wingdings" pitchFamily="2" charset="2"/>
              </a:rPr>
              <a:t>?</a:t>
            </a:r>
          </a:p>
          <a:p>
            <a:pPr eaLnBrk="1" hangingPunct="1"/>
            <a:r>
              <a:rPr lang="en-CA" sz="1200" dirty="0">
                <a:sym typeface="Wingdings" pitchFamily="2" charset="2"/>
              </a:rPr>
              <a:t>A </a:t>
            </a:r>
            <a:r>
              <a:rPr lang="en-CA" sz="1200" b="1" dirty="0">
                <a:sym typeface="Wingdings" pitchFamily="2" charset="2"/>
              </a:rPr>
              <a:t> Temporal lobe</a:t>
            </a:r>
            <a:endParaRPr lang="en-CA" sz="1200" b="1" dirty="0"/>
          </a:p>
          <a:p>
            <a:pPr eaLnBrk="1" hangingPunct="1"/>
            <a:endParaRPr lang="en-CA" dirty="0"/>
          </a:p>
        </p:txBody>
      </p:sp>
    </p:spTree>
    <p:extLst>
      <p:ext uri="{BB962C8B-B14F-4D97-AF65-F5344CB8AC3E}">
        <p14:creationId xmlns:p14="http://schemas.microsoft.com/office/powerpoint/2010/main" val="3839088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pPr eaLnBrk="1" hangingPunct="1"/>
            <a:r>
              <a:rPr lang="en-CA" dirty="0"/>
              <a:t>Have participants complete page 16 of the Activity Booklet.</a:t>
            </a:r>
          </a:p>
          <a:p>
            <a:pPr eaLnBrk="1" hangingPunct="1"/>
            <a:endParaRPr lang="en-CA" dirty="0"/>
          </a:p>
          <a:p>
            <a:pPr eaLnBrk="1" hangingPunct="1"/>
            <a:r>
              <a:rPr lang="en-US" b="1" dirty="0"/>
              <a:t>“Steps to the Brain” Answer Key:</a:t>
            </a:r>
          </a:p>
          <a:p>
            <a:pPr eaLnBrk="1" hangingPunct="1"/>
            <a:endParaRPr lang="en-US" b="1" dirty="0"/>
          </a:p>
          <a:p>
            <a:pPr marL="228600" indent="-228600" eaLnBrk="1" hangingPunct="1">
              <a:buAutoNum type="alphaUcPeriod"/>
            </a:pPr>
            <a:r>
              <a:rPr lang="en-CA" sz="1200" dirty="0">
                <a:solidFill>
                  <a:srgbClr val="000000"/>
                </a:solidFill>
                <a:latin typeface="Calibri"/>
                <a:cs typeface="Calibri"/>
              </a:rPr>
              <a:t>We hear: </a:t>
            </a:r>
            <a:r>
              <a:rPr lang="en-CA" sz="1200" b="1" u="sng" dirty="0">
                <a:solidFill>
                  <a:srgbClr val="000000"/>
                </a:solidFill>
                <a:latin typeface="Calibri"/>
                <a:cs typeface="Calibri"/>
              </a:rPr>
              <a:t>Sound Waves</a:t>
            </a:r>
          </a:p>
          <a:p>
            <a:pPr marL="228600" indent="-228600" eaLnBrk="1" hangingPunct="1">
              <a:buAutoNum type="alphaUcPeriod"/>
            </a:pPr>
            <a:r>
              <a:rPr lang="en-CA" sz="1200" dirty="0">
                <a:solidFill>
                  <a:srgbClr val="000000"/>
                </a:solidFill>
                <a:latin typeface="Calibri"/>
                <a:cs typeface="Calibri"/>
              </a:rPr>
              <a:t>Where the sound energy is received: </a:t>
            </a:r>
            <a:r>
              <a:rPr lang="en-CA" sz="1200" b="1" u="sng" dirty="0">
                <a:solidFill>
                  <a:srgbClr val="000000"/>
                </a:solidFill>
                <a:latin typeface="Calibri"/>
                <a:cs typeface="Calibri"/>
              </a:rPr>
              <a:t>Cochlea</a:t>
            </a:r>
            <a:br>
              <a:rPr lang="en-CA" sz="1200" dirty="0">
                <a:solidFill>
                  <a:srgbClr val="000000"/>
                </a:solidFill>
                <a:latin typeface="Calibri"/>
                <a:cs typeface="Calibri"/>
              </a:rPr>
            </a:br>
            <a:r>
              <a:rPr lang="en-CA" sz="1200" dirty="0">
                <a:solidFill>
                  <a:srgbClr val="000000"/>
                </a:solidFill>
                <a:latin typeface="Calibri"/>
                <a:cs typeface="Calibri"/>
              </a:rPr>
              <a:t>Hair cells in the cochlea pick up sounds and transmit auditory information to the brain.</a:t>
            </a:r>
          </a:p>
          <a:p>
            <a:pPr marL="228600" indent="-228600" eaLnBrk="1" hangingPunct="1">
              <a:buAutoNum type="alphaUcPeriod"/>
            </a:pPr>
            <a:r>
              <a:rPr lang="en-CA" sz="1200" dirty="0">
                <a:solidFill>
                  <a:srgbClr val="000000"/>
                </a:solidFill>
                <a:latin typeface="Calibri"/>
                <a:cs typeface="Calibri"/>
              </a:rPr>
              <a:t>Where in the brain it is perceived: </a:t>
            </a:r>
            <a:r>
              <a:rPr lang="en-CA" sz="1200" b="1" u="sng" dirty="0">
                <a:solidFill>
                  <a:srgbClr val="000000"/>
                </a:solidFill>
                <a:latin typeface="Calibri"/>
                <a:cs typeface="Calibri"/>
              </a:rPr>
              <a:t>Temporal Lobe</a:t>
            </a:r>
          </a:p>
          <a:p>
            <a:endParaRPr lang="en-US" dirty="0"/>
          </a:p>
        </p:txBody>
      </p:sp>
      <p:sp>
        <p:nvSpPr>
          <p:cNvPr id="179204" name="Slide Number Placeholder 3"/>
          <p:cNvSpPr>
            <a:spLocks noGrp="1"/>
          </p:cNvSpPr>
          <p:nvPr>
            <p:ph type="sldNum" sz="quarter" idx="5"/>
          </p:nvPr>
        </p:nvSpPr>
        <p:spPr>
          <a:noFill/>
        </p:spPr>
        <p:txBody>
          <a:bodyPr/>
          <a:lstStyle/>
          <a:p>
            <a:fld id="{725416B0-9651-4ACB-A065-05BD51B7BDCD}" type="slidenum">
              <a:rPr lang="en-US" smtClean="0"/>
              <a:pPr/>
              <a:t>58</a:t>
            </a:fld>
            <a:endParaRPr lang="en-US"/>
          </a:p>
        </p:txBody>
      </p:sp>
    </p:spTree>
    <p:extLst>
      <p:ext uri="{BB962C8B-B14F-4D97-AF65-F5344CB8AC3E}">
        <p14:creationId xmlns:p14="http://schemas.microsoft.com/office/powerpoint/2010/main" val="22224363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a:t>Note: To play sounds, click directly on the speaker icons. If you click elsewhere on the slide, the answers will appear.</a:t>
            </a:r>
          </a:p>
          <a:p>
            <a:endParaRPr lang="en-CA" dirty="0"/>
          </a:p>
          <a:p>
            <a:pPr marL="171450" indent="-171450">
              <a:buFont typeface="Arial" panose="020B0604020202020204" pitchFamily="34" charset="0"/>
              <a:buChar char="•"/>
            </a:pPr>
            <a:r>
              <a:rPr lang="en-CA" dirty="0"/>
              <a:t>Ask the class to cover their ears. Play the first</a:t>
            </a:r>
            <a:r>
              <a:rPr lang="en-CA" baseline="0" dirty="0"/>
              <a:t> sound. Ask them to guess what the sound was.</a:t>
            </a:r>
          </a:p>
          <a:p>
            <a:pPr marL="171450" indent="-171450">
              <a:buFont typeface="Arial" panose="020B0604020202020204" pitchFamily="34" charset="0"/>
              <a:buChar char="•"/>
            </a:pPr>
            <a:r>
              <a:rPr lang="en-CA" baseline="0" dirty="0"/>
              <a:t>Now replay the sound with their ears uncovered and enforce how important it is to have your hearing while riding your bike, rollerblading etc.</a:t>
            </a:r>
          </a:p>
          <a:p>
            <a:pPr marL="171450" indent="-171450">
              <a:buFont typeface="Arial" panose="020B0604020202020204" pitchFamily="34" charset="0"/>
              <a:buChar char="•"/>
            </a:pPr>
            <a:r>
              <a:rPr lang="en-CA" baseline="0" dirty="0"/>
              <a:t>Try to avoid wearing your headphones, etc. </a:t>
            </a:r>
          </a:p>
          <a:p>
            <a:pPr marL="171450" indent="-171450">
              <a:buFont typeface="Arial" panose="020B0604020202020204" pitchFamily="34" charset="0"/>
              <a:buChar char="•"/>
            </a:pPr>
            <a:r>
              <a:rPr lang="en-CA" baseline="0" dirty="0"/>
              <a:t>How do you know if headphones are too loud?  There’s a simple test. Put them in your hand, close your fist...if you can still hear the sound, they are too loud</a:t>
            </a:r>
          </a:p>
          <a:p>
            <a:endParaRPr lang="en-CA" baseline="0" dirty="0"/>
          </a:p>
          <a:p>
            <a:r>
              <a:rPr lang="en-CA" baseline="0" dirty="0"/>
              <a:t>Repeat for sounds 2 and 3.</a:t>
            </a:r>
          </a:p>
          <a:p>
            <a:endParaRPr lang="en-CA" baseline="0" dirty="0"/>
          </a:p>
          <a:p>
            <a:endParaRPr lang="en-CA" dirty="0"/>
          </a:p>
          <a:p>
            <a:r>
              <a:rPr lang="en-CA" b="1" dirty="0"/>
              <a:t>Option: Sound Localization Activity (Instructor Guide p. 14)</a:t>
            </a:r>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59</a:t>
            </a:fld>
            <a:endParaRPr lang="en-US"/>
          </a:p>
        </p:txBody>
      </p:sp>
    </p:spTree>
    <p:extLst>
      <p:ext uri="{BB962C8B-B14F-4D97-AF65-F5344CB8AC3E}">
        <p14:creationId xmlns:p14="http://schemas.microsoft.com/office/powerpoint/2010/main" val="344567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31"/>
          <p:cNvSpPr>
            <a:spLocks noGrp="1" noChangeArrowheads="1"/>
          </p:cNvSpPr>
          <p:nvPr>
            <p:ph type="sldNum" sz="quarter" idx="5"/>
          </p:nvPr>
        </p:nvSpPr>
        <p:spPr>
          <a:noFill/>
        </p:spPr>
        <p:txBody>
          <a:bodyPr/>
          <a:lstStyle/>
          <a:p>
            <a:fld id="{5ED2BB89-46C3-46E9-B74E-8FB913D85DA9}" type="slidenum">
              <a:rPr lang="en-US" smtClean="0"/>
              <a:pPr/>
              <a:t>6</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S PGothic" pitchFamily="34" charset="-128"/>
                <a:cs typeface="+mn-cs"/>
              </a:rPr>
              <a:t>The axon comes out of the soma (the </a:t>
            </a:r>
            <a:r>
              <a:rPr lang="en-US" sz="1200" kern="1200" dirty="0" err="1">
                <a:solidFill>
                  <a:schemeClr val="tx1"/>
                </a:solidFill>
                <a:effectLst/>
                <a:latin typeface="Arial" charset="0"/>
                <a:ea typeface="MS PGothic" pitchFamily="34" charset="-128"/>
                <a:cs typeface="+mn-cs"/>
              </a:rPr>
              <a:t>centre</a:t>
            </a:r>
            <a:r>
              <a:rPr lang="en-US" sz="1200" kern="1200" dirty="0">
                <a:solidFill>
                  <a:schemeClr val="tx1"/>
                </a:solidFill>
                <a:effectLst/>
                <a:latin typeface="Arial" charset="0"/>
                <a:ea typeface="MS PGothic" pitchFamily="34" charset="-128"/>
                <a:cs typeface="+mn-cs"/>
              </a:rPr>
              <a:t> of the neuron) to pass signals to other neurons.</a:t>
            </a:r>
            <a:r>
              <a:rPr lang="en-CA" dirty="0">
                <a:effectLst/>
              </a:rPr>
              <a:t> </a:t>
            </a:r>
            <a:endParaRPr lang="en-US" dirty="0"/>
          </a:p>
        </p:txBody>
      </p:sp>
    </p:spTree>
    <p:extLst>
      <p:ext uri="{BB962C8B-B14F-4D97-AF65-F5344CB8AC3E}">
        <p14:creationId xmlns:p14="http://schemas.microsoft.com/office/powerpoint/2010/main" val="3785706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F2DA948-0290-4490-A7EC-1A964FBC61D1}" type="slidenum">
              <a:rPr lang="en-US" sz="1200"/>
              <a:pPr algn="r"/>
              <a:t>60</a:t>
            </a:fld>
            <a:endParaRPr lang="en-US" sz="1200"/>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noFill/>
          <a:ln>
            <a:solidFill>
              <a:srgbClr val="000000"/>
            </a:solidFill>
          </a:ln>
        </p:spPr>
        <p:txBody>
          <a:bodyPr/>
          <a:lstStyle/>
          <a:p>
            <a:pPr>
              <a:spcAft>
                <a:spcPts val="1000"/>
              </a:spcAft>
            </a:pPr>
            <a:r>
              <a:rPr lang="en-US" dirty="0">
                <a:latin typeface="Times New Roman" pitchFamily="18" charset="0"/>
              </a:rPr>
              <a:t>Ask the class how you can protect your hearing. </a:t>
            </a:r>
          </a:p>
          <a:p>
            <a:pPr>
              <a:spcAft>
                <a:spcPts val="1000"/>
              </a:spcAft>
            </a:pPr>
            <a:endParaRPr lang="en-US" dirty="0">
              <a:latin typeface="Times New Roman" pitchFamily="18" charset="0"/>
            </a:endParaRPr>
          </a:p>
          <a:p>
            <a:pPr>
              <a:spcAft>
                <a:spcPts val="1000"/>
              </a:spcAft>
            </a:pPr>
            <a:r>
              <a:rPr lang="en-US" dirty="0">
                <a:latin typeface="Times New Roman" pitchFamily="18" charset="0"/>
              </a:rPr>
              <a:t>Examples: Wear ear plugs, turn down your music, make sure if you feel like you have an earache get it checked out by a doctor, don’t stick objects in your ears. </a:t>
            </a:r>
            <a:endParaRPr lang="en-US" dirty="0"/>
          </a:p>
        </p:txBody>
      </p:sp>
    </p:spTree>
    <p:extLst>
      <p:ext uri="{BB962C8B-B14F-4D97-AF65-F5344CB8AC3E}">
        <p14:creationId xmlns:p14="http://schemas.microsoft.com/office/powerpoint/2010/main" val="3097097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itchFamily="34" charset="-128"/>
                <a:cs typeface="+mn-cs"/>
              </a:rPr>
              <a:t>We also protect our hearing by protecting our brain! E.g., Wear a helmet, wear a seatbelt, look both ways before crossing the street, etc.</a:t>
            </a:r>
            <a:endParaRPr lang="en-CA" sz="1200" kern="1200" dirty="0">
              <a:solidFill>
                <a:schemeClr val="tx1"/>
              </a:solidFill>
              <a:effectLst/>
              <a:latin typeface="Arial" charset="0"/>
              <a:ea typeface="MS PGothic" pitchFamily="34" charset="-128"/>
              <a:cs typeface="+mn-cs"/>
            </a:endParaRPr>
          </a:p>
          <a:p>
            <a:endParaRPr lang="en-CA" b="1"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61</a:t>
            </a:fld>
            <a:endParaRPr lang="en-US"/>
          </a:p>
        </p:txBody>
      </p:sp>
    </p:spTree>
    <p:extLst>
      <p:ext uri="{BB962C8B-B14F-4D97-AF65-F5344CB8AC3E}">
        <p14:creationId xmlns:p14="http://schemas.microsoft.com/office/powerpoint/2010/main" val="16026913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1B4DC6B-2702-473A-A367-0ECB48B312D8}" type="slidenum">
              <a:rPr lang="en-US" sz="1200"/>
              <a:pPr algn="r"/>
              <a:t>62</a:t>
            </a:fld>
            <a:endParaRPr lang="en-US" sz="1200"/>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noFill/>
          <a:ln>
            <a:solidFill>
              <a:srgbClr val="000000"/>
            </a:solidFill>
          </a:ln>
        </p:spPr>
        <p:txBody>
          <a:bodyPr/>
          <a:lstStyle/>
          <a:p>
            <a:endParaRPr lang="en-US" dirty="0"/>
          </a:p>
        </p:txBody>
      </p:sp>
    </p:spTree>
    <p:extLst>
      <p:ext uri="{BB962C8B-B14F-4D97-AF65-F5344CB8AC3E}">
        <p14:creationId xmlns:p14="http://schemas.microsoft.com/office/powerpoint/2010/main" val="575616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solidFill>
            <a:srgbClr val="FFFFFF"/>
          </a:solidFill>
          <a:ln/>
        </p:spPr>
      </p:sp>
      <p:sp>
        <p:nvSpPr>
          <p:cNvPr id="183299" name="Notes Placeholder 2"/>
          <p:cNvSpPr>
            <a:spLocks noGrp="1"/>
          </p:cNvSpPr>
          <p:nvPr>
            <p:ph type="body" idx="1"/>
          </p:nvPr>
        </p:nvSpPr>
        <p:spPr>
          <a:noFill/>
          <a:ln>
            <a:solidFill>
              <a:srgbClr val="000000"/>
            </a:solidFill>
          </a:ln>
        </p:spPr>
        <p:txBody>
          <a:bodyPr/>
          <a:lstStyle/>
          <a:p>
            <a:pPr>
              <a:spcAft>
                <a:spcPts val="1000"/>
              </a:spcAft>
            </a:pPr>
            <a:r>
              <a:rPr lang="en-US" b="1" dirty="0"/>
              <a:t>Q: Why is touch so important?</a:t>
            </a:r>
            <a:r>
              <a:rPr lang="en-US" b="1" baseline="0" dirty="0"/>
              <a:t> </a:t>
            </a:r>
            <a:endParaRPr lang="en-US" b="1" baseline="0" dirty="0">
              <a:latin typeface="Times New Roman" pitchFamily="18" charset="0"/>
            </a:endParaRPr>
          </a:p>
          <a:p>
            <a:pPr>
              <a:spcAft>
                <a:spcPts val="1000"/>
              </a:spcAft>
            </a:pPr>
            <a:r>
              <a:rPr lang="en-US" b="1" baseline="0" dirty="0">
                <a:latin typeface="Times New Roman" pitchFamily="18" charset="0"/>
              </a:rPr>
              <a:t>A: </a:t>
            </a:r>
            <a:r>
              <a:rPr lang="en-US" sz="1200" kern="1200" dirty="0">
                <a:solidFill>
                  <a:schemeClr val="tx1"/>
                </a:solidFill>
                <a:effectLst/>
                <a:latin typeface="Arial" charset="0"/>
                <a:ea typeface="MS PGothic" pitchFamily="34" charset="-128"/>
                <a:cs typeface="+mn-cs"/>
              </a:rPr>
              <a:t>Touch is important because it allows you to feel comfort (e.g., a soft blanket), it can help you sense if something is dangerous (such as a hot doorknob), and lets you communicate with others (e.g., give someone a hug). </a:t>
            </a:r>
            <a:endParaRPr lang="en-CA" sz="1200" kern="1200" dirty="0">
              <a:solidFill>
                <a:schemeClr val="tx1"/>
              </a:solidFill>
              <a:effectLst/>
              <a:latin typeface="Arial" charset="0"/>
              <a:ea typeface="MS PGothic" pitchFamily="34" charset="-128"/>
              <a:cs typeface="+mn-cs"/>
            </a:endParaRPr>
          </a:p>
          <a:p>
            <a:endParaRPr lang="en-US" dirty="0"/>
          </a:p>
          <a:p>
            <a:endParaRPr lang="en-US" b="1" dirty="0"/>
          </a:p>
        </p:txBody>
      </p:sp>
      <p:sp>
        <p:nvSpPr>
          <p:cNvPr id="183300"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88621166-36C1-4A78-AD32-A49A12C0501E}" type="slidenum">
              <a:rPr lang="en-US" sz="1200"/>
              <a:pPr algn="r"/>
              <a:t>63</a:t>
            </a:fld>
            <a:endParaRPr lang="en-US" sz="1200"/>
          </a:p>
        </p:txBody>
      </p:sp>
    </p:spTree>
    <p:extLst>
      <p:ext uri="{BB962C8B-B14F-4D97-AF65-F5344CB8AC3E}">
        <p14:creationId xmlns:p14="http://schemas.microsoft.com/office/powerpoint/2010/main" val="30434387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noFill/>
          <a:ln>
            <a:solidFill>
              <a:srgbClr val="000000"/>
            </a:solidFill>
          </a:ln>
        </p:spPr>
        <p:txBody>
          <a:bodyPr/>
          <a:lstStyle/>
          <a:p>
            <a:pPr>
              <a:spcAft>
                <a:spcPts val="1000"/>
              </a:spcAft>
            </a:pPr>
            <a:r>
              <a:rPr lang="en-US" dirty="0">
                <a:latin typeface="Times New Roman" pitchFamily="18" charset="0"/>
              </a:rPr>
              <a:t>Ask the class if they know of five ways we may be able to feel through touch and give examples.</a:t>
            </a:r>
          </a:p>
          <a:p>
            <a:pPr>
              <a:spcAft>
                <a:spcPts val="1000"/>
              </a:spcAft>
            </a:pPr>
            <a:endParaRPr lang="en-US" dirty="0">
              <a:latin typeface="Times New Roman" pitchFamily="18" charset="0"/>
            </a:endParaRPr>
          </a:p>
          <a:p>
            <a:pPr marL="171450" indent="-171450">
              <a:spcAft>
                <a:spcPts val="1000"/>
              </a:spcAft>
              <a:buFont typeface="Arial" panose="020B0604020202020204" pitchFamily="34" charset="0"/>
              <a:buChar char="•"/>
            </a:pPr>
            <a:r>
              <a:rPr lang="en-US" dirty="0">
                <a:latin typeface="Times New Roman" pitchFamily="18" charset="0"/>
              </a:rPr>
              <a:t>Pain (if something hurts) ex. Paper cut</a:t>
            </a:r>
          </a:p>
          <a:p>
            <a:pPr marL="171450" indent="-171450">
              <a:spcAft>
                <a:spcPts val="1000"/>
              </a:spcAft>
              <a:buFont typeface="Arial" panose="020B0604020202020204" pitchFamily="34" charset="0"/>
              <a:buChar char="•"/>
            </a:pPr>
            <a:r>
              <a:rPr lang="en-US" dirty="0">
                <a:latin typeface="Times New Roman" pitchFamily="18" charset="0"/>
              </a:rPr>
              <a:t>Temperature (hot or cold) ex. Touching a hot stove</a:t>
            </a:r>
          </a:p>
          <a:p>
            <a:pPr marL="171450" indent="-171450">
              <a:spcAft>
                <a:spcPts val="1000"/>
              </a:spcAft>
              <a:buFont typeface="Arial" panose="020B0604020202020204" pitchFamily="34" charset="0"/>
              <a:buChar char="•"/>
            </a:pPr>
            <a:r>
              <a:rPr lang="en-US" dirty="0">
                <a:latin typeface="Times New Roman" pitchFamily="18" charset="0"/>
              </a:rPr>
              <a:t>Pressure (soft or hard) ex. Getting a bear hug</a:t>
            </a:r>
          </a:p>
          <a:p>
            <a:pPr marL="171450" indent="-171450">
              <a:spcAft>
                <a:spcPts val="1000"/>
              </a:spcAft>
              <a:buFont typeface="Arial" panose="020B0604020202020204" pitchFamily="34" charset="0"/>
              <a:buChar char="•"/>
            </a:pPr>
            <a:r>
              <a:rPr lang="en-US" dirty="0">
                <a:latin typeface="Times New Roman" pitchFamily="18" charset="0"/>
              </a:rPr>
              <a:t>Vibration (like an earthquake or riding in a car)</a:t>
            </a:r>
          </a:p>
          <a:p>
            <a:pPr marL="171450" indent="-171450">
              <a:spcAft>
                <a:spcPts val="1000"/>
              </a:spcAft>
              <a:buFont typeface="Arial" panose="020B0604020202020204" pitchFamily="34" charset="0"/>
              <a:buChar char="•"/>
            </a:pPr>
            <a:endParaRPr lang="en-US" dirty="0">
              <a:latin typeface="Times New Roman" pitchFamily="18" charset="0"/>
            </a:endParaRPr>
          </a:p>
          <a:p>
            <a:pPr marL="0" indent="0">
              <a:spcAft>
                <a:spcPts val="1000"/>
              </a:spcAft>
              <a:buFont typeface="Arial" panose="020B0604020202020204" pitchFamily="34" charset="0"/>
              <a:buNone/>
            </a:pPr>
            <a:r>
              <a:rPr lang="en-US" dirty="0">
                <a:latin typeface="Times New Roman" pitchFamily="18" charset="0"/>
              </a:rPr>
              <a:t>A fifth type of touch:</a:t>
            </a:r>
          </a:p>
          <a:p>
            <a:pPr marL="171450" indent="-171450">
              <a:spcAft>
                <a:spcPts val="1000"/>
              </a:spcAft>
              <a:buFont typeface="Arial" panose="020B0604020202020204" pitchFamily="34" charset="0"/>
              <a:buChar char="•"/>
            </a:pPr>
            <a:r>
              <a:rPr lang="en-US" dirty="0">
                <a:latin typeface="Times New Roman" pitchFamily="18" charset="0"/>
              </a:rPr>
              <a:t>Proprioception (in the dark or if we can not see we still know where are hands or legs are in relation to our body) </a:t>
            </a:r>
          </a:p>
        </p:txBody>
      </p:sp>
    </p:spTree>
    <p:extLst>
      <p:ext uri="{BB962C8B-B14F-4D97-AF65-F5344CB8AC3E}">
        <p14:creationId xmlns:p14="http://schemas.microsoft.com/office/powerpoint/2010/main" val="41931313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48EA797F-7EDA-49E5-9A3F-A7135A786242}" type="slidenum">
              <a:rPr lang="en-US" smtClean="0"/>
              <a:pPr/>
              <a:t>65</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CA" sz="1200" dirty="0"/>
              <a:t>Q </a:t>
            </a:r>
            <a:r>
              <a:rPr lang="en-CA" sz="1200" dirty="0">
                <a:sym typeface="Wingdings" pitchFamily="2" charset="2"/>
              </a:rPr>
              <a:t> What lobe controls your</a:t>
            </a:r>
            <a:r>
              <a:rPr lang="en-CA" sz="1200" baseline="0" dirty="0">
                <a:sym typeface="Wingdings" pitchFamily="2" charset="2"/>
              </a:rPr>
              <a:t> hearing</a:t>
            </a:r>
            <a:r>
              <a:rPr lang="en-CA" sz="1200" dirty="0">
                <a:sym typeface="Wingdings" pitchFamily="2" charset="2"/>
              </a:rPr>
              <a:t>?</a:t>
            </a:r>
          </a:p>
          <a:p>
            <a:pPr eaLnBrk="1" hangingPunct="1"/>
            <a:r>
              <a:rPr lang="en-CA" sz="1200" dirty="0">
                <a:sym typeface="Wingdings" pitchFamily="2" charset="2"/>
              </a:rPr>
              <a:t>A </a:t>
            </a:r>
            <a:r>
              <a:rPr lang="en-CA" sz="1200" b="1" dirty="0">
                <a:sym typeface="Wingdings" pitchFamily="2" charset="2"/>
              </a:rPr>
              <a:t> Parietal lobe</a:t>
            </a:r>
            <a:endParaRPr lang="en-CA" sz="1200" b="1" dirty="0"/>
          </a:p>
          <a:p>
            <a:pPr eaLnBrk="1" hangingPunct="1"/>
            <a:endParaRPr lang="en-CA" dirty="0"/>
          </a:p>
          <a:p>
            <a:pPr eaLnBrk="1" hangingPunct="1"/>
            <a:endParaRPr lang="en-CA" dirty="0"/>
          </a:p>
        </p:txBody>
      </p:sp>
    </p:spTree>
    <p:extLst>
      <p:ext uri="{BB962C8B-B14F-4D97-AF65-F5344CB8AC3E}">
        <p14:creationId xmlns:p14="http://schemas.microsoft.com/office/powerpoint/2010/main" val="3333734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pPr eaLnBrk="1" hangingPunct="1"/>
            <a:r>
              <a:rPr lang="en-CA" dirty="0"/>
              <a:t>Have participants complete page 17 of the Activity Booklet.</a:t>
            </a:r>
          </a:p>
          <a:p>
            <a:pPr eaLnBrk="1" hangingPunct="1"/>
            <a:endParaRPr lang="en-CA" dirty="0"/>
          </a:p>
          <a:p>
            <a:pPr eaLnBrk="1" hangingPunct="1"/>
            <a:r>
              <a:rPr lang="en-US" b="1" dirty="0"/>
              <a:t>“Steps to the Brain” Answer Key</a:t>
            </a:r>
          </a:p>
          <a:p>
            <a:pPr eaLnBrk="1" hangingPunct="1"/>
            <a:endParaRPr lang="en-US" dirty="0">
              <a:latin typeface="Times New Roman" pitchFamily="18" charset="0"/>
            </a:endParaRPr>
          </a:p>
          <a:p>
            <a:pPr marL="228600" indent="-228600">
              <a:spcAft>
                <a:spcPts val="1000"/>
              </a:spcAft>
              <a:buAutoNum type="alphaUcPeriod"/>
            </a:pPr>
            <a:r>
              <a:rPr lang="en-US" dirty="0">
                <a:latin typeface="Times New Roman" pitchFamily="18" charset="0"/>
              </a:rPr>
              <a:t>Where are your touch receptors?  </a:t>
            </a:r>
            <a:r>
              <a:rPr lang="en-US" b="1" u="sng" dirty="0">
                <a:latin typeface="Times New Roman" pitchFamily="18" charset="0"/>
              </a:rPr>
              <a:t>Skin</a:t>
            </a:r>
            <a:br>
              <a:rPr lang="en-US" dirty="0">
                <a:latin typeface="Times New Roman" pitchFamily="18" charset="0"/>
              </a:rPr>
            </a:br>
            <a:endParaRPr lang="en-US" dirty="0">
              <a:latin typeface="Times New Roman" pitchFamily="18" charset="0"/>
            </a:endParaRPr>
          </a:p>
          <a:p>
            <a:pPr marL="228600" indent="-228600">
              <a:spcAft>
                <a:spcPts val="1000"/>
              </a:spcAft>
              <a:buAutoNum type="alphaUcPeriod"/>
            </a:pPr>
            <a:r>
              <a:rPr lang="en-CA" sz="1200" dirty="0">
                <a:solidFill>
                  <a:srgbClr val="000000"/>
                </a:solidFill>
                <a:latin typeface="Calibri"/>
                <a:cs typeface="Calibri"/>
              </a:rPr>
              <a:t>Where in the brain is the signal perceived? </a:t>
            </a:r>
            <a:r>
              <a:rPr lang="en-US" b="1" u="sng" dirty="0">
                <a:latin typeface="Times New Roman" pitchFamily="18" charset="0"/>
              </a:rPr>
              <a:t>Parietal Lobe</a:t>
            </a:r>
          </a:p>
          <a:p>
            <a:endParaRPr lang="en-US" dirty="0"/>
          </a:p>
          <a:p>
            <a:r>
              <a:rPr lang="en-US" dirty="0"/>
              <a:t>(continued on next slide)</a:t>
            </a:r>
          </a:p>
        </p:txBody>
      </p:sp>
    </p:spTree>
    <p:extLst>
      <p:ext uri="{BB962C8B-B14F-4D97-AF65-F5344CB8AC3E}">
        <p14:creationId xmlns:p14="http://schemas.microsoft.com/office/powerpoint/2010/main" val="3070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eaLnBrk="1" hangingPunct="1"/>
            <a:r>
              <a:rPr lang="en-CA" dirty="0"/>
              <a:t>Have participants complete page 17 of the Student Activity Booklet.</a:t>
            </a:r>
          </a:p>
          <a:p>
            <a:pPr eaLnBrk="1" hangingPunct="1"/>
            <a:endParaRPr lang="en-CA" dirty="0"/>
          </a:p>
          <a:p>
            <a:pPr eaLnBrk="1" hangingPunct="1"/>
            <a:r>
              <a:rPr lang="en-US" b="1" dirty="0"/>
              <a:t>“Steps to the Brain” Answer Key</a:t>
            </a:r>
          </a:p>
          <a:p>
            <a:pPr eaLnBrk="1" hangingPunct="1"/>
            <a:endParaRPr lang="en-US" b="1" dirty="0"/>
          </a:p>
          <a:p>
            <a:pPr eaLnBrk="1" hangingPunct="1"/>
            <a:r>
              <a:rPr lang="en-US" b="0" dirty="0"/>
              <a:t>(continued from previous slide)</a:t>
            </a:r>
          </a:p>
          <a:p>
            <a:pPr eaLnBrk="1" hangingPunct="1"/>
            <a:endParaRPr lang="en-US" dirty="0">
              <a:latin typeface="Times New Roman" pitchFamily="18" charset="0"/>
            </a:endParaRPr>
          </a:p>
          <a:p>
            <a:pPr marL="609531" indent="-609531">
              <a:buNone/>
            </a:pPr>
            <a:r>
              <a:rPr lang="en-US" dirty="0"/>
              <a:t>C. </a:t>
            </a:r>
            <a:r>
              <a:rPr lang="en-CA" dirty="0">
                <a:latin typeface="Calibri"/>
                <a:cs typeface="Calibri"/>
              </a:rPr>
              <a:t>These receptors allow us to feel:</a:t>
            </a:r>
          </a:p>
          <a:p>
            <a:pPr marL="1009536" lvl="1" indent="-609531">
              <a:buFontTx/>
              <a:buAutoNum type="arabicPeriod"/>
            </a:pPr>
            <a:r>
              <a:rPr lang="en-CA" sz="3200" b="1" u="sng" dirty="0">
                <a:latin typeface="Calibri"/>
                <a:cs typeface="Calibri"/>
              </a:rPr>
              <a:t>Pain</a:t>
            </a:r>
          </a:p>
          <a:p>
            <a:pPr marL="1009536" lvl="1" indent="-609531">
              <a:buFontTx/>
              <a:buAutoNum type="arabicPeriod"/>
            </a:pPr>
            <a:r>
              <a:rPr lang="en-CA" sz="3200" b="1" u="sng" dirty="0">
                <a:latin typeface="Calibri"/>
                <a:cs typeface="Calibri"/>
              </a:rPr>
              <a:t>Pressure</a:t>
            </a:r>
          </a:p>
          <a:p>
            <a:pPr marL="1009536" lvl="1" indent="-609531">
              <a:buFontTx/>
              <a:buAutoNum type="arabicPeriod"/>
            </a:pPr>
            <a:r>
              <a:rPr lang="en-CA" sz="3200" b="1" u="sng" dirty="0">
                <a:latin typeface="Calibri"/>
                <a:cs typeface="Calibri"/>
              </a:rPr>
              <a:t>Vibration</a:t>
            </a:r>
          </a:p>
          <a:p>
            <a:pPr marL="1009536" lvl="1" indent="-609531">
              <a:buFontTx/>
              <a:buAutoNum type="arabicPeriod"/>
            </a:pPr>
            <a:r>
              <a:rPr lang="en-CA" sz="3200" b="1" u="sng" dirty="0">
                <a:latin typeface="Calibri"/>
                <a:cs typeface="Calibri"/>
              </a:rPr>
              <a:t>Temperature</a:t>
            </a:r>
          </a:p>
          <a:p>
            <a:endParaRPr lang="en-US" dirty="0"/>
          </a:p>
        </p:txBody>
      </p:sp>
    </p:spTree>
    <p:extLst>
      <p:ext uri="{BB962C8B-B14F-4D97-AF65-F5344CB8AC3E}">
        <p14:creationId xmlns:p14="http://schemas.microsoft.com/office/powerpoint/2010/main" val="3875592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ACC8CC2-62F8-4668-B71E-4BCCF8633E11}" type="slidenum">
              <a:rPr lang="en-US" sz="1200"/>
              <a:pPr algn="r"/>
              <a:t>68</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Activity: Two-Point</a:t>
            </a:r>
            <a:r>
              <a:rPr lang="en-US" b="1" baseline="0" dirty="0"/>
              <a:t> Discrimination Demonstration (Instructor Guide p. 16)</a:t>
            </a:r>
          </a:p>
          <a:p>
            <a:pPr eaLnBrk="1" hangingPunct="1"/>
            <a:endParaRPr lang="en-US" b="1" baseline="0" dirty="0"/>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Have a volunteer close their eyes and hold out their hand.</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Gently touch their finger using two cottons. Remember how far apart the cotton swabs are.</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Ask: How many cotton swabs am I using to touch you? (They should say two)</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Gently touch their arm using the two cotton swabs. Make sure the swabs are the same distance apart as before.</a:t>
            </a:r>
            <a:endParaRPr lang="en-CA" sz="1200" kern="1200" dirty="0">
              <a:solidFill>
                <a:schemeClr val="tx1"/>
              </a:solidFill>
              <a:effectLst/>
              <a:latin typeface="Arial" charset="0"/>
              <a:ea typeface="MS PGothic" pitchFamily="34" charset="-128"/>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Ask: How many swabs did I use to touch you this time? (They should say one)</a:t>
            </a:r>
            <a:endParaRPr lang="en-CA"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 </a:t>
            </a:r>
            <a:endParaRPr lang="en-CA"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Result: It will be easier for the student to distinguish the swabs at the fingertips than their arm (more receptors in fingers).</a:t>
            </a:r>
            <a:endParaRPr lang="en-CA"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 </a:t>
            </a:r>
            <a:endParaRPr lang="en-CA"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There are more touch receptors at the fingertips than the arms. This is called </a:t>
            </a:r>
            <a:r>
              <a:rPr lang="en-US" sz="1200" b="1" kern="1200" dirty="0">
                <a:solidFill>
                  <a:schemeClr val="tx1"/>
                </a:solidFill>
                <a:effectLst/>
                <a:latin typeface="Arial" charset="0"/>
                <a:ea typeface="MS PGothic" pitchFamily="34" charset="-128"/>
                <a:cs typeface="+mn-cs"/>
              </a:rPr>
              <a:t>receptor distribution</a:t>
            </a:r>
            <a:r>
              <a:rPr lang="en-US" sz="1200" kern="1200" dirty="0">
                <a:solidFill>
                  <a:schemeClr val="tx1"/>
                </a:solidFill>
                <a:effectLst/>
                <a:latin typeface="Arial" charset="0"/>
                <a:ea typeface="MS PGothic" pitchFamily="34" charset="-128"/>
                <a:cs typeface="+mn-cs"/>
              </a:rPr>
              <a:t>. </a:t>
            </a:r>
            <a:endParaRPr lang="en-CA" sz="1200" kern="1200" dirty="0">
              <a:solidFill>
                <a:schemeClr val="tx1"/>
              </a:solidFill>
              <a:effectLst/>
              <a:latin typeface="Arial" charset="0"/>
              <a:ea typeface="MS PGothic" pitchFamily="34" charset="-128"/>
              <a:cs typeface="+mn-cs"/>
            </a:endParaRPr>
          </a:p>
        </p:txBody>
      </p:sp>
    </p:spTree>
    <p:extLst>
      <p:ext uri="{BB962C8B-B14F-4D97-AF65-F5344CB8AC3E}">
        <p14:creationId xmlns:p14="http://schemas.microsoft.com/office/powerpoint/2010/main" val="4818520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Q: What body part has the most sensory</a:t>
            </a:r>
            <a:r>
              <a:rPr lang="en-CA" b="1" baseline="0" dirty="0"/>
              <a:t> receptors?</a:t>
            </a:r>
          </a:p>
          <a:p>
            <a:r>
              <a:rPr lang="en-CA" b="1" baseline="0" dirty="0"/>
              <a:t>A:</a:t>
            </a:r>
            <a:r>
              <a:rPr lang="en-CA" b="0" baseline="0" dirty="0"/>
              <a:t> Hands, tongue and lips</a:t>
            </a:r>
          </a:p>
          <a:p>
            <a:endParaRPr lang="en-CA" b="0" baseline="0" dirty="0"/>
          </a:p>
          <a:p>
            <a:r>
              <a:rPr lang="en-US" sz="1200" kern="1200" dirty="0">
                <a:solidFill>
                  <a:schemeClr val="tx1"/>
                </a:solidFill>
                <a:effectLst/>
                <a:latin typeface="Arial" charset="0"/>
                <a:ea typeface="MS PGothic" pitchFamily="34" charset="-128"/>
                <a:cs typeface="+mn-cs"/>
              </a:rPr>
              <a:t>The size of sensory receiving areas, relative to different body parts, is shown by the unusual proportions of the homunculus. A larger area in the brain means a greater sensitivity of that body part, relative to other body parts. Very sensitive areas of the skin, like fingers, have very high densities of receptors and closely packed neurons.</a:t>
            </a:r>
            <a:endParaRPr lang="en-CA"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 </a:t>
            </a:r>
            <a:endParaRPr lang="en-CA"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Looking at the homunculus, notice that the hands and fingertips are larger than the knees and forearm. The amount of brain devoted to each body part is important to determine how sensitive that body part is to touch. The more brain devoted to the function of a body part, the more sensitive it is. Use the homunculus slide to show that the fingers, mouth, tongue have a greater representation in the homunculus.</a:t>
            </a:r>
            <a:endParaRPr lang="en-CA" sz="1200" kern="1200" dirty="0">
              <a:solidFill>
                <a:schemeClr val="tx1"/>
              </a:solidFill>
              <a:effectLst/>
              <a:latin typeface="Arial" charset="0"/>
              <a:ea typeface="MS PGothic" pitchFamily="34" charset="-128"/>
              <a:cs typeface="+mn-cs"/>
            </a:endParaRPr>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69</a:t>
            </a:fld>
            <a:endParaRPr lang="en-US"/>
          </a:p>
        </p:txBody>
      </p:sp>
    </p:spTree>
    <p:extLst>
      <p:ext uri="{BB962C8B-B14F-4D97-AF65-F5344CB8AC3E}">
        <p14:creationId xmlns:p14="http://schemas.microsoft.com/office/powerpoint/2010/main" val="1892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31"/>
          <p:cNvSpPr>
            <a:spLocks noGrp="1" noChangeArrowheads="1"/>
          </p:cNvSpPr>
          <p:nvPr>
            <p:ph type="sldNum" sz="quarter" idx="5"/>
          </p:nvPr>
        </p:nvSpPr>
        <p:spPr>
          <a:noFill/>
        </p:spPr>
        <p:txBody>
          <a:bodyPr/>
          <a:lstStyle/>
          <a:p>
            <a:fld id="{6726E8CE-A6F1-4FCE-9483-E34CBA032ADA}" type="slidenum">
              <a:rPr lang="en-US" smtClean="0"/>
              <a:pPr/>
              <a:t>7</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dirty="0"/>
              <a:t>The dendrite is the</a:t>
            </a:r>
            <a:r>
              <a:rPr lang="en-US" baseline="0" dirty="0"/>
              <a:t> part of the neuron that receives the message. It is the part of the neuron that looks like a starfish.</a:t>
            </a:r>
          </a:p>
          <a:p>
            <a:endParaRPr lang="en-US" baseline="0" dirty="0"/>
          </a:p>
          <a:p>
            <a:r>
              <a:rPr lang="en-US" baseline="0" dirty="0"/>
              <a:t>Neurons line up like a chain. The brain sends a message to the first neuron, and that message is passed on from one neuron to the next down the chain until it reaches its destination.</a:t>
            </a:r>
            <a:endParaRPr lang="en-US" dirty="0"/>
          </a:p>
        </p:txBody>
      </p:sp>
    </p:spTree>
    <p:extLst>
      <p:ext uri="{BB962C8B-B14F-4D97-AF65-F5344CB8AC3E}">
        <p14:creationId xmlns:p14="http://schemas.microsoft.com/office/powerpoint/2010/main" val="41648963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b="1" dirty="0"/>
              <a:t>Have</a:t>
            </a:r>
            <a:r>
              <a:rPr lang="en-US" altLang="zh-CN" b="1" baseline="0" dirty="0"/>
              <a:t> the class shout “Wear a Helmet!!”</a:t>
            </a:r>
            <a:endParaRPr lang="en-US" altLang="zh-CN" b="1" dirty="0"/>
          </a:p>
          <a:p>
            <a:endParaRPr lang="en-CA" dirty="0"/>
          </a:p>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How can we protect our touch?</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a:t>
            </a:r>
            <a:r>
              <a:rPr lang="en-US" sz="1200" kern="1200" dirty="0">
                <a:solidFill>
                  <a:schemeClr val="tx1"/>
                </a:solidFill>
                <a:effectLst/>
                <a:latin typeface="Arial" charset="0"/>
                <a:ea typeface="MS PGothic" pitchFamily="34" charset="-128"/>
                <a:cs typeface="+mn-cs"/>
              </a:rPr>
              <a:t> Wear a helmet, wear a seatbelt, look both ways before crossing the street, etc.</a:t>
            </a:r>
            <a:endParaRPr lang="en-CA" sz="1200" kern="1200" dirty="0">
              <a:solidFill>
                <a:schemeClr val="tx1"/>
              </a:solidFill>
              <a:effectLst/>
              <a:latin typeface="Arial" charset="0"/>
              <a:ea typeface="MS PGothic" pitchFamily="34" charset="-128"/>
              <a:cs typeface="+mn-cs"/>
            </a:endParaRPr>
          </a:p>
          <a:p>
            <a:endParaRPr lang="en-CA"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70</a:t>
            </a:fld>
            <a:endParaRPr lang="en-US"/>
          </a:p>
        </p:txBody>
      </p:sp>
    </p:spTree>
    <p:extLst>
      <p:ext uri="{BB962C8B-B14F-4D97-AF65-F5344CB8AC3E}">
        <p14:creationId xmlns:p14="http://schemas.microsoft.com/office/powerpoint/2010/main" val="35831417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itchFamily="34" charset="-128"/>
                <a:cs typeface="+mn-cs"/>
              </a:rPr>
              <a:t>Ask: If you have ever had a concussion raise your hand. Now, if you have ever had a brain injury raise your hand.</a:t>
            </a:r>
            <a:endParaRPr lang="en-CA" sz="1200" kern="1200" dirty="0">
              <a:solidFill>
                <a:schemeClr val="tx1"/>
              </a:solidFill>
              <a:effectLst/>
              <a:latin typeface="Arial" charset="0"/>
              <a:ea typeface="MS PGothic" pitchFamily="34" charset="-128"/>
              <a:cs typeface="+mn-cs"/>
            </a:endParaRPr>
          </a:p>
          <a:p>
            <a:endParaRPr lang="en-US" sz="1200" b="1"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A concussion is a</a:t>
            </a:r>
            <a:r>
              <a:rPr lang="en-US" sz="1200" b="1" kern="1200" dirty="0">
                <a:solidFill>
                  <a:schemeClr val="tx1"/>
                </a:solidFill>
                <a:effectLst/>
                <a:latin typeface="Arial" charset="0"/>
                <a:ea typeface="MS PGothic" pitchFamily="34" charset="-128"/>
                <a:cs typeface="+mn-cs"/>
              </a:rPr>
              <a:t> type of brain injury</a:t>
            </a:r>
            <a:r>
              <a:rPr lang="en-US" sz="1200" kern="1200" dirty="0">
                <a:solidFill>
                  <a:schemeClr val="tx1"/>
                </a:solidFill>
                <a:effectLst/>
                <a:latin typeface="Arial" charset="0"/>
                <a:ea typeface="MS PGothic" pitchFamily="34" charset="-128"/>
                <a:cs typeface="+mn-cs"/>
              </a:rPr>
              <a:t>, but most people do not realize this. The number of students raising their hands for concussion may be different from those doing so for brain injury. Emphasize that a concussion is a type of brain injury.</a:t>
            </a:r>
            <a:endParaRPr lang="en-CA" sz="1200" kern="1200" dirty="0">
              <a:solidFill>
                <a:schemeClr val="tx1"/>
              </a:solidFill>
              <a:effectLst/>
              <a:latin typeface="Arial" charset="0"/>
              <a:ea typeface="MS PGothic" pitchFamily="34" charset="-128"/>
              <a:cs typeface="+mn-cs"/>
            </a:endParaRPr>
          </a:p>
          <a:p>
            <a:endParaRPr lang="en-US"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A concussion</a:t>
            </a:r>
            <a:r>
              <a:rPr lang="en-US" sz="1200" i="1" kern="1200" dirty="0">
                <a:solidFill>
                  <a:schemeClr val="tx1"/>
                </a:solidFill>
                <a:effectLst/>
                <a:latin typeface="Arial" charset="0"/>
                <a:ea typeface="MS PGothic" pitchFamily="34" charset="-128"/>
                <a:cs typeface="+mn-cs"/>
              </a:rPr>
              <a:t> </a:t>
            </a:r>
            <a:r>
              <a:rPr lang="en-US" sz="1200" kern="1200" dirty="0">
                <a:solidFill>
                  <a:schemeClr val="tx1"/>
                </a:solidFill>
                <a:effectLst/>
                <a:latin typeface="Arial" charset="0"/>
                <a:ea typeface="MS PGothic" pitchFamily="34" charset="-128"/>
                <a:cs typeface="+mn-cs"/>
              </a:rPr>
              <a:t>is a brain injury that any person may experience at some point in their life. A concussion can affect the way a person thinks, feels and acts.</a:t>
            </a:r>
          </a:p>
          <a:p>
            <a:endParaRPr lang="en-US"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Any blow to the head, face, neck or body, which causes the brain to move around inside the skull, may cause a concussion. </a:t>
            </a:r>
            <a:endParaRPr lang="en-US"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71</a:t>
            </a:fld>
            <a:endParaRPr lang="en-US"/>
          </a:p>
        </p:txBody>
      </p:sp>
    </p:spTree>
    <p:extLst>
      <p:ext uri="{BB962C8B-B14F-4D97-AF65-F5344CB8AC3E}">
        <p14:creationId xmlns:p14="http://schemas.microsoft.com/office/powerpoint/2010/main" val="4240738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effectLst/>
              </a:rPr>
              <a:t>[To play the video clip, move the mouse onto any part of the rectangle on the screen. A control bar will appear under the box. Click play]</a:t>
            </a:r>
            <a:endParaRPr lang="en-US" sz="1200" kern="1200" dirty="0">
              <a:solidFill>
                <a:schemeClr val="tx1"/>
              </a:solidFill>
              <a:effectLst/>
              <a:latin typeface="Arial" charset="0"/>
              <a:ea typeface="MS PGothic" pitchFamily="34" charset="-128"/>
              <a:cs typeface="+mn-cs"/>
            </a:endParaRPr>
          </a:p>
          <a:p>
            <a:endParaRPr lang="en-US" sz="1200" kern="1200" dirty="0">
              <a:solidFill>
                <a:schemeClr val="tx1"/>
              </a:solidFill>
              <a:effectLst/>
              <a:latin typeface="Arial" charset="0"/>
              <a:ea typeface="MS PGothic" pitchFamily="34" charset="-128"/>
              <a:cs typeface="+mn-cs"/>
            </a:endParaRPr>
          </a:p>
          <a:p>
            <a:r>
              <a:rPr lang="en-US" sz="1200" kern="1200" dirty="0">
                <a:solidFill>
                  <a:schemeClr val="tx1"/>
                </a:solidFill>
                <a:effectLst/>
                <a:latin typeface="Arial" charset="0"/>
                <a:ea typeface="MS PGothic" pitchFamily="34" charset="-128"/>
                <a:cs typeface="+mn-cs"/>
              </a:rPr>
              <a:t>If possible, show the video clip (~ 6 minutes):</a:t>
            </a:r>
            <a:endParaRPr lang="en-CA" sz="1200" kern="1200" dirty="0">
              <a:solidFill>
                <a:schemeClr val="tx1"/>
              </a:solidFill>
              <a:effectLst/>
              <a:latin typeface="Arial" charset="0"/>
              <a:ea typeface="MS PGothic" pitchFamily="34" charset="-128"/>
              <a:cs typeface="+mn-cs"/>
            </a:endParaRPr>
          </a:p>
          <a:p>
            <a:r>
              <a:rPr lang="en-US" sz="1200" i="1" kern="1200" dirty="0">
                <a:solidFill>
                  <a:schemeClr val="tx1"/>
                </a:solidFill>
                <a:effectLst/>
                <a:latin typeface="Arial" charset="0"/>
                <a:ea typeface="MS PGothic" pitchFamily="34" charset="-128"/>
                <a:cs typeface="+mn-cs"/>
              </a:rPr>
              <a:t>This video clip encompasses all of the aspects about concussions we wish to teach the students. We will use the points in the video and highlight them in subsequent activities.</a:t>
            </a:r>
            <a:r>
              <a:rPr lang="en-CA" dirty="0">
                <a:effectLst/>
              </a:rPr>
              <a:t> </a:t>
            </a:r>
          </a:p>
          <a:p>
            <a:endParaRPr lang="en-CA" dirty="0">
              <a:effectLst/>
            </a:endParaRPr>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72</a:t>
            </a:fld>
            <a:endParaRPr lang="en-US"/>
          </a:p>
        </p:txBody>
      </p:sp>
    </p:spTree>
    <p:extLst>
      <p:ext uri="{BB962C8B-B14F-4D97-AF65-F5344CB8AC3E}">
        <p14:creationId xmlns:p14="http://schemas.microsoft.com/office/powerpoint/2010/main" val="39463792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MS PGothic" pitchFamily="34" charset="-128"/>
                <a:cs typeface="+mn-cs"/>
              </a:rPr>
              <a:t>Q: </a:t>
            </a:r>
            <a:r>
              <a:rPr lang="en-US" sz="1200" kern="1200" dirty="0">
                <a:solidFill>
                  <a:schemeClr val="tx1"/>
                </a:solidFill>
                <a:effectLst/>
                <a:latin typeface="Arial" charset="0"/>
                <a:ea typeface="MS PGothic" pitchFamily="34" charset="-128"/>
                <a:cs typeface="+mn-cs"/>
              </a:rPr>
              <a:t>How does a concussion affect your mind, body, and feelings?</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 </a:t>
            </a:r>
            <a:r>
              <a:rPr lang="en-US" sz="1200" kern="1200" dirty="0">
                <a:solidFill>
                  <a:schemeClr val="tx1"/>
                </a:solidFill>
                <a:effectLst/>
                <a:latin typeface="Arial" charset="0"/>
                <a:ea typeface="MS PGothic" pitchFamily="34" charset="-128"/>
                <a:cs typeface="+mn-cs"/>
              </a:rPr>
              <a:t>A concussion affects the way the brain functions. Because the brain does so many different things, a concussion may affect a person in lots of different ways. </a:t>
            </a:r>
            <a:endParaRPr lang="en-CA" sz="1200" kern="1200" dirty="0">
              <a:solidFill>
                <a:schemeClr val="tx1"/>
              </a:solidFill>
              <a:effectLst/>
              <a:latin typeface="Arial" charset="0"/>
              <a:ea typeface="MS PGothic" pitchFamily="34" charset="-128"/>
              <a:cs typeface="+mn-cs"/>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itchFamily="34" charset="-128"/>
                <a:cs typeface="+mn-cs"/>
              </a:rPr>
              <a:t>Concussions cause various </a:t>
            </a:r>
            <a:r>
              <a:rPr lang="en-US" sz="1200" b="1" kern="1200" dirty="0">
                <a:solidFill>
                  <a:schemeClr val="tx1"/>
                </a:solidFill>
                <a:effectLst/>
                <a:latin typeface="Arial" charset="0"/>
                <a:ea typeface="MS PGothic" pitchFamily="34" charset="-128"/>
                <a:cs typeface="+mn-cs"/>
              </a:rPr>
              <a:t>signs and symptoms. </a:t>
            </a:r>
            <a:r>
              <a:rPr lang="en-US" sz="1200" kern="1200" dirty="0">
                <a:solidFill>
                  <a:schemeClr val="tx1"/>
                </a:solidFill>
                <a:effectLst/>
                <a:latin typeface="Arial" charset="0"/>
                <a:ea typeface="MS PGothic" pitchFamily="34" charset="-128"/>
                <a:cs typeface="+mn-cs"/>
              </a:rPr>
              <a:t>A person with a concussion might experience one or more of these. Each concussion is unique.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S PGothic" pitchFamily="34" charset="-128"/>
                <a:cs typeface="+mn-cs"/>
              </a:rPr>
              <a:t>Option: Scrambled Brains Activity (Instructor Guide p. 18)</a:t>
            </a:r>
            <a:endParaRPr lang="en-CA" sz="1200" b="1" kern="1200" dirty="0">
              <a:solidFill>
                <a:schemeClr val="tx1"/>
              </a:solidFill>
              <a:effectLst/>
              <a:latin typeface="Arial" charset="0"/>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73</a:t>
            </a:fld>
            <a:endParaRPr lang="en-US"/>
          </a:p>
        </p:txBody>
      </p:sp>
    </p:spTree>
    <p:extLst>
      <p:ext uri="{BB962C8B-B14F-4D97-AF65-F5344CB8AC3E}">
        <p14:creationId xmlns:p14="http://schemas.microsoft.com/office/powerpoint/2010/main" val="34180662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What do you think you should do if you think you have a concussion?</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 </a:t>
            </a:r>
            <a:r>
              <a:rPr lang="en-US" sz="1200" kern="1200" dirty="0">
                <a:solidFill>
                  <a:schemeClr val="tx1"/>
                </a:solidFill>
                <a:effectLst/>
                <a:latin typeface="Arial" charset="0"/>
                <a:ea typeface="MS PGothic" pitchFamily="34" charset="-128"/>
                <a:cs typeface="+mn-cs"/>
              </a:rPr>
              <a:t>S-T-A-R: Stop Playing, Tell an Adult, Get Assessed, and Rest!</a:t>
            </a:r>
            <a:endParaRPr lang="en-CA" sz="1200" kern="1200" dirty="0">
              <a:solidFill>
                <a:schemeClr val="tx1"/>
              </a:solidFill>
              <a:effectLst/>
              <a:latin typeface="Arial" charset="0"/>
              <a:ea typeface="MS PGothic" pitchFamily="34" charset="-128"/>
              <a:cs typeface="+mn-cs"/>
            </a:endParaRPr>
          </a:p>
          <a:p>
            <a:endParaRPr lang="en-US" dirty="0"/>
          </a:p>
          <a:p>
            <a:r>
              <a:rPr lang="en-US" dirty="0"/>
              <a:t>Explain what each of these means:</a:t>
            </a:r>
          </a:p>
          <a:p>
            <a:pPr marL="171450" indent="-171450">
              <a:buFont typeface="Arial" panose="020B0604020202020204" pitchFamily="34" charset="0"/>
              <a:buChar char="•"/>
            </a:pPr>
            <a:r>
              <a:rPr lang="en-US" sz="1200" b="1" kern="1200" dirty="0">
                <a:solidFill>
                  <a:schemeClr val="tx1"/>
                </a:solidFill>
                <a:effectLst/>
                <a:latin typeface="Arial" charset="0"/>
                <a:ea typeface="MS PGothic" pitchFamily="34" charset="-128"/>
                <a:cs typeface="+mn-cs"/>
              </a:rPr>
              <a:t>S</a:t>
            </a:r>
            <a:r>
              <a:rPr lang="en-US" sz="1200" kern="1200" dirty="0">
                <a:solidFill>
                  <a:schemeClr val="tx1"/>
                </a:solidFill>
                <a:effectLst/>
                <a:latin typeface="Arial" charset="0"/>
                <a:ea typeface="MS PGothic" pitchFamily="34" charset="-128"/>
                <a:cs typeface="+mn-cs"/>
              </a:rPr>
              <a:t>TOP Playing! - Need to stop playing immediately (game, practice, recess, Phys Ed class, etc.)</a:t>
            </a:r>
            <a:endParaRPr lang="en-CA" sz="1200" b="0" kern="1200" dirty="0">
              <a:solidFill>
                <a:schemeClr val="tx1"/>
              </a:solidFill>
              <a:effectLst/>
              <a:latin typeface="Arial" charset="0"/>
              <a:ea typeface="MS PGothic" pitchFamily="34" charset="-128"/>
              <a:cs typeface="+mn-cs"/>
            </a:endParaRPr>
          </a:p>
          <a:p>
            <a:pPr marL="171450" indent="-171450">
              <a:buFont typeface="Arial" panose="020B0604020202020204" pitchFamily="34" charset="0"/>
              <a:buChar char="•"/>
            </a:pPr>
            <a:r>
              <a:rPr lang="en-US" sz="1200" b="1" kern="1200" dirty="0">
                <a:solidFill>
                  <a:schemeClr val="tx1"/>
                </a:solidFill>
                <a:effectLst/>
                <a:latin typeface="Arial" charset="0"/>
                <a:ea typeface="MS PGothic" pitchFamily="34" charset="-128"/>
                <a:cs typeface="+mn-cs"/>
              </a:rPr>
              <a:t>T</a:t>
            </a:r>
            <a:r>
              <a:rPr lang="en-US" sz="1200" kern="1200" dirty="0">
                <a:solidFill>
                  <a:schemeClr val="tx1"/>
                </a:solidFill>
                <a:effectLst/>
                <a:latin typeface="Arial" charset="0"/>
                <a:ea typeface="MS PGothic" pitchFamily="34" charset="-128"/>
                <a:cs typeface="+mn-cs"/>
              </a:rPr>
              <a:t>ELL an adult - Tell a coach, teacher, parent, or another adult you trust right away</a:t>
            </a:r>
            <a:endParaRPr lang="en-CA" sz="1200" kern="1200" dirty="0">
              <a:solidFill>
                <a:schemeClr val="tx1"/>
              </a:solidFill>
              <a:effectLst/>
              <a:latin typeface="Arial" charset="0"/>
              <a:ea typeface="MS PGothic" pitchFamily="34" charset="-128"/>
              <a:cs typeface="+mn-cs"/>
            </a:endParaRPr>
          </a:p>
          <a:p>
            <a:pPr marL="171450" indent="-171450">
              <a:buFont typeface="Arial" panose="020B0604020202020204" pitchFamily="34" charset="0"/>
              <a:buChar char="•"/>
            </a:pPr>
            <a:r>
              <a:rPr lang="en-US" sz="1200" kern="1200" dirty="0">
                <a:solidFill>
                  <a:schemeClr val="tx1"/>
                </a:solidFill>
                <a:effectLst/>
                <a:latin typeface="Arial" charset="0"/>
                <a:ea typeface="MS PGothic" pitchFamily="34" charset="-128"/>
                <a:cs typeface="+mn-cs"/>
              </a:rPr>
              <a:t>Get </a:t>
            </a:r>
            <a:r>
              <a:rPr lang="en-US" sz="1200" b="1" kern="1200" dirty="0">
                <a:solidFill>
                  <a:schemeClr val="tx1"/>
                </a:solidFill>
                <a:effectLst/>
                <a:latin typeface="Arial" charset="0"/>
                <a:ea typeface="MS PGothic" pitchFamily="34" charset="-128"/>
                <a:cs typeface="+mn-cs"/>
              </a:rPr>
              <a:t>A</a:t>
            </a:r>
            <a:r>
              <a:rPr lang="en-US" sz="1200" kern="1200" dirty="0">
                <a:solidFill>
                  <a:schemeClr val="tx1"/>
                </a:solidFill>
                <a:effectLst/>
                <a:latin typeface="Arial" charset="0"/>
                <a:ea typeface="MS PGothic" pitchFamily="34" charset="-128"/>
                <a:cs typeface="+mn-cs"/>
              </a:rPr>
              <a:t>SSESSED - Get checked by a doctor</a:t>
            </a:r>
            <a:endParaRPr lang="en-CA" sz="1200" b="0" kern="1200" dirty="0">
              <a:solidFill>
                <a:schemeClr val="tx1"/>
              </a:solidFill>
              <a:effectLst/>
              <a:latin typeface="Arial" charset="0"/>
              <a:ea typeface="MS PGothic" pitchFamily="34" charset="-128"/>
              <a:cs typeface="+mn-cs"/>
            </a:endParaRPr>
          </a:p>
          <a:p>
            <a:pPr marL="171450" indent="-171450">
              <a:buFont typeface="Arial" panose="020B0604020202020204" pitchFamily="34" charset="0"/>
              <a:buChar char="•"/>
            </a:pPr>
            <a:r>
              <a:rPr lang="en-US" sz="1200" b="1" kern="1200" dirty="0">
                <a:solidFill>
                  <a:schemeClr val="tx1"/>
                </a:solidFill>
                <a:effectLst/>
                <a:latin typeface="Arial" charset="0"/>
                <a:ea typeface="MS PGothic" pitchFamily="34" charset="-128"/>
                <a:cs typeface="+mn-cs"/>
              </a:rPr>
              <a:t>R</a:t>
            </a:r>
            <a:r>
              <a:rPr lang="en-US" sz="1200" kern="1200" dirty="0">
                <a:solidFill>
                  <a:schemeClr val="tx1"/>
                </a:solidFill>
                <a:effectLst/>
                <a:latin typeface="Arial" charset="0"/>
                <a:ea typeface="MS PGothic" pitchFamily="34" charset="-128"/>
                <a:cs typeface="+mn-cs"/>
              </a:rPr>
              <a:t>EST! - If you have a concussion, rest is the first step for getting better!</a:t>
            </a:r>
            <a:endParaRPr lang="en-CA" sz="1200" kern="1200" dirty="0">
              <a:solidFill>
                <a:schemeClr val="tx1"/>
              </a:solidFill>
              <a:effectLst/>
              <a:latin typeface="Arial" charset="0"/>
              <a:ea typeface="MS PGothic" pitchFamily="34" charset="-128"/>
              <a:cs typeface="+mn-cs"/>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itchFamily="34" charset="-128"/>
                <a:cs typeface="+mn-cs"/>
              </a:rPr>
              <a:t>Resting your brain means you need to get proper sleep and might have to stop (or limit) doing things for a bit if they make your symptoms worse, such as playing video games. You might need to stay home from school.</a:t>
            </a:r>
            <a:endParaRPr lang="en-CA" sz="1200" kern="1200" dirty="0">
              <a:solidFill>
                <a:schemeClr val="tx1"/>
              </a:solidFill>
              <a:effectLst/>
              <a:latin typeface="Arial" charset="0"/>
              <a:ea typeface="MS PGothic" pitchFamily="34" charset="-128"/>
              <a:cs typeface="+mn-cs"/>
            </a:endParaRPr>
          </a:p>
          <a:p>
            <a:endParaRPr lang="en-US" dirty="0"/>
          </a:p>
          <a:p>
            <a:r>
              <a:rPr lang="en-US" sz="1200" b="1" kern="1200" dirty="0">
                <a:solidFill>
                  <a:schemeClr val="tx1"/>
                </a:solidFill>
                <a:effectLst/>
                <a:latin typeface="Arial" charset="0"/>
                <a:ea typeface="MS PGothic" pitchFamily="34" charset="-128"/>
                <a:cs typeface="+mn-cs"/>
              </a:rPr>
              <a:t>Q:</a:t>
            </a:r>
            <a:r>
              <a:rPr lang="en-US" sz="1200" kern="1200" dirty="0">
                <a:solidFill>
                  <a:schemeClr val="tx1"/>
                </a:solidFill>
                <a:effectLst/>
                <a:latin typeface="Arial" charset="0"/>
                <a:ea typeface="MS PGothic" pitchFamily="34" charset="-128"/>
                <a:cs typeface="+mn-cs"/>
              </a:rPr>
              <a:t> What do you think you can do to help your friend or classmate if they have a concussion?</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 </a:t>
            </a:r>
            <a:r>
              <a:rPr lang="en-US" sz="1200" kern="1200" dirty="0">
                <a:solidFill>
                  <a:schemeClr val="tx1"/>
                </a:solidFill>
                <a:effectLst/>
                <a:latin typeface="Arial" charset="0"/>
                <a:ea typeface="MS PGothic" pitchFamily="34" charset="-128"/>
                <a:cs typeface="+mn-cs"/>
              </a:rPr>
              <a:t>Encourage them to tell an adult if they think they have a concussion; Share the concussion information you have learned with them; Reassure and support them while they are recovering and returning to school – let them know they are not alone!</a:t>
            </a:r>
            <a:endParaRPr lang="en-CA" sz="1200" kern="1200" dirty="0">
              <a:solidFill>
                <a:schemeClr val="tx1"/>
              </a:solidFill>
              <a:effectLst/>
              <a:latin typeface="Arial" charset="0"/>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74</a:t>
            </a:fld>
            <a:endParaRPr lang="en-US"/>
          </a:p>
        </p:txBody>
      </p:sp>
    </p:spTree>
    <p:extLst>
      <p:ext uri="{BB962C8B-B14F-4D97-AF65-F5344CB8AC3E}">
        <p14:creationId xmlns:p14="http://schemas.microsoft.com/office/powerpoint/2010/main" val="10321233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r>
              <a:rPr lang="en-CA" dirty="0"/>
              <a:t>Based on all you’ve learned today, </a:t>
            </a:r>
            <a:r>
              <a:rPr lang="en-CA" b="1" dirty="0"/>
              <a:t>why is it important to protect your brain?</a:t>
            </a:r>
          </a:p>
          <a:p>
            <a:endParaRPr kumimoji="0" lang="en-CA" sz="3200" kern="1200" dirty="0">
              <a:solidFill>
                <a:schemeClr val="tx1"/>
              </a:solidFill>
              <a:latin typeface="Arial" charset="0"/>
              <a:ea typeface="MS PGothic" pitchFamily="34" charset="-128"/>
              <a:cs typeface="Calibri"/>
            </a:endParaRPr>
          </a:p>
          <a:p>
            <a:pPr marL="457200" indent="-457200">
              <a:buFont typeface="Arial" panose="020B0604020202020204" pitchFamily="34" charset="0"/>
              <a:buChar char="•"/>
            </a:pPr>
            <a:r>
              <a:rPr kumimoji="0" lang="en-US" sz="3200" kern="1200" dirty="0">
                <a:solidFill>
                  <a:schemeClr val="tx1"/>
                </a:solidFill>
                <a:latin typeface="Arial" charset="0"/>
                <a:ea typeface="MS PGothic" pitchFamily="34" charset="-128"/>
                <a:cs typeface="Calibri"/>
              </a:rPr>
              <a:t>Smell</a:t>
            </a:r>
          </a:p>
          <a:p>
            <a:pPr marL="457200" indent="-457200">
              <a:buFont typeface="Arial" panose="020B0604020202020204" pitchFamily="34" charset="0"/>
              <a:buChar char="•"/>
            </a:pPr>
            <a:r>
              <a:rPr kumimoji="0" lang="en-US" sz="3200" kern="1200" dirty="0">
                <a:solidFill>
                  <a:schemeClr val="tx1"/>
                </a:solidFill>
                <a:latin typeface="Arial" charset="0"/>
                <a:ea typeface="MS PGothic" pitchFamily="34" charset="-128"/>
                <a:cs typeface="Calibri"/>
              </a:rPr>
              <a:t>Taste </a:t>
            </a:r>
          </a:p>
          <a:p>
            <a:pPr marL="457200" indent="-457200">
              <a:buFont typeface="Arial" panose="020B0604020202020204" pitchFamily="34" charset="0"/>
              <a:buChar char="•"/>
            </a:pPr>
            <a:r>
              <a:rPr kumimoji="0" lang="en-US" sz="3200" kern="1200" dirty="0">
                <a:solidFill>
                  <a:schemeClr val="tx1"/>
                </a:solidFill>
                <a:latin typeface="Arial" charset="0"/>
                <a:ea typeface="MS PGothic" pitchFamily="34" charset="-128"/>
                <a:cs typeface="Calibri"/>
              </a:rPr>
              <a:t>Vision</a:t>
            </a:r>
          </a:p>
          <a:p>
            <a:pPr marL="457200" indent="-457200">
              <a:buFont typeface="Arial" panose="020B0604020202020204" pitchFamily="34" charset="0"/>
              <a:buChar char="•"/>
            </a:pPr>
            <a:r>
              <a:rPr kumimoji="0" lang="en-US" sz="3200" kern="1200" dirty="0">
                <a:solidFill>
                  <a:schemeClr val="tx1"/>
                </a:solidFill>
                <a:latin typeface="Arial" charset="0"/>
                <a:ea typeface="MS PGothic" pitchFamily="34" charset="-128"/>
                <a:cs typeface="Calibri"/>
              </a:rPr>
              <a:t>Hearing </a:t>
            </a:r>
          </a:p>
          <a:p>
            <a:pPr marL="457200" indent="-457200">
              <a:buFont typeface="Arial" panose="020B0604020202020204" pitchFamily="34" charset="0"/>
              <a:buChar char="•"/>
            </a:pPr>
            <a:r>
              <a:rPr kumimoji="0" lang="en-US" sz="3200" kern="1200" dirty="0">
                <a:solidFill>
                  <a:schemeClr val="tx1"/>
                </a:solidFill>
                <a:latin typeface="Arial" charset="0"/>
                <a:ea typeface="MS PGothic" pitchFamily="34" charset="-128"/>
                <a:cs typeface="Calibri"/>
              </a:rPr>
              <a:t>Touch</a:t>
            </a:r>
          </a:p>
          <a:p>
            <a:endParaRPr lang="en-CA" baseline="0" dirty="0"/>
          </a:p>
          <a:p>
            <a:r>
              <a:rPr lang="en-US" dirty="0"/>
              <a:t>All our senses are interrelated, and our brain is like a computer it helps us</a:t>
            </a:r>
            <a:r>
              <a:rPr lang="en-US" baseline="0" dirty="0"/>
              <a:t> find the meaning of all our senses. For example, is there a sound that you really like and what does it make? Your senses mean something to you.</a:t>
            </a:r>
          </a:p>
          <a:p>
            <a:endParaRPr lang="en-CA"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charset="0"/>
                <a:ea typeface="MS PGothic" pitchFamily="34" charset="-128"/>
                <a:cs typeface="+mn-cs"/>
              </a:rPr>
              <a:t>How can you protect your brain?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charset="0"/>
                <a:ea typeface="MS PGothic" pitchFamily="34" charset="-128"/>
                <a:cs typeface="+mn-cs"/>
              </a:rPr>
              <a:t>Wear a helmet, wear a seatbelt, look both ways before crossing the street, etc.</a:t>
            </a:r>
            <a:endParaRPr lang="en-CA" sz="1200" kern="1200" dirty="0">
              <a:solidFill>
                <a:schemeClr val="tx1"/>
              </a:solidFill>
              <a:effectLst/>
              <a:latin typeface="Arial" charset="0"/>
              <a:ea typeface="MS PGothic" pitchFamily="34" charset="-128"/>
              <a:cs typeface="+mn-cs"/>
            </a:endParaRPr>
          </a:p>
        </p:txBody>
      </p:sp>
    </p:spTree>
    <p:extLst>
      <p:ext uri="{BB962C8B-B14F-4D97-AF65-F5344CB8AC3E}">
        <p14:creationId xmlns:p14="http://schemas.microsoft.com/office/powerpoint/2010/main" val="26798511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Have the class shout</a:t>
            </a:r>
            <a:r>
              <a:rPr lang="en-CA" baseline="0" dirty="0"/>
              <a:t> out together “WEAR A HELMET”</a:t>
            </a:r>
          </a:p>
          <a:p>
            <a:endParaRPr lang="en-CA" baseline="0"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76</a:t>
            </a:fld>
            <a:endParaRPr lang="en-US"/>
          </a:p>
        </p:txBody>
      </p:sp>
    </p:spTree>
    <p:extLst>
      <p:ext uri="{BB962C8B-B14F-4D97-AF65-F5344CB8AC3E}">
        <p14:creationId xmlns:p14="http://schemas.microsoft.com/office/powerpoint/2010/main" val="13161566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31"/>
          <p:cNvSpPr>
            <a:spLocks noGrp="1" noChangeArrowheads="1"/>
          </p:cNvSpPr>
          <p:nvPr>
            <p:ph type="sldNum" sz="quarter" idx="5"/>
          </p:nvPr>
        </p:nvSpPr>
        <p:spPr>
          <a:noFill/>
        </p:spPr>
        <p:txBody>
          <a:bodyPr/>
          <a:lstStyle/>
          <a:p>
            <a:fld id="{378B6A78-1849-4E3F-B003-01C1E3AF0F2B}" type="slidenum">
              <a:rPr lang="en-US" smtClean="0"/>
              <a:pPr/>
              <a:t>77</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n-US" dirty="0">
                <a:ea typeface="SimSun" pitchFamily="2" charset="-122"/>
              </a:rPr>
              <a:t>Ask for a volunteer to be a helmet model</a:t>
            </a:r>
          </a:p>
          <a:p>
            <a:endParaRPr lang="en-US" dirty="0">
              <a:ea typeface="SimSun" pitchFamily="2" charset="-122"/>
            </a:endParaRPr>
          </a:p>
          <a:p>
            <a:r>
              <a:rPr lang="en-US" dirty="0">
                <a:ea typeface="SimSun" pitchFamily="2" charset="-122"/>
              </a:rPr>
              <a:t> </a:t>
            </a:r>
            <a:r>
              <a:rPr lang="en-US" b="1" dirty="0">
                <a:ea typeface="SimSun" pitchFamily="2" charset="-122"/>
              </a:rPr>
              <a:t>Q:</a:t>
            </a:r>
            <a:r>
              <a:rPr lang="en-US" dirty="0">
                <a:ea typeface="SimSun" pitchFamily="2" charset="-122"/>
              </a:rPr>
              <a:t> Who knows the 2-V-1 rule for bicycle helmets?</a:t>
            </a:r>
          </a:p>
          <a:p>
            <a:endParaRPr lang="en-US" dirty="0">
              <a:ea typeface="SimSun" pitchFamily="2" charset="-122"/>
            </a:endParaRPr>
          </a:p>
          <a:p>
            <a:r>
              <a:rPr lang="en-US" u="sng" dirty="0">
                <a:ea typeface="SimSun" pitchFamily="2" charset="-122"/>
              </a:rPr>
              <a:t>Rule:</a:t>
            </a:r>
          </a:p>
          <a:p>
            <a:pPr marL="171450" indent="-171450">
              <a:buFont typeface="Arial" pitchFamily="34" charset="0"/>
              <a:buChar char="•"/>
            </a:pPr>
            <a:r>
              <a:rPr lang="en-US" dirty="0">
                <a:ea typeface="SimSun" pitchFamily="2" charset="-122"/>
              </a:rPr>
              <a:t>2 fingers above the eyebrows is where the helmet should start</a:t>
            </a:r>
          </a:p>
          <a:p>
            <a:pPr marL="171450" indent="-171450">
              <a:buFont typeface="Arial" pitchFamily="34" charset="0"/>
              <a:buChar char="•"/>
            </a:pPr>
            <a:r>
              <a:rPr lang="en-US" dirty="0">
                <a:latin typeface="Arial" charset="0"/>
                <a:ea typeface="SimSun" pitchFamily="2" charset="-122"/>
              </a:rPr>
              <a:t>V </a:t>
            </a:r>
            <a:r>
              <a:rPr lang="en-US" dirty="0">
                <a:ea typeface="SimSun" pitchFamily="2" charset="-122"/>
              </a:rPr>
              <a:t>– 2 fingers in a V under each earlobe representing the V strap that should fit snug under the ear</a:t>
            </a:r>
          </a:p>
          <a:p>
            <a:pPr marL="171450" indent="-171450">
              <a:buFont typeface="Arial" pitchFamily="34" charset="0"/>
              <a:buChar char="•"/>
            </a:pPr>
            <a:r>
              <a:rPr lang="en-US" dirty="0">
                <a:ea typeface="SimSun" pitchFamily="2" charset="-122"/>
              </a:rPr>
              <a:t>1 finger represents the amount of room between the chin strap and the chin.</a:t>
            </a:r>
          </a:p>
          <a:p>
            <a:endParaRPr lang="en-US" dirty="0">
              <a:ea typeface="SimSun" pitchFamily="2" charset="-122"/>
            </a:endParaRPr>
          </a:p>
          <a:p>
            <a:r>
              <a:rPr lang="en-US" b="1" dirty="0">
                <a:ea typeface="SimSun" pitchFamily="2" charset="-122"/>
              </a:rPr>
              <a:t>Demonstrate</a:t>
            </a:r>
            <a:r>
              <a:rPr lang="en-US" dirty="0">
                <a:ea typeface="SimSun" pitchFamily="2" charset="-122"/>
              </a:rPr>
              <a:t> each rule on the student as you go along</a:t>
            </a:r>
          </a:p>
          <a:p>
            <a:pPr marL="171450" indent="-171450">
              <a:buFont typeface="Arial" pitchFamily="34" charset="0"/>
              <a:buChar char="•"/>
            </a:pPr>
            <a:r>
              <a:rPr lang="en-US" dirty="0">
                <a:ea typeface="SimSun" pitchFamily="2" charset="-122"/>
              </a:rPr>
              <a:t>Have the rest of the students mimic the actions you</a:t>
            </a:r>
            <a:r>
              <a:rPr lang="en-US" baseline="0" dirty="0">
                <a:ea typeface="SimSun" pitchFamily="2" charset="-122"/>
              </a:rPr>
              <a:t> </a:t>
            </a:r>
            <a:r>
              <a:rPr lang="en-US" dirty="0">
                <a:ea typeface="SimSun" pitchFamily="2" charset="-122"/>
              </a:rPr>
              <a:t>just did so that everyone is involved. Then pick two volunteers and have one volunteer fit the other appropriately with the helmet and ask the whole class if it has been done right demonstrating the 2-V-1 rule again.</a:t>
            </a:r>
          </a:p>
          <a:p>
            <a:endParaRPr lang="en-US" dirty="0"/>
          </a:p>
          <a:p>
            <a:r>
              <a:rPr lang="en-US" dirty="0"/>
              <a:t>**Have the participants shout 2 – v</a:t>
            </a:r>
            <a:r>
              <a:rPr lang="en-US" baseline="0" dirty="0"/>
              <a:t> – 1 while doing the actions with you at least 3 times in a row.</a:t>
            </a:r>
            <a:endParaRPr lang="en-US" dirty="0"/>
          </a:p>
          <a:p>
            <a:endParaRPr lang="en-US" dirty="0"/>
          </a:p>
        </p:txBody>
      </p:sp>
    </p:spTree>
    <p:extLst>
      <p:ext uri="{BB962C8B-B14F-4D97-AF65-F5344CB8AC3E}">
        <p14:creationId xmlns:p14="http://schemas.microsoft.com/office/powerpoint/2010/main" val="7222420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031"/>
          <p:cNvSpPr>
            <a:spLocks noGrp="1" noChangeArrowheads="1"/>
          </p:cNvSpPr>
          <p:nvPr>
            <p:ph type="sldNum" sz="quarter" idx="5"/>
          </p:nvPr>
        </p:nvSpPr>
        <p:spPr>
          <a:noFill/>
        </p:spPr>
        <p:txBody>
          <a:bodyPr/>
          <a:lstStyle/>
          <a:p>
            <a:fld id="{0A9C655A-FAB0-4778-BA19-11FD0B376825}" type="slidenum">
              <a:rPr lang="en-US" smtClean="0"/>
              <a:pPr/>
              <a:t>78</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r>
              <a:rPr lang="en-US" b="1" dirty="0">
                <a:ea typeface="SimSun" pitchFamily="2" charset="-122"/>
              </a:rPr>
              <a:t>Q:</a:t>
            </a:r>
            <a:r>
              <a:rPr lang="en-US" dirty="0">
                <a:ea typeface="SimSun" pitchFamily="2" charset="-122"/>
              </a:rPr>
              <a:t> Should you wear a helmet over a baseball hat or high ponytail?  </a:t>
            </a:r>
          </a:p>
          <a:p>
            <a:r>
              <a:rPr lang="en-US" b="1" dirty="0">
                <a:ea typeface="SimSun" pitchFamily="2" charset="-122"/>
              </a:rPr>
              <a:t>A:</a:t>
            </a:r>
            <a:r>
              <a:rPr lang="en-US" dirty="0">
                <a:ea typeface="SimSun" pitchFamily="2" charset="-122"/>
              </a:rPr>
              <a:t>  NO. It does not allow the helmet to sit properly on your head, and so it won’t protect you the way it is supposed to.</a:t>
            </a:r>
          </a:p>
          <a:p>
            <a:endParaRPr lang="en-US" dirty="0">
              <a:ea typeface="SimSun" pitchFamily="2" charset="-122"/>
            </a:endParaRPr>
          </a:p>
          <a:p>
            <a:endParaRPr lang="en-US" b="1" dirty="0">
              <a:ea typeface="SimSun" pitchFamily="2" charset="-122"/>
            </a:endParaRPr>
          </a:p>
          <a:p>
            <a:r>
              <a:rPr lang="en-US" b="1" dirty="0">
                <a:ea typeface="SimSun" pitchFamily="2" charset="-122"/>
              </a:rPr>
              <a:t>**DON”T SAY ANYTHING</a:t>
            </a:r>
            <a:r>
              <a:rPr lang="en-US" b="1" baseline="0" dirty="0">
                <a:ea typeface="SimSun" pitchFamily="2" charset="-122"/>
              </a:rPr>
              <a:t> ABOUT STICKERS IF NOT ASKED</a:t>
            </a:r>
            <a:endParaRPr lang="en-US" b="1" dirty="0">
              <a:ea typeface="SimSun" pitchFamily="2" charset="-122"/>
            </a:endParaRPr>
          </a:p>
          <a:p>
            <a:r>
              <a:rPr lang="en-US" b="1" dirty="0">
                <a:ea typeface="SimSun" pitchFamily="2" charset="-122"/>
              </a:rPr>
              <a:t>Q:</a:t>
            </a:r>
            <a:r>
              <a:rPr lang="en-US" dirty="0">
                <a:ea typeface="SimSun" pitchFamily="2" charset="-122"/>
              </a:rPr>
              <a:t>  Should you ever put stickers on your helmet?  </a:t>
            </a:r>
          </a:p>
          <a:p>
            <a:r>
              <a:rPr lang="en-US" dirty="0">
                <a:ea typeface="SimSun" pitchFamily="2" charset="-122"/>
              </a:rPr>
              <a:t>A: NO: </a:t>
            </a:r>
          </a:p>
          <a:p>
            <a:pPr lvl="2"/>
            <a:r>
              <a:rPr lang="ja-JP" altLang="en-US" dirty="0">
                <a:latin typeface="Symbol" pitchFamily="18" charset="2"/>
                <a:ea typeface="ヒラギノ角ゴ ProN W3" pitchFamily="1" charset="-128"/>
              </a:rPr>
              <a:t>ｷ</a:t>
            </a:r>
            <a:r>
              <a:rPr lang="en-US" dirty="0">
                <a:latin typeface="Symbol" pitchFamily="18" charset="2"/>
                <a:ea typeface="SimSun" pitchFamily="2" charset="-122"/>
              </a:rPr>
              <a:t>	</a:t>
            </a:r>
            <a:r>
              <a:rPr lang="en-US" dirty="0">
                <a:ea typeface="SimSun" pitchFamily="2" charset="-122"/>
              </a:rPr>
              <a:t>Helmets should not be painted or decorated with stickers</a:t>
            </a:r>
          </a:p>
          <a:p>
            <a:pPr lvl="2"/>
            <a:r>
              <a:rPr lang="ja-JP" altLang="en-US" dirty="0">
                <a:latin typeface="Symbol" pitchFamily="18" charset="2"/>
                <a:ea typeface="ヒラギノ角ゴ ProN W3" pitchFamily="1" charset="-128"/>
              </a:rPr>
              <a:t>ｷ</a:t>
            </a:r>
            <a:r>
              <a:rPr lang="en-US" dirty="0">
                <a:latin typeface="Symbol" pitchFamily="18" charset="2"/>
                <a:ea typeface="SimSun" pitchFamily="2" charset="-122"/>
              </a:rPr>
              <a:t>	</a:t>
            </a:r>
            <a:r>
              <a:rPr lang="en-US" dirty="0">
                <a:ea typeface="SimSun" pitchFamily="2" charset="-122"/>
              </a:rPr>
              <a:t>Helmets are supposed to be shiny and smooth (show helmet)  to absorb the shock if you fall off your bike</a:t>
            </a:r>
          </a:p>
          <a:p>
            <a:r>
              <a:rPr lang="en-US" dirty="0">
                <a:ea typeface="SimSun" pitchFamily="2" charset="-122"/>
              </a:rPr>
              <a:t>Stickers make the helmet  rough and it can’t absorb as much of the shock,</a:t>
            </a:r>
            <a:r>
              <a:rPr lang="en-US" baseline="0" dirty="0">
                <a:ea typeface="SimSun" pitchFamily="2" charset="-122"/>
              </a:rPr>
              <a:t> as well stickers can cover an area where a crack may have occurred.</a:t>
            </a:r>
            <a:endParaRPr lang="en-US" dirty="0">
              <a:ea typeface="SimSun" pitchFamily="2" charset="-122"/>
            </a:endParaRPr>
          </a:p>
        </p:txBody>
      </p:sp>
    </p:spTree>
    <p:extLst>
      <p:ext uri="{BB962C8B-B14F-4D97-AF65-F5344CB8AC3E}">
        <p14:creationId xmlns:p14="http://schemas.microsoft.com/office/powerpoint/2010/main" val="6858447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Pass around the brain mould now.</a:t>
            </a:r>
          </a:p>
          <a:p>
            <a:endParaRPr lang="en-CA" dirty="0"/>
          </a:p>
          <a:p>
            <a:r>
              <a:rPr lang="en-CA" dirty="0"/>
              <a:t>Presenter starts</a:t>
            </a:r>
            <a:r>
              <a:rPr lang="en-CA" baseline="0" dirty="0"/>
              <a:t> showing the mold on one side of classroom</a:t>
            </a:r>
          </a:p>
          <a:p>
            <a:endParaRPr lang="en-CA" dirty="0"/>
          </a:p>
          <a:p>
            <a:endParaRPr lang="en-CA" dirty="0"/>
          </a:p>
        </p:txBody>
      </p:sp>
      <p:sp>
        <p:nvSpPr>
          <p:cNvPr id="4" name="Slide Number Placeholder 3"/>
          <p:cNvSpPr>
            <a:spLocks noGrp="1"/>
          </p:cNvSpPr>
          <p:nvPr>
            <p:ph type="sldNum" sz="quarter" idx="10"/>
          </p:nvPr>
        </p:nvSpPr>
        <p:spPr/>
        <p:txBody>
          <a:bodyPr/>
          <a:lstStyle/>
          <a:p>
            <a:pPr>
              <a:defRPr/>
            </a:pPr>
            <a:fld id="{E88CD19B-46D3-43B7-9117-D973C33E202D}" type="slidenum">
              <a:rPr lang="en-US" smtClean="0"/>
              <a:pPr>
                <a:defRPr/>
              </a:pPr>
              <a:t>79</a:t>
            </a:fld>
            <a:endParaRPr lang="en-US"/>
          </a:p>
        </p:txBody>
      </p:sp>
    </p:spTree>
    <p:extLst>
      <p:ext uri="{BB962C8B-B14F-4D97-AF65-F5344CB8AC3E}">
        <p14:creationId xmlns:p14="http://schemas.microsoft.com/office/powerpoint/2010/main" val="18092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ACC8CC2-62F8-4668-B71E-4BCCF8633E11}" type="slidenum">
              <a:rPr lang="en-US" sz="1200"/>
              <a:pPr algn="r"/>
              <a:t>8</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14400" y="4114800"/>
            <a:ext cx="5257800" cy="4114800"/>
          </a:xfrm>
          <a:noFill/>
          <a:ln/>
        </p:spPr>
        <p:txBody>
          <a:bodyPr/>
          <a:lstStyle/>
          <a:p>
            <a:pPr eaLnBrk="1" hangingPunct="1"/>
            <a:r>
              <a:rPr lang="en-US" b="1" baseline="0" dirty="0"/>
              <a:t>Activity: Pass the Note Activity! (Instructor Guide p.8)</a:t>
            </a:r>
            <a:endParaRPr lang="en-US" b="0" baseline="0" dirty="0"/>
          </a:p>
          <a:p>
            <a:pPr eaLnBrk="1" hangingPunct="1"/>
            <a:endParaRPr lang="en-US" b="0" baseline="0" dirty="0"/>
          </a:p>
          <a:p>
            <a:pPr lvl="0"/>
            <a:r>
              <a:rPr lang="en-US" sz="1200" kern="1200" dirty="0">
                <a:solidFill>
                  <a:schemeClr val="tx1"/>
                </a:solidFill>
                <a:effectLst/>
                <a:latin typeface="Arial" charset="0"/>
                <a:ea typeface="MS PGothic" pitchFamily="34" charset="-128"/>
                <a:cs typeface="+mn-cs"/>
              </a:rPr>
              <a:t>Divide the class into two uneven rows. The class is now two separate chains. Each person is a neuron, sending signals from the Brain (first person) to the Leg (last person). Hand a piece of paper to each “Brain”. Make they don’t peek at the note!</a:t>
            </a:r>
            <a:endParaRPr lang="en-CA" sz="1200" kern="1200" dirty="0">
              <a:solidFill>
                <a:schemeClr val="tx1"/>
              </a:solidFill>
              <a:effectLst/>
              <a:latin typeface="Arial" charset="0"/>
              <a:ea typeface="MS PGothic" pitchFamily="34" charset="-128"/>
              <a:cs typeface="+mn-cs"/>
            </a:endParaRPr>
          </a:p>
          <a:p>
            <a:pPr eaLnBrk="1" hangingPunct="1"/>
            <a:endParaRPr lang="en-US" b="0" baseline="0" dirty="0"/>
          </a:p>
          <a:p>
            <a:pPr eaLnBrk="1" hangingPunct="1"/>
            <a:r>
              <a:rPr lang="en-US" b="0" baseline="0" dirty="0"/>
              <a:t>Say “I have a message on a piece of paper in my hand that the brain is going to pass to the first neuron, and they are going to pass it back to the person behind them and keep going all the way to the end. It is going to be like a race, and once the message reaches the last person, they shout out the message. Ok, I am going to send out the message on the count of 3, and the last person will read it . . . 1, 2, 3!” Then once the last person reads it, you ask the class, “Which line finished first?”  Then you ask, “What is different about that line compared to the other?” and the answer is “it’s shorter”.</a:t>
            </a:r>
          </a:p>
          <a:p>
            <a:pPr eaLnBrk="1" hangingPunct="1"/>
            <a:endParaRPr lang="en-US" b="0" baseline="0" dirty="0"/>
          </a:p>
          <a:p>
            <a:r>
              <a:rPr lang="en-US" b="1" baseline="0" dirty="0"/>
              <a:t>Explain:</a:t>
            </a:r>
            <a:r>
              <a:rPr lang="en-US" b="0" baseline="0" dirty="0"/>
              <a:t> </a:t>
            </a:r>
            <a:r>
              <a:rPr lang="en-US" sz="1200" b="0" kern="1200" baseline="0" dirty="0">
                <a:solidFill>
                  <a:schemeClr val="tx1"/>
                </a:solidFill>
                <a:effectLst/>
                <a:latin typeface="Arial" charset="0"/>
                <a:ea typeface="MS PGothic" pitchFamily="34" charset="-128"/>
                <a:cs typeface="+mn-cs"/>
              </a:rPr>
              <a:t>T</a:t>
            </a:r>
            <a:r>
              <a:rPr lang="en-US" sz="1200" kern="1200" dirty="0">
                <a:solidFill>
                  <a:schemeClr val="tx1"/>
                </a:solidFill>
                <a:effectLst/>
                <a:latin typeface="Arial" charset="0"/>
                <a:ea typeface="MS PGothic" pitchFamily="34" charset="-128"/>
                <a:cs typeface="+mn-cs"/>
              </a:rPr>
              <a:t>he number of neurons in a chain affects the speed a message can be sent. It will take longer for a signal to reach its final destination if there are more neurons. </a:t>
            </a:r>
            <a:r>
              <a:rPr lang="en-US" sz="1200" b="1" kern="1200" dirty="0">
                <a:solidFill>
                  <a:schemeClr val="tx1"/>
                </a:solidFill>
                <a:effectLst/>
                <a:latin typeface="Arial" charset="0"/>
                <a:ea typeface="MS PGothic" pitchFamily="34" charset="-128"/>
                <a:cs typeface="+mn-cs"/>
              </a:rPr>
              <a:t>Here’s an example: </a:t>
            </a:r>
            <a:r>
              <a:rPr lang="en-US" b="0" baseline="0" dirty="0"/>
              <a:t>When you take a drink of hot chocolate, you realize right away that it’s too hot and you stop drinking it. But, when you walk on a beach… It takes a minute to realize how hot the sand is. This is because the message has to travel along a set of neurons all the way from your brain to your feet, whereas with the hot chocolate, the message only has to travel from your brain to your tongue.</a:t>
            </a:r>
            <a:endParaRPr lang="en-US" b="1" dirty="0"/>
          </a:p>
        </p:txBody>
      </p:sp>
    </p:spTree>
    <p:extLst>
      <p:ext uri="{BB962C8B-B14F-4D97-AF65-F5344CB8AC3E}">
        <p14:creationId xmlns:p14="http://schemas.microsoft.com/office/powerpoint/2010/main" val="15645382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participants. Thank the teacher or supervisor.</a:t>
            </a:r>
          </a:p>
          <a:p>
            <a:endParaRPr lang="en-US" dirty="0"/>
          </a:p>
          <a:p>
            <a:r>
              <a:rPr lang="en-US" dirty="0"/>
              <a:t>If you have giveaway materials, such as 2v1 bookmarks or concussion handouts, give them to the teacher or supervisor.</a:t>
            </a:r>
          </a:p>
        </p:txBody>
      </p:sp>
      <p:sp>
        <p:nvSpPr>
          <p:cNvPr id="4" name="Slide Number Placeholder 3"/>
          <p:cNvSpPr>
            <a:spLocks noGrp="1"/>
          </p:cNvSpPr>
          <p:nvPr>
            <p:ph type="sldNum" sz="quarter" idx="5"/>
          </p:nvPr>
        </p:nvSpPr>
        <p:spPr/>
        <p:txBody>
          <a:bodyPr/>
          <a:lstStyle/>
          <a:p>
            <a:pPr>
              <a:defRPr/>
            </a:pPr>
            <a:fld id="{E88CD19B-46D3-43B7-9117-D973C33E202D}" type="slidenum">
              <a:rPr lang="en-US" smtClean="0"/>
              <a:pPr>
                <a:defRPr/>
              </a:pPr>
              <a:t>80</a:t>
            </a:fld>
            <a:endParaRPr lang="en-US"/>
          </a:p>
        </p:txBody>
      </p:sp>
    </p:spTree>
    <p:extLst>
      <p:ext uri="{BB962C8B-B14F-4D97-AF65-F5344CB8AC3E}">
        <p14:creationId xmlns:p14="http://schemas.microsoft.com/office/powerpoint/2010/main" val="404533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31"/>
          <p:cNvSpPr>
            <a:spLocks noGrp="1" noChangeArrowheads="1"/>
          </p:cNvSpPr>
          <p:nvPr>
            <p:ph type="sldNum" sz="quarter" idx="5"/>
          </p:nvPr>
        </p:nvSpPr>
        <p:spPr>
          <a:noFill/>
        </p:spPr>
        <p:txBody>
          <a:bodyPr/>
          <a:lstStyle/>
          <a:p>
            <a:fld id="{D234EFF8-6368-4DA5-B7BB-A7476C9E50DA}" type="slidenum">
              <a:rPr lang="en-US" smtClean="0"/>
              <a:pPr/>
              <a:t>9</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sz="1200" b="1" kern="1200" dirty="0">
                <a:solidFill>
                  <a:schemeClr val="tx1"/>
                </a:solidFill>
                <a:effectLst/>
                <a:latin typeface="Arial" charset="0"/>
                <a:ea typeface="MS PGothic" pitchFamily="34" charset="-128"/>
                <a:cs typeface="+mn-cs"/>
              </a:rPr>
              <a:t>Q: </a:t>
            </a:r>
            <a:r>
              <a:rPr lang="en-US" sz="1200" kern="1200" dirty="0">
                <a:solidFill>
                  <a:schemeClr val="tx1"/>
                </a:solidFill>
                <a:effectLst/>
                <a:latin typeface="Arial" charset="0"/>
                <a:ea typeface="MS PGothic" pitchFamily="34" charset="-128"/>
                <a:cs typeface="+mn-cs"/>
              </a:rPr>
              <a:t>Now that we know that the brain is made of billions of neurons, what does it do?</a:t>
            </a:r>
            <a:endParaRPr lang="en-CA" sz="1200" kern="1200" dirty="0">
              <a:solidFill>
                <a:schemeClr val="tx1"/>
              </a:solidFill>
              <a:effectLst/>
              <a:latin typeface="Arial" charset="0"/>
              <a:ea typeface="MS PGothic" pitchFamily="34" charset="-128"/>
              <a:cs typeface="+mn-cs"/>
            </a:endParaRPr>
          </a:p>
          <a:p>
            <a:r>
              <a:rPr lang="en-US" sz="1200" b="1" kern="1200" dirty="0">
                <a:solidFill>
                  <a:schemeClr val="tx1"/>
                </a:solidFill>
                <a:effectLst/>
                <a:latin typeface="Arial" charset="0"/>
                <a:ea typeface="MS PGothic" pitchFamily="34" charset="-128"/>
                <a:cs typeface="+mn-cs"/>
              </a:rPr>
              <a:t>A: </a:t>
            </a:r>
            <a:r>
              <a:rPr lang="en-US" sz="1200" kern="1200" dirty="0">
                <a:solidFill>
                  <a:schemeClr val="tx1"/>
                </a:solidFill>
                <a:effectLst/>
                <a:latin typeface="Arial" charset="0"/>
                <a:ea typeface="MS PGothic" pitchFamily="34" charset="-128"/>
                <a:cs typeface="+mn-cs"/>
              </a:rPr>
              <a:t>It controls our ability to think, move, see, hear, taste, and smell</a:t>
            </a:r>
            <a:r>
              <a:rPr lang="en-US" sz="1200" b="1" kern="1200" dirty="0">
                <a:solidFill>
                  <a:schemeClr val="tx1"/>
                </a:solidFill>
                <a:effectLst/>
                <a:latin typeface="Arial" charset="0"/>
                <a:ea typeface="MS PGothic" pitchFamily="34" charset="-128"/>
                <a:cs typeface="+mn-cs"/>
              </a:rPr>
              <a:t>. </a:t>
            </a:r>
            <a:r>
              <a:rPr lang="en-US" sz="1200" kern="1200" dirty="0">
                <a:solidFill>
                  <a:schemeClr val="tx1"/>
                </a:solidFill>
                <a:effectLst/>
                <a:latin typeface="Arial" charset="0"/>
                <a:ea typeface="MS PGothic" pitchFamily="34" charset="-128"/>
                <a:cs typeface="+mn-cs"/>
              </a:rPr>
              <a:t>This is why the brain is so important!</a:t>
            </a:r>
            <a:endParaRPr lang="en-CA" sz="1200" kern="1200" dirty="0">
              <a:solidFill>
                <a:schemeClr val="tx1"/>
              </a:solidFill>
              <a:effectLst/>
              <a:latin typeface="Arial" charset="0"/>
              <a:ea typeface="MS PGothic" pitchFamily="34" charset="-128"/>
              <a:cs typeface="+mn-cs"/>
            </a:endParaRPr>
          </a:p>
          <a:p>
            <a:endParaRPr lang="en-US" dirty="0"/>
          </a:p>
        </p:txBody>
      </p:sp>
    </p:spTree>
    <p:extLst>
      <p:ext uri="{BB962C8B-B14F-4D97-AF65-F5344CB8AC3E}">
        <p14:creationId xmlns:p14="http://schemas.microsoft.com/office/powerpoint/2010/main" val="3485216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Manual Input 6"/>
          <p:cNvSpPr/>
          <p:nvPr/>
        </p:nvSpPr>
        <p:spPr>
          <a:xfrm rot="10800000">
            <a:off x="266379" y="2060849"/>
            <a:ext cx="8640960" cy="172819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3" indent="0" algn="ctr">
              <a:buNone/>
              <a:defRPr>
                <a:solidFill>
                  <a:schemeClr val="tx1">
                    <a:tint val="75000"/>
                  </a:schemeClr>
                </a:solidFill>
              </a:defRPr>
            </a:lvl7pPr>
            <a:lvl8pPr marL="3200042" indent="0" algn="ctr">
              <a:buNone/>
              <a:defRPr>
                <a:solidFill>
                  <a:schemeClr val="tx1">
                    <a:tint val="75000"/>
                  </a:schemeClr>
                </a:solidFill>
              </a:defRPr>
            </a:lvl8pPr>
            <a:lvl9pPr marL="365719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FA9DD52-3F82-424C-9B0E-6AAADCA64A7D}" type="slidenum">
              <a:rPr lang="en-US" smtClean="0"/>
              <a:pPr>
                <a:defRPr/>
              </a:pPr>
              <a:t>‹#›</a:t>
            </a:fld>
            <a:endParaRPr lang="en-US"/>
          </a:p>
        </p:txBody>
      </p:sp>
    </p:spTree>
    <p:extLst>
      <p:ext uri="{BB962C8B-B14F-4D97-AF65-F5344CB8AC3E}">
        <p14:creationId xmlns:p14="http://schemas.microsoft.com/office/powerpoint/2010/main" val="1245082887"/>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30" tIns="45714" rIns="91430" bIns="45714"/>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30" tIns="45714" rIns="91430" bIns="45714"/>
          <a:lstStyle/>
          <a:p>
            <a:fld id="{4BB1B2C9-0E53-914F-ABDA-0A3AA439E58D}" type="datetimeFigureOut">
              <a:rPr lang="en-US" smtClean="0"/>
              <a:t>7/9/19</a:t>
            </a:fld>
            <a:endParaRPr lang="en-US"/>
          </a:p>
        </p:txBody>
      </p:sp>
      <p:sp>
        <p:nvSpPr>
          <p:cNvPr id="5" name="Footer Placeholder 4"/>
          <p:cNvSpPr>
            <a:spLocks noGrp="1"/>
          </p:cNvSpPr>
          <p:nvPr>
            <p:ph type="ftr" sz="quarter" idx="11"/>
          </p:nvPr>
        </p:nvSpPr>
        <p:spPr>
          <a:xfrm>
            <a:off x="3124201" y="6356350"/>
            <a:ext cx="2895600" cy="365125"/>
          </a:xfrm>
          <a:prstGeom prst="rect">
            <a:avLst/>
          </a:prstGeom>
        </p:spPr>
        <p:txBody>
          <a:bodyPr lIns="91430" tIns="45714" rIns="91430" bIns="45714"/>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30" tIns="45714" rIns="91430" bIns="45714"/>
          <a:lstStyle/>
          <a:p>
            <a:fld id="{80D54C44-371B-AF4A-896C-C74F8648440E}" type="slidenum">
              <a:rPr lang="en-US" smtClean="0"/>
              <a:t>‹#›</a:t>
            </a:fld>
            <a:endParaRPr lang="en-US"/>
          </a:p>
        </p:txBody>
      </p:sp>
    </p:spTree>
    <p:extLst>
      <p:ext uri="{BB962C8B-B14F-4D97-AF65-F5344CB8AC3E}">
        <p14:creationId xmlns:p14="http://schemas.microsoft.com/office/powerpoint/2010/main" val="82500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lowchart: Manual Input 6"/>
          <p:cNvSpPr/>
          <p:nvPr/>
        </p:nvSpPr>
        <p:spPr>
          <a:xfrm rot="10800000">
            <a:off x="457200" y="75600"/>
            <a:ext cx="8359200" cy="1756800"/>
          </a:xfrm>
          <a:prstGeom prst="flowChartManualInput">
            <a:avLst/>
          </a:prstGeom>
          <a:solidFill>
            <a:srgbClr val="B8D02C"/>
          </a:solidFill>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2" name="Title 1"/>
          <p:cNvSpPr>
            <a:spLocks noGrp="1"/>
          </p:cNvSpPr>
          <p:nvPr>
            <p:ph type="title"/>
          </p:nvPr>
        </p:nvSpPr>
        <p:spPr/>
        <p:txBody>
          <a:bodyPr/>
          <a:lstStyle/>
          <a:p>
            <a:r>
              <a:rPr lang="en-US"/>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82E9AD-21BF-4D3D-A245-AD54D19EE6A8}" type="slidenum">
              <a:rPr lang="en-US" smtClean="0"/>
              <a:pPr>
                <a:defRPr/>
              </a:pPr>
              <a:t>‹#›</a:t>
            </a:fld>
            <a:endParaRPr lang="en-US"/>
          </a:p>
        </p:txBody>
      </p:sp>
    </p:spTree>
    <p:extLst>
      <p:ext uri="{BB962C8B-B14F-4D97-AF65-F5344CB8AC3E}">
        <p14:creationId xmlns:p14="http://schemas.microsoft.com/office/powerpoint/2010/main" val="740631722"/>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lowchart: Manual Input 6"/>
          <p:cNvSpPr/>
          <p:nvPr/>
        </p:nvSpPr>
        <p:spPr>
          <a:xfrm rot="10800000">
            <a:off x="251521" y="4437112"/>
            <a:ext cx="8640960" cy="172819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6" indent="0">
              <a:buNone/>
              <a:defRPr sz="1400">
                <a:solidFill>
                  <a:schemeClr val="tx1">
                    <a:tint val="75000"/>
                  </a:schemeClr>
                </a:solidFill>
              </a:defRPr>
            </a:lvl4pPr>
            <a:lvl5pPr marL="1828595" indent="0">
              <a:buNone/>
              <a:defRPr sz="1400">
                <a:solidFill>
                  <a:schemeClr val="tx1">
                    <a:tint val="75000"/>
                  </a:schemeClr>
                </a:solidFill>
              </a:defRPr>
            </a:lvl5pPr>
            <a:lvl6pPr marL="2285744" indent="0">
              <a:buNone/>
              <a:defRPr sz="1400">
                <a:solidFill>
                  <a:schemeClr val="tx1">
                    <a:tint val="75000"/>
                  </a:schemeClr>
                </a:solidFill>
              </a:defRPr>
            </a:lvl6pPr>
            <a:lvl7pPr marL="2742893" indent="0">
              <a:buNone/>
              <a:defRPr sz="1400">
                <a:solidFill>
                  <a:schemeClr val="tx1">
                    <a:tint val="75000"/>
                  </a:schemeClr>
                </a:solidFill>
              </a:defRPr>
            </a:lvl7pPr>
            <a:lvl8pPr marL="3200042" indent="0">
              <a:buNone/>
              <a:defRPr sz="1400">
                <a:solidFill>
                  <a:schemeClr val="tx1">
                    <a:tint val="75000"/>
                  </a:schemeClr>
                </a:solidFill>
              </a:defRPr>
            </a:lvl8pPr>
            <a:lvl9pPr marL="365719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65C697-B6FC-4D01-9A91-2BAD3EB73C72}" type="slidenum">
              <a:rPr lang="en-US" smtClean="0"/>
              <a:pPr>
                <a:defRPr/>
              </a:pPr>
              <a:t>‹#›</a:t>
            </a:fld>
            <a:endParaRPr lang="en-US"/>
          </a:p>
        </p:txBody>
      </p:sp>
    </p:spTree>
    <p:extLst>
      <p:ext uri="{BB962C8B-B14F-4D97-AF65-F5344CB8AC3E}">
        <p14:creationId xmlns:p14="http://schemas.microsoft.com/office/powerpoint/2010/main" val="3120260429"/>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lowchart: Manual Input 7"/>
          <p:cNvSpPr/>
          <p:nvPr/>
        </p:nvSpPr>
        <p:spPr>
          <a:xfrm rot="10800000">
            <a:off x="251521" y="116633"/>
            <a:ext cx="8640960" cy="172819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2" name="Title 1"/>
          <p:cNvSpPr>
            <a:spLocks noGrp="1"/>
          </p:cNvSpPr>
          <p:nvPr>
            <p:ph type="title"/>
          </p:nvPr>
        </p:nvSpPr>
        <p:spPr/>
        <p:txBody>
          <a:bodyPr/>
          <a:lstStyle/>
          <a:p>
            <a:r>
              <a:rPr lang="en-US"/>
              <a:t>Click to edit Master title style</a:t>
            </a:r>
            <a:endParaRPr lang="en-CA"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EB80B6F-C05D-4890-ABBB-01B8AA18FEBB}" type="slidenum">
              <a:rPr lang="en-US" smtClean="0"/>
              <a:pPr>
                <a:defRPr/>
              </a:pPr>
              <a:t>‹#›</a:t>
            </a:fld>
            <a:endParaRPr lang="en-US"/>
          </a:p>
        </p:txBody>
      </p:sp>
    </p:spTree>
    <p:extLst>
      <p:ext uri="{BB962C8B-B14F-4D97-AF65-F5344CB8AC3E}">
        <p14:creationId xmlns:p14="http://schemas.microsoft.com/office/powerpoint/2010/main" val="2753140295"/>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lowchart: Manual Input 9"/>
          <p:cNvSpPr/>
          <p:nvPr/>
        </p:nvSpPr>
        <p:spPr>
          <a:xfrm rot="10800000">
            <a:off x="251521" y="116633"/>
            <a:ext cx="8640960" cy="172819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3" indent="0">
              <a:buNone/>
              <a:defRPr sz="1600" b="1"/>
            </a:lvl7pPr>
            <a:lvl8pPr marL="3200042" indent="0">
              <a:buNone/>
              <a:defRPr sz="1600" b="1"/>
            </a:lvl8pPr>
            <a:lvl9pPr marL="365719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3" indent="0">
              <a:buNone/>
              <a:defRPr sz="1600" b="1"/>
            </a:lvl7pPr>
            <a:lvl8pPr marL="3200042" indent="0">
              <a:buNone/>
              <a:defRPr sz="1600" b="1"/>
            </a:lvl8pPr>
            <a:lvl9pPr marL="365719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16C2F5F-9F81-4548-84E2-C15C1AC38416}" type="slidenum">
              <a:rPr lang="en-US" smtClean="0"/>
              <a:pPr>
                <a:defRPr/>
              </a:pPr>
              <a:t>‹#›</a:t>
            </a:fld>
            <a:endParaRPr lang="en-US"/>
          </a:p>
        </p:txBody>
      </p:sp>
    </p:spTree>
    <p:extLst>
      <p:ext uri="{BB962C8B-B14F-4D97-AF65-F5344CB8AC3E}">
        <p14:creationId xmlns:p14="http://schemas.microsoft.com/office/powerpoint/2010/main" val="4006514562"/>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lowchart: Manual Input 5"/>
          <p:cNvSpPr/>
          <p:nvPr/>
        </p:nvSpPr>
        <p:spPr>
          <a:xfrm rot="10800000">
            <a:off x="457200" y="75600"/>
            <a:ext cx="8359200" cy="1756800"/>
          </a:xfrm>
          <a:prstGeom prst="flowChartManualInput">
            <a:avLst/>
          </a:prstGeom>
          <a:solidFill>
            <a:srgbClr val="B8D02C"/>
          </a:solidFill>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2" name="Title 1"/>
          <p:cNvSpPr>
            <a:spLocks noGrp="1"/>
          </p:cNvSpPr>
          <p:nvPr>
            <p:ph type="title"/>
          </p:nvPr>
        </p:nvSpPr>
        <p:spPr/>
        <p:txBody>
          <a:bodyPr/>
          <a:lstStyle/>
          <a:p>
            <a:r>
              <a:rPr lang="en-US"/>
              <a:t>Click to edit Master title style</a:t>
            </a:r>
            <a:endParaRPr lang="en-CA"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038EBEB-AB6E-4AA1-9DB5-CADDA11122B5}" type="slidenum">
              <a:rPr lang="en-US" smtClean="0"/>
              <a:pPr>
                <a:defRPr/>
              </a:pPr>
              <a:t>‹#›</a:t>
            </a:fld>
            <a:endParaRPr lang="en-US"/>
          </a:p>
        </p:txBody>
      </p:sp>
    </p:spTree>
    <p:extLst>
      <p:ext uri="{BB962C8B-B14F-4D97-AF65-F5344CB8AC3E}">
        <p14:creationId xmlns:p14="http://schemas.microsoft.com/office/powerpoint/2010/main" val="191914084"/>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6928100-D22D-461B-BF19-90DE41F72C6E}" type="slidenum">
              <a:rPr lang="en-US" smtClean="0"/>
              <a:pPr>
                <a:defRPr/>
              </a:pPr>
              <a:t>‹#›</a:t>
            </a:fld>
            <a:endParaRPr lang="en-US"/>
          </a:p>
        </p:txBody>
      </p:sp>
    </p:spTree>
    <p:extLst>
      <p:ext uri="{BB962C8B-B14F-4D97-AF65-F5344CB8AC3E}">
        <p14:creationId xmlns:p14="http://schemas.microsoft.com/office/powerpoint/2010/main" val="2252521171"/>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49" indent="0">
              <a:buNone/>
              <a:defRPr sz="1200"/>
            </a:lvl2pPr>
            <a:lvl3pPr marL="914298" indent="0">
              <a:buNone/>
              <a:defRPr sz="1000"/>
            </a:lvl3pPr>
            <a:lvl4pPr marL="1371446" indent="0">
              <a:buNone/>
              <a:defRPr sz="900"/>
            </a:lvl4pPr>
            <a:lvl5pPr marL="1828595" indent="0">
              <a:buNone/>
              <a:defRPr sz="900"/>
            </a:lvl5pPr>
            <a:lvl6pPr marL="2285744" indent="0">
              <a:buNone/>
              <a:defRPr sz="900"/>
            </a:lvl6pPr>
            <a:lvl7pPr marL="2742893" indent="0">
              <a:buNone/>
              <a:defRPr sz="900"/>
            </a:lvl7pPr>
            <a:lvl8pPr marL="3200042" indent="0">
              <a:buNone/>
              <a:defRPr sz="900"/>
            </a:lvl8pPr>
            <a:lvl9pPr marL="365719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AEBE21A-3C77-4D96-8FDA-017D6A6C7A4D}" type="slidenum">
              <a:rPr lang="en-US" smtClean="0"/>
              <a:pPr>
                <a:defRPr/>
              </a:pPr>
              <a:t>‹#›</a:t>
            </a:fld>
            <a:endParaRPr lang="en-US"/>
          </a:p>
        </p:txBody>
      </p:sp>
    </p:spTree>
    <p:extLst>
      <p:ext uri="{BB962C8B-B14F-4D97-AF65-F5344CB8AC3E}">
        <p14:creationId xmlns:p14="http://schemas.microsoft.com/office/powerpoint/2010/main" val="3092364718"/>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9" indent="0">
              <a:buNone/>
              <a:defRPr sz="2800"/>
            </a:lvl2pPr>
            <a:lvl3pPr marL="914298" indent="0">
              <a:buNone/>
              <a:defRPr sz="2400"/>
            </a:lvl3pPr>
            <a:lvl4pPr marL="1371446" indent="0">
              <a:buNone/>
              <a:defRPr sz="2000"/>
            </a:lvl4pPr>
            <a:lvl5pPr marL="1828595" indent="0">
              <a:buNone/>
              <a:defRPr sz="2000"/>
            </a:lvl5pPr>
            <a:lvl6pPr marL="2285744" indent="0">
              <a:buNone/>
              <a:defRPr sz="2000"/>
            </a:lvl6pPr>
            <a:lvl7pPr marL="2742893" indent="0">
              <a:buNone/>
              <a:defRPr sz="2000"/>
            </a:lvl7pPr>
            <a:lvl8pPr marL="3200042" indent="0">
              <a:buNone/>
              <a:defRPr sz="2000"/>
            </a:lvl8pPr>
            <a:lvl9pPr marL="365719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49" indent="0">
              <a:buNone/>
              <a:defRPr sz="1200"/>
            </a:lvl2pPr>
            <a:lvl3pPr marL="914298" indent="0">
              <a:buNone/>
              <a:defRPr sz="1000"/>
            </a:lvl3pPr>
            <a:lvl4pPr marL="1371446" indent="0">
              <a:buNone/>
              <a:defRPr sz="900"/>
            </a:lvl4pPr>
            <a:lvl5pPr marL="1828595" indent="0">
              <a:buNone/>
              <a:defRPr sz="900"/>
            </a:lvl5pPr>
            <a:lvl6pPr marL="2285744" indent="0">
              <a:buNone/>
              <a:defRPr sz="900"/>
            </a:lvl6pPr>
            <a:lvl7pPr marL="2742893" indent="0">
              <a:buNone/>
              <a:defRPr sz="900"/>
            </a:lvl7pPr>
            <a:lvl8pPr marL="3200042" indent="0">
              <a:buNone/>
              <a:defRPr sz="900"/>
            </a:lvl8pPr>
            <a:lvl9pPr marL="365719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A78A643-AE19-40F2-B820-112B837E0E2F}" type="slidenum">
              <a:rPr lang="en-US" smtClean="0"/>
              <a:pPr>
                <a:defRPr/>
              </a:pPr>
              <a:t>‹#›</a:t>
            </a:fld>
            <a:endParaRPr lang="en-US"/>
          </a:p>
        </p:txBody>
      </p:sp>
    </p:spTree>
    <p:extLst>
      <p:ext uri="{BB962C8B-B14F-4D97-AF65-F5344CB8AC3E}">
        <p14:creationId xmlns:p14="http://schemas.microsoft.com/office/powerpoint/2010/main" val="3313288449"/>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30" tIns="45714" rIns="91430" bIns="45714"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457201" y="1600200"/>
            <a:ext cx="8229600" cy="4525963"/>
          </a:xfrm>
          <a:prstGeom prst="rect">
            <a:avLst/>
          </a:prstGeom>
        </p:spPr>
        <p:txBody>
          <a:bodyPr vert="horz" lIns="91430" tIns="45714" rIns="91430"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30" tIns="45714" rIns="91430" bIns="45714"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1430" tIns="45714" rIns="91430" bIns="45714"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30" tIns="45714" rIns="91430" bIns="45714" rtlCol="0" anchor="ctr"/>
          <a:lstStyle>
            <a:lvl1pPr algn="r">
              <a:defRPr sz="1200">
                <a:solidFill>
                  <a:schemeClr val="tx1">
                    <a:tint val="75000"/>
                  </a:schemeClr>
                </a:solidFill>
              </a:defRPr>
            </a:lvl1pPr>
          </a:lstStyle>
          <a:p>
            <a:pPr>
              <a:defRPr/>
            </a:pPr>
            <a:fld id="{13B93920-1058-4880-8647-1C1021FA9557}" type="slidenum">
              <a:rPr lang="en-US" smtClean="0"/>
              <a:pPr>
                <a:defRPr/>
              </a:pPr>
              <a:t>‹#›</a:t>
            </a:fld>
            <a:endParaRPr lang="en-US" dirty="0"/>
          </a:p>
        </p:txBody>
      </p:sp>
    </p:spTree>
    <p:extLst>
      <p:ext uri="{BB962C8B-B14F-4D97-AF65-F5344CB8AC3E}">
        <p14:creationId xmlns:p14="http://schemas.microsoft.com/office/powerpoint/2010/main" val="38319653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Lst>
  <p:transition>
    <p:split orient="vert"/>
  </p:transition>
  <p:txStyles>
    <p:titleStyle>
      <a:lvl1pPr algn="ctr" defTabSz="914298" rtl="0" eaLnBrk="1" latinLnBrk="0" hangingPunct="1">
        <a:spcBef>
          <a:spcPct val="0"/>
        </a:spcBef>
        <a:buNone/>
        <a:defRPr sz="4400" kern="1200">
          <a:solidFill>
            <a:schemeClr val="tx1"/>
          </a:solidFill>
          <a:latin typeface="+mj-lt"/>
          <a:ea typeface="+mj-ea"/>
          <a:cs typeface="+mj-cs"/>
        </a:defRPr>
      </a:lvl1pPr>
    </p:titleStyle>
    <p:body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3" algn="l" defTabSz="914298" rtl="0" eaLnBrk="1" latinLnBrk="0" hangingPunct="1">
        <a:defRPr sz="1800" kern="1200">
          <a:solidFill>
            <a:schemeClr val="tx1"/>
          </a:solidFill>
          <a:latin typeface="+mn-lt"/>
          <a:ea typeface="+mn-ea"/>
          <a:cs typeface="+mn-cs"/>
        </a:defRPr>
      </a:lvl7pPr>
      <a:lvl8pPr marL="3200042" algn="l" defTabSz="914298" rtl="0" eaLnBrk="1" latinLnBrk="0" hangingPunct="1">
        <a:defRPr sz="1800" kern="1200">
          <a:solidFill>
            <a:schemeClr val="tx1"/>
          </a:solidFill>
          <a:latin typeface="+mn-lt"/>
          <a:ea typeface="+mn-ea"/>
          <a:cs typeface="+mn-cs"/>
        </a:defRPr>
      </a:lvl8pPr>
      <a:lvl9pPr marL="3657190"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30" tIns="45714" rIns="91430" bIns="45714" rtlCol="0" anchor="ctr">
            <a:normAutofit/>
          </a:bodyPr>
          <a:lstStyle/>
          <a:p>
            <a:r>
              <a:rPr lang="en-CA"/>
              <a:t>Click to edit Master title style</a:t>
            </a:r>
            <a:endParaRPr lang="en-US"/>
          </a:p>
        </p:txBody>
      </p:sp>
    </p:spTree>
    <p:extLst>
      <p:ext uri="{BB962C8B-B14F-4D97-AF65-F5344CB8AC3E}">
        <p14:creationId xmlns:p14="http://schemas.microsoft.com/office/powerpoint/2010/main" val="1969617919"/>
      </p:ext>
    </p:extLst>
  </p:cSld>
  <p:clrMap bg1="lt1" tx1="dk1" bg2="lt2" tx2="dk2" accent1="accent1" accent2="accent2" accent3="accent3" accent4="accent4" accent5="accent5" accent6="accent6" hlink="hlink" folHlink="folHlink"/>
  <p:sldLayoutIdLst>
    <p:sldLayoutId id="2147483876" r:id="rId1"/>
  </p:sldLayoutIdLst>
  <p:txStyles>
    <p:titleStyle>
      <a:lvl1pPr algn="ctr" defTabSz="457149" rtl="0" eaLnBrk="1" latinLnBrk="0" hangingPunct="1">
        <a:spcBef>
          <a:spcPct val="0"/>
        </a:spcBef>
        <a:buNone/>
        <a:defRPr sz="4400" kern="1200">
          <a:solidFill>
            <a:schemeClr val="tx1"/>
          </a:solidFill>
          <a:latin typeface="+mj-lt"/>
          <a:ea typeface="+mj-ea"/>
          <a:cs typeface="+mj-cs"/>
        </a:defRPr>
      </a:lvl1pPr>
    </p:titleStyle>
    <p:bodyStyle>
      <a:lvl1pPr marL="342862" indent="-342862" algn="l" defTabSz="457149" rtl="0" eaLnBrk="1" latinLnBrk="0" hangingPunct="1">
        <a:spcBef>
          <a:spcPct val="20000"/>
        </a:spcBef>
        <a:buFont typeface="Arial"/>
        <a:buChar char="•"/>
        <a:defRPr sz="3200" kern="1200">
          <a:solidFill>
            <a:schemeClr val="tx1"/>
          </a:solidFill>
          <a:latin typeface="+mn-lt"/>
          <a:ea typeface="+mn-ea"/>
          <a:cs typeface="+mn-cs"/>
        </a:defRPr>
      </a:lvl1pPr>
      <a:lvl2pPr marL="742867" indent="-285718" algn="l" defTabSz="457149" rtl="0" eaLnBrk="1" latinLnBrk="0" hangingPunct="1">
        <a:spcBef>
          <a:spcPct val="20000"/>
        </a:spcBef>
        <a:buFont typeface="Arial"/>
        <a:buChar char="–"/>
        <a:defRPr sz="2800" kern="1200">
          <a:solidFill>
            <a:schemeClr val="tx1"/>
          </a:solidFill>
          <a:latin typeface="+mn-lt"/>
          <a:ea typeface="+mn-ea"/>
          <a:cs typeface="+mn-cs"/>
        </a:defRPr>
      </a:lvl2pPr>
      <a:lvl3pPr marL="1142872" indent="-228574" algn="l" defTabSz="457149" rtl="0" eaLnBrk="1" latinLnBrk="0" hangingPunct="1">
        <a:spcBef>
          <a:spcPct val="20000"/>
        </a:spcBef>
        <a:buFont typeface="Arial"/>
        <a:buChar char="•"/>
        <a:defRPr sz="2400" kern="1200">
          <a:solidFill>
            <a:schemeClr val="tx1"/>
          </a:solidFill>
          <a:latin typeface="+mn-lt"/>
          <a:ea typeface="+mn-ea"/>
          <a:cs typeface="+mn-cs"/>
        </a:defRPr>
      </a:lvl3pPr>
      <a:lvl4pPr marL="1600021" indent="-228574" algn="l" defTabSz="457149" rtl="0" eaLnBrk="1" latinLnBrk="0" hangingPunct="1">
        <a:spcBef>
          <a:spcPct val="20000"/>
        </a:spcBef>
        <a:buFont typeface="Arial"/>
        <a:buChar char="–"/>
        <a:defRPr sz="2000" kern="1200">
          <a:solidFill>
            <a:schemeClr val="tx1"/>
          </a:solidFill>
          <a:latin typeface="+mn-lt"/>
          <a:ea typeface="+mn-ea"/>
          <a:cs typeface="+mn-cs"/>
        </a:defRPr>
      </a:lvl4pPr>
      <a:lvl5pPr marL="1828595" indent="0" algn="l" defTabSz="457149" rtl="0" eaLnBrk="1" latinLnBrk="0" hangingPunct="1">
        <a:spcBef>
          <a:spcPct val="20000"/>
        </a:spcBef>
        <a:buFont typeface="Arial"/>
        <a:buNone/>
        <a:defRPr sz="2000" kern="1200">
          <a:solidFill>
            <a:schemeClr val="tx1"/>
          </a:solidFill>
          <a:latin typeface="+mn-lt"/>
          <a:ea typeface="+mn-ea"/>
          <a:cs typeface="+mn-cs"/>
        </a:defRPr>
      </a:lvl5pPr>
      <a:lvl6pPr marL="2514318" indent="-228574" algn="l" defTabSz="457149" rtl="0" eaLnBrk="1" latinLnBrk="0" hangingPunct="1">
        <a:spcBef>
          <a:spcPct val="20000"/>
        </a:spcBef>
        <a:buFont typeface="Arial"/>
        <a:buChar char="•"/>
        <a:defRPr sz="2000" kern="1200">
          <a:solidFill>
            <a:schemeClr val="tx1"/>
          </a:solidFill>
          <a:latin typeface="+mn-lt"/>
          <a:ea typeface="+mn-ea"/>
          <a:cs typeface="+mn-cs"/>
        </a:defRPr>
      </a:lvl6pPr>
      <a:lvl7pPr marL="2971467" indent="-228574" algn="l" defTabSz="457149" rtl="0" eaLnBrk="1" latinLnBrk="0" hangingPunct="1">
        <a:spcBef>
          <a:spcPct val="20000"/>
        </a:spcBef>
        <a:buFont typeface="Arial"/>
        <a:buChar char="•"/>
        <a:defRPr sz="2000" kern="1200">
          <a:solidFill>
            <a:schemeClr val="tx1"/>
          </a:solidFill>
          <a:latin typeface="+mn-lt"/>
          <a:ea typeface="+mn-ea"/>
          <a:cs typeface="+mn-cs"/>
        </a:defRPr>
      </a:lvl7pPr>
      <a:lvl8pPr marL="3428616" indent="-228574" algn="l" defTabSz="457149" rtl="0" eaLnBrk="1" latinLnBrk="0" hangingPunct="1">
        <a:spcBef>
          <a:spcPct val="20000"/>
        </a:spcBef>
        <a:buFont typeface="Arial"/>
        <a:buChar char="•"/>
        <a:defRPr sz="2000" kern="1200">
          <a:solidFill>
            <a:schemeClr val="tx1"/>
          </a:solidFill>
          <a:latin typeface="+mn-lt"/>
          <a:ea typeface="+mn-ea"/>
          <a:cs typeface="+mn-cs"/>
        </a:defRPr>
      </a:lvl8pPr>
      <a:lvl9pPr marL="3885765" indent="-228574" algn="l" defTabSz="45714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9" rtl="0" eaLnBrk="1" latinLnBrk="0" hangingPunct="1">
        <a:defRPr sz="1800" kern="1200">
          <a:solidFill>
            <a:schemeClr val="tx1"/>
          </a:solidFill>
          <a:latin typeface="+mn-lt"/>
          <a:ea typeface="+mn-ea"/>
          <a:cs typeface="+mn-cs"/>
        </a:defRPr>
      </a:lvl1pPr>
      <a:lvl2pPr marL="457149" algn="l" defTabSz="457149" rtl="0" eaLnBrk="1" latinLnBrk="0" hangingPunct="1">
        <a:defRPr sz="1800" kern="1200">
          <a:solidFill>
            <a:schemeClr val="tx1"/>
          </a:solidFill>
          <a:latin typeface="+mn-lt"/>
          <a:ea typeface="+mn-ea"/>
          <a:cs typeface="+mn-cs"/>
        </a:defRPr>
      </a:lvl2pPr>
      <a:lvl3pPr marL="914298" algn="l" defTabSz="457149" rtl="0" eaLnBrk="1" latinLnBrk="0" hangingPunct="1">
        <a:defRPr sz="1800" kern="1200">
          <a:solidFill>
            <a:schemeClr val="tx1"/>
          </a:solidFill>
          <a:latin typeface="+mn-lt"/>
          <a:ea typeface="+mn-ea"/>
          <a:cs typeface="+mn-cs"/>
        </a:defRPr>
      </a:lvl3pPr>
      <a:lvl4pPr marL="1371446" algn="l" defTabSz="457149" rtl="0" eaLnBrk="1" latinLnBrk="0" hangingPunct="1">
        <a:defRPr sz="1800" kern="1200">
          <a:solidFill>
            <a:schemeClr val="tx1"/>
          </a:solidFill>
          <a:latin typeface="+mn-lt"/>
          <a:ea typeface="+mn-ea"/>
          <a:cs typeface="+mn-cs"/>
        </a:defRPr>
      </a:lvl4pPr>
      <a:lvl5pPr marL="1828595" algn="l" defTabSz="457149" rtl="0" eaLnBrk="1" latinLnBrk="0" hangingPunct="1">
        <a:defRPr sz="1800" kern="1200">
          <a:solidFill>
            <a:schemeClr val="tx1"/>
          </a:solidFill>
          <a:latin typeface="+mn-lt"/>
          <a:ea typeface="+mn-ea"/>
          <a:cs typeface="+mn-cs"/>
        </a:defRPr>
      </a:lvl5pPr>
      <a:lvl6pPr marL="2285744" algn="l" defTabSz="457149" rtl="0" eaLnBrk="1" latinLnBrk="0" hangingPunct="1">
        <a:defRPr sz="1800" kern="1200">
          <a:solidFill>
            <a:schemeClr val="tx1"/>
          </a:solidFill>
          <a:latin typeface="+mn-lt"/>
          <a:ea typeface="+mn-ea"/>
          <a:cs typeface="+mn-cs"/>
        </a:defRPr>
      </a:lvl6pPr>
      <a:lvl7pPr marL="2742893" algn="l" defTabSz="457149" rtl="0" eaLnBrk="1" latinLnBrk="0" hangingPunct="1">
        <a:defRPr sz="1800" kern="1200">
          <a:solidFill>
            <a:schemeClr val="tx1"/>
          </a:solidFill>
          <a:latin typeface="+mn-lt"/>
          <a:ea typeface="+mn-ea"/>
          <a:cs typeface="+mn-cs"/>
        </a:defRPr>
      </a:lvl7pPr>
      <a:lvl8pPr marL="3200042" algn="l" defTabSz="457149" rtl="0" eaLnBrk="1" latinLnBrk="0" hangingPunct="1">
        <a:defRPr sz="1800" kern="1200">
          <a:solidFill>
            <a:schemeClr val="tx1"/>
          </a:solidFill>
          <a:latin typeface="+mn-lt"/>
          <a:ea typeface="+mn-ea"/>
          <a:cs typeface="+mn-cs"/>
        </a:defRPr>
      </a:lvl8pPr>
      <a:lvl9pPr marL="3657190" algn="l" defTabSz="45714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4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55.xml"/><Relationship Id="rId7"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OLE_LINK1" TargetMode="External"/><Relationship Id="rId5" Type="http://schemas.openxmlformats.org/officeDocument/2006/relationships/image" Target="../media/image47.png"/><Relationship Id="rId4" Type="http://schemas.openxmlformats.org/officeDocument/2006/relationships/oleObject" Target="!OLE_LINK2" TargetMode="External"/><Relationship Id="rId9" Type="http://schemas.openxmlformats.org/officeDocument/2006/relationships/image" Target="../media/image50.jp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9.xml"/><Relationship Id="rId3" Type="http://schemas.microsoft.com/office/2007/relationships/media" Target="../media/media2.wav"/><Relationship Id="rId7"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image" Target="../media/image6.wmf"/><Relationship Id="rId5" Type="http://schemas.microsoft.com/office/2007/relationships/media" Target="../media/media3.mp3"/><Relationship Id="rId10" Type="http://schemas.openxmlformats.org/officeDocument/2006/relationships/image" Target="../media/image53.png"/><Relationship Id="rId4" Type="http://schemas.openxmlformats.org/officeDocument/2006/relationships/audio" Target="../media/media2.wav"/><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56.tiff"/><Relationship Id="rId4" Type="http://schemas.openxmlformats.org/officeDocument/2006/relationships/image" Target="../media/image55.jpg"/></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60.tiff"/><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6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3.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Autofit/>
          </a:bodyPr>
          <a:lstStyle/>
          <a:p>
            <a:r>
              <a:rPr lang="en-US" sz="7200" dirty="0">
                <a:solidFill>
                  <a:schemeClr val="tx2">
                    <a:lumMod val="50000"/>
                  </a:schemeClr>
                </a:solidFill>
                <a:latin typeface="+mn-lt"/>
              </a:rPr>
              <a:t>Welcome to</a:t>
            </a:r>
            <a:endParaRPr lang="en-US" sz="7200" dirty="0">
              <a:solidFill>
                <a:schemeClr val="tx2">
                  <a:lumMod val="50000"/>
                </a:schemeClr>
              </a:solidFill>
              <a:effectLst>
                <a:outerShdw blurRad="38100" dist="38100" dir="2700000" algn="tl">
                  <a:srgbClr val="000000">
                    <a:alpha val="43137"/>
                  </a:srgbClr>
                </a:outerShdw>
              </a:effectLst>
              <a:latin typeface="+mn-lt"/>
            </a:endParaRPr>
          </a:p>
        </p:txBody>
      </p:sp>
      <p:sp>
        <p:nvSpPr>
          <p:cNvPr id="8197" name="WordArt 1034"/>
          <p:cNvSpPr>
            <a:spLocks noChangeArrowheads="1" noChangeShapeType="1" noTextEdit="1"/>
          </p:cNvSpPr>
          <p:nvPr/>
        </p:nvSpPr>
        <p:spPr bwMode="auto">
          <a:xfrm>
            <a:off x="3048000" y="5562600"/>
            <a:ext cx="3257550" cy="1066800"/>
          </a:xfrm>
          <a:prstGeom prst="rect">
            <a:avLst/>
          </a:prstGeom>
        </p:spPr>
        <p:txBody>
          <a:bodyPr wrap="none" lIns="91430" tIns="45714" rIns="91430" bIns="45714" fromWordArt="1">
            <a:prstTxWarp prst="textCanDown">
              <a:avLst>
                <a:gd name="adj" fmla="val 33333"/>
              </a:avLst>
            </a:prstTxWarp>
          </a:bodyPr>
          <a:lstStyle/>
          <a:p>
            <a:pPr algn="ctr"/>
            <a:endParaRPr lang="en-CA" sz="3600" kern="10">
              <a:ln w="9525">
                <a:solidFill>
                  <a:schemeClr val="tx1"/>
                </a:solidFill>
                <a:round/>
                <a:headEnd/>
                <a:tailEnd/>
              </a:ln>
              <a:solidFill>
                <a:srgbClr val="FF0000"/>
              </a:solidFill>
              <a:latin typeface="Arial"/>
              <a:cs typeface="Arial"/>
            </a:endParaRPr>
          </a:p>
        </p:txBody>
      </p:sp>
      <p:pic>
        <p:nvPicPr>
          <p:cNvPr id="21" name="Picture 20"/>
          <p:cNvPicPr>
            <a:picLocks noChangeAspect="1"/>
          </p:cNvPicPr>
          <p:nvPr/>
        </p:nvPicPr>
        <p:blipFill>
          <a:blip r:embed="rId3">
            <a:alphaModFix/>
          </a:blip>
          <a:stretch>
            <a:fillRect/>
          </a:stretch>
        </p:blipFill>
        <p:spPr>
          <a:xfrm>
            <a:off x="2590800" y="1498330"/>
            <a:ext cx="6248400" cy="5327162"/>
          </a:xfrm>
          <a:prstGeom prst="rect">
            <a:avLst/>
          </a:prstGeom>
        </p:spPr>
      </p:pic>
      <p:pic>
        <p:nvPicPr>
          <p:cNvPr id="8" name="Picture 7">
            <a:extLst>
              <a:ext uri="{FF2B5EF4-FFF2-40B4-BE49-F238E27FC236}">
                <a16:creationId xmlns:a16="http://schemas.microsoft.com/office/drawing/2014/main" id="{2AF0D1D1-58D7-8B4B-B466-C75C87052BAF}"/>
              </a:ext>
            </a:extLst>
          </p:cNvPr>
          <p:cNvPicPr/>
          <p:nvPr/>
        </p:nvPicPr>
        <p:blipFill>
          <a:blip r:embed="rId4"/>
          <a:stretch>
            <a:fillRect/>
          </a:stretch>
        </p:blipFill>
        <p:spPr>
          <a:xfrm>
            <a:off x="1462742" y="2884376"/>
            <a:ext cx="2649338" cy="261068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194"/>
                                        </p:tgtEl>
                                        <p:attrNameLst>
                                          <p:attrName>ppt_x</p:attrName>
                                          <p:attrName>ppt_y</p:attrName>
                                        </p:attrNameLst>
                                      </p:cBhvr>
                                    </p:animMotion>
                                    <p:animRot by="1500000">
                                      <p:cBhvr>
                                        <p:cTn id="7" dur="125" fill="hold">
                                          <p:stCondLst>
                                            <p:cond delay="0"/>
                                          </p:stCondLst>
                                        </p:cTn>
                                        <p:tgtEl>
                                          <p:spTgt spid="8194"/>
                                        </p:tgtEl>
                                        <p:attrNameLst>
                                          <p:attrName>r</p:attrName>
                                        </p:attrNameLst>
                                      </p:cBhvr>
                                    </p:animRot>
                                    <p:animRot by="-1500000">
                                      <p:cBhvr>
                                        <p:cTn id="8" dur="125" fill="hold">
                                          <p:stCondLst>
                                            <p:cond delay="125"/>
                                          </p:stCondLst>
                                        </p:cTn>
                                        <p:tgtEl>
                                          <p:spTgt spid="8194"/>
                                        </p:tgtEl>
                                        <p:attrNameLst>
                                          <p:attrName>r</p:attrName>
                                        </p:attrNameLst>
                                      </p:cBhvr>
                                    </p:animRot>
                                    <p:animRot by="-1500000">
                                      <p:cBhvr>
                                        <p:cTn id="9" dur="125" fill="hold">
                                          <p:stCondLst>
                                            <p:cond delay="250"/>
                                          </p:stCondLst>
                                        </p:cTn>
                                        <p:tgtEl>
                                          <p:spTgt spid="8194"/>
                                        </p:tgtEl>
                                        <p:attrNameLst>
                                          <p:attrName>r</p:attrName>
                                        </p:attrNameLst>
                                      </p:cBhvr>
                                    </p:animRot>
                                    <p:animRot by="1500000">
                                      <p:cBhvr>
                                        <p:cTn id="10" dur="125" fill="hold">
                                          <p:stCondLst>
                                            <p:cond delay="375"/>
                                          </p:stCondLst>
                                        </p:cTn>
                                        <p:tgtEl>
                                          <p:spTgt spid="81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r>
              <a:rPr lang="en-US" sz="7200" dirty="0"/>
              <a:t>The Brain</a:t>
            </a:r>
          </a:p>
        </p:txBody>
      </p:sp>
      <p:sp>
        <p:nvSpPr>
          <p:cNvPr id="19459" name="Rectangle 3"/>
          <p:cNvSpPr>
            <a:spLocks noChangeArrowheads="1"/>
          </p:cNvSpPr>
          <p:nvPr/>
        </p:nvSpPr>
        <p:spPr bwMode="auto">
          <a:xfrm>
            <a:off x="2819400" y="2183734"/>
            <a:ext cx="5912224" cy="3477863"/>
          </a:xfrm>
          <a:prstGeom prst="rect">
            <a:avLst/>
          </a:prstGeom>
          <a:noFill/>
          <a:ln w="9525">
            <a:noFill/>
            <a:miter lim="800000"/>
            <a:headEnd/>
            <a:tailEnd/>
          </a:ln>
        </p:spPr>
        <p:txBody>
          <a:bodyPr wrap="square" lIns="91430" tIns="45714" rIns="91430" bIns="45714">
            <a:spAutoFit/>
          </a:bodyPr>
          <a:lstStyle/>
          <a:p>
            <a:r>
              <a:rPr lang="en-US" sz="3200" b="1" dirty="0">
                <a:latin typeface="+mn-lt"/>
                <a:cs typeface="Arial" pitchFamily="34" charset="0"/>
              </a:rPr>
              <a:t>Q: </a:t>
            </a:r>
            <a:r>
              <a:rPr lang="en-US" sz="3200" dirty="0">
                <a:latin typeface="+mn-lt"/>
                <a:cs typeface="Arial" pitchFamily="34" charset="0"/>
              </a:rPr>
              <a:t>Why is the brain so important?</a:t>
            </a:r>
          </a:p>
          <a:p>
            <a:endParaRPr lang="en-US" sz="3200" dirty="0">
              <a:latin typeface="+mn-lt"/>
              <a:cs typeface="Arial" pitchFamily="34" charset="0"/>
            </a:endParaRPr>
          </a:p>
          <a:p>
            <a:endParaRPr lang="en-US" sz="3200" dirty="0">
              <a:latin typeface="+mn-lt"/>
              <a:cs typeface="Arial" pitchFamily="34" charset="0"/>
            </a:endParaRPr>
          </a:p>
          <a:p>
            <a:br>
              <a:rPr lang="en-US" sz="3200" b="1" dirty="0">
                <a:latin typeface="+mn-lt"/>
                <a:cs typeface="Arial" pitchFamily="34" charset="0"/>
              </a:rPr>
            </a:br>
            <a:br>
              <a:rPr lang="en-US" sz="2800" b="1" dirty="0">
                <a:latin typeface="+mn-lt"/>
                <a:cs typeface="Arial" pitchFamily="34" charset="0"/>
              </a:rPr>
            </a:br>
            <a:r>
              <a:rPr lang="en-US" sz="3200" b="1" dirty="0">
                <a:latin typeface="+mn-lt"/>
                <a:cs typeface="Arial" pitchFamily="34" charset="0"/>
              </a:rPr>
              <a:t>Q: </a:t>
            </a:r>
            <a:r>
              <a:rPr lang="en-US" sz="3200" dirty="0">
                <a:latin typeface="+mn-lt"/>
                <a:cs typeface="Arial" pitchFamily="34" charset="0"/>
              </a:rPr>
              <a:t>How much do you think your brain weighs? </a:t>
            </a:r>
          </a:p>
        </p:txBody>
      </p:sp>
      <p:sp>
        <p:nvSpPr>
          <p:cNvPr id="5" name="TextBox 4"/>
          <p:cNvSpPr txBox="1"/>
          <p:nvPr/>
        </p:nvSpPr>
        <p:spPr>
          <a:xfrm>
            <a:off x="3390223" y="5661597"/>
            <a:ext cx="5016481" cy="584763"/>
          </a:xfrm>
          <a:prstGeom prst="rect">
            <a:avLst/>
          </a:prstGeom>
          <a:noFill/>
        </p:spPr>
        <p:txBody>
          <a:bodyPr wrap="none" lIns="91430" tIns="45714" rIns="91430" bIns="45714" rtlCol="0">
            <a:spAutoFit/>
          </a:bodyPr>
          <a:lstStyle/>
          <a:p>
            <a:r>
              <a:rPr lang="en-US" sz="3200" dirty="0">
                <a:solidFill>
                  <a:schemeClr val="tx2"/>
                </a:solidFill>
                <a:effectLst>
                  <a:outerShdw blurRad="38100" dist="38100" dir="2700000" algn="tl">
                    <a:srgbClr val="000000">
                      <a:alpha val="43137"/>
                    </a:srgbClr>
                  </a:outerShdw>
                </a:effectLst>
                <a:latin typeface="+mn-lt"/>
              </a:rPr>
              <a:t>A: </a:t>
            </a:r>
            <a:r>
              <a:rPr lang="en-US" sz="3200" dirty="0">
                <a:solidFill>
                  <a:srgbClr val="1E497D"/>
                </a:solidFill>
                <a:latin typeface="Calibri" panose="020F0502020204030204" pitchFamily="34" charset="0"/>
                <a:cs typeface="Calibri" panose="020F0502020204030204" pitchFamily="34" charset="0"/>
              </a:rPr>
              <a:t>2 ½  to 3 </a:t>
            </a:r>
            <a:r>
              <a:rPr lang="en-US" sz="3200" dirty="0" err="1">
                <a:solidFill>
                  <a:srgbClr val="1E497D"/>
                </a:solidFill>
                <a:latin typeface="Calibri" panose="020F0502020204030204" pitchFamily="34" charset="0"/>
                <a:cs typeface="Calibri" panose="020F0502020204030204" pitchFamily="34" charset="0"/>
              </a:rPr>
              <a:t>lbs</a:t>
            </a:r>
            <a:r>
              <a:rPr lang="en-US" sz="3200" dirty="0">
                <a:solidFill>
                  <a:srgbClr val="1E497D"/>
                </a:solidFill>
                <a:latin typeface="Calibri" panose="020F0502020204030204" pitchFamily="34" charset="0"/>
                <a:cs typeface="Calibri" panose="020F0502020204030204" pitchFamily="34" charset="0"/>
              </a:rPr>
              <a:t> (about 1.3 kg)</a:t>
            </a:r>
            <a:endParaRPr lang="en-US" sz="3200" dirty="0">
              <a:solidFill>
                <a:srgbClr val="1E497D"/>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Box 7"/>
          <p:cNvSpPr txBox="1"/>
          <p:nvPr/>
        </p:nvSpPr>
        <p:spPr>
          <a:xfrm>
            <a:off x="3390223" y="2744382"/>
            <a:ext cx="5166589" cy="1569648"/>
          </a:xfrm>
          <a:prstGeom prst="rect">
            <a:avLst/>
          </a:prstGeom>
          <a:noFill/>
        </p:spPr>
        <p:txBody>
          <a:bodyPr wrap="square" lIns="91430" tIns="45714" rIns="91430" bIns="45714" rtlCol="0">
            <a:spAutoFit/>
          </a:bodyPr>
          <a:lstStyle/>
          <a:p>
            <a:r>
              <a:rPr lang="en-US" sz="3200" dirty="0">
                <a:solidFill>
                  <a:srgbClr val="1E497D"/>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200" dirty="0">
                <a:solidFill>
                  <a:srgbClr val="1E497D"/>
                </a:solidFill>
                <a:latin typeface="Calibri" panose="020F0502020204030204" pitchFamily="34" charset="0"/>
                <a:cs typeface="Calibri" panose="020F0502020204030204" pitchFamily="34" charset="0"/>
              </a:rPr>
              <a:t>It controls our ability to think, move, see, hear, taste and smell.</a:t>
            </a:r>
            <a:endParaRPr lang="en-US" sz="3200" dirty="0">
              <a:solidFill>
                <a:srgbClr val="1E497D"/>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DFB8C6-EC50-394A-B136-C0B993B21DC9}"/>
              </a:ext>
            </a:extLst>
          </p:cNvPr>
          <p:cNvPicPr>
            <a:picLocks noChangeAspect="1"/>
          </p:cNvPicPr>
          <p:nvPr/>
        </p:nvPicPr>
        <p:blipFill>
          <a:blip r:embed="rId3"/>
          <a:stretch>
            <a:fillRect/>
          </a:stretch>
        </p:blipFill>
        <p:spPr>
          <a:xfrm>
            <a:off x="368566" y="2030152"/>
            <a:ext cx="2615222" cy="322764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Autofit/>
          </a:bodyPr>
          <a:lstStyle/>
          <a:p>
            <a:r>
              <a:rPr lang="en-US" sz="6900" dirty="0">
                <a:latin typeface="Calibri"/>
                <a:cs typeface="Calibri"/>
              </a:rPr>
              <a:t>The Lobes of the Brain</a:t>
            </a:r>
          </a:p>
        </p:txBody>
      </p:sp>
      <p:sp>
        <p:nvSpPr>
          <p:cNvPr id="19459" name="Rectangle 4"/>
          <p:cNvSpPr>
            <a:spLocks noChangeArrowheads="1"/>
          </p:cNvSpPr>
          <p:nvPr/>
        </p:nvSpPr>
        <p:spPr bwMode="auto">
          <a:xfrm>
            <a:off x="685800" y="2438400"/>
            <a:ext cx="184150" cy="457200"/>
          </a:xfrm>
          <a:prstGeom prst="rect">
            <a:avLst/>
          </a:prstGeom>
          <a:noFill/>
          <a:ln w="9525">
            <a:noFill/>
            <a:miter lim="800000"/>
            <a:headEnd/>
            <a:tailEnd/>
          </a:ln>
        </p:spPr>
        <p:txBody>
          <a:bodyPr wrap="none" lIns="91430" tIns="45714" rIns="91430" bIns="45714">
            <a:spAutoFit/>
          </a:bodyPr>
          <a:lstStyle/>
          <a:p>
            <a:endParaRPr lang="en-US" sz="2400">
              <a:latin typeface="Calibri"/>
              <a:cs typeface="Calibri"/>
            </a:endParaRPr>
          </a:p>
        </p:txBody>
      </p:sp>
      <p:sp>
        <p:nvSpPr>
          <p:cNvPr id="20484" name="Rectangle 5"/>
          <p:cNvSpPr>
            <a:spLocks noChangeArrowheads="1"/>
          </p:cNvSpPr>
          <p:nvPr/>
        </p:nvSpPr>
        <p:spPr bwMode="auto">
          <a:xfrm>
            <a:off x="1189424" y="2286000"/>
            <a:ext cx="6888480" cy="4313989"/>
          </a:xfrm>
          <a:prstGeom prst="rect">
            <a:avLst/>
          </a:prstGeom>
          <a:solidFill>
            <a:schemeClr val="bg1"/>
          </a:solidFill>
          <a:ln w="9525">
            <a:noFill/>
            <a:miter lim="800000"/>
            <a:headEnd/>
            <a:tailEnd/>
          </a:ln>
        </p:spPr>
        <p:txBody>
          <a:bodyPr wrap="square" lIns="91430" tIns="45714" rIns="91430" bIns="45714">
            <a:spAutoFit/>
          </a:bodyPr>
          <a:lstStyle/>
          <a:p>
            <a:pPr>
              <a:spcAft>
                <a:spcPts val="1400"/>
              </a:spcAft>
              <a:defRPr/>
            </a:pPr>
            <a:r>
              <a:rPr lang="en-US" sz="3600" dirty="0">
                <a:latin typeface="Calibri" panose="020F0502020204030204" pitchFamily="34" charset="0"/>
                <a:ea typeface="SimSun" pitchFamily="2" charset="-122"/>
                <a:cs typeface="Calibri" panose="020F0502020204030204" pitchFamily="34" charset="0"/>
              </a:rPr>
              <a:t>The brain has </a:t>
            </a:r>
            <a:r>
              <a:rPr lang="en-US" sz="3600" b="1" dirty="0">
                <a:solidFill>
                  <a:srgbClr val="FF6501"/>
                </a:solidFill>
                <a:latin typeface="Calibri" panose="020F0502020204030204" pitchFamily="34" charset="0"/>
                <a:cs typeface="Calibri" panose="020F0502020204030204" pitchFamily="34" charset="0"/>
              </a:rPr>
              <a:t>4</a:t>
            </a:r>
            <a:r>
              <a:rPr lang="en-US" sz="3600" dirty="0">
                <a:latin typeface="Calibri" panose="020F0502020204030204" pitchFamily="34" charset="0"/>
                <a:ea typeface="SimSun" pitchFamily="2" charset="-122"/>
                <a:cs typeface="Calibri" panose="020F0502020204030204" pitchFamily="34" charset="0"/>
              </a:rPr>
              <a:t> important lobes:	</a:t>
            </a:r>
          </a:p>
          <a:p>
            <a:pPr lvl="1">
              <a:spcAft>
                <a:spcPts val="1400"/>
              </a:spcAft>
              <a:buFontTx/>
              <a:buChar char="•"/>
              <a:defRPr/>
            </a:pPr>
            <a:r>
              <a:rPr lang="en-US" sz="3600" dirty="0">
                <a:latin typeface="Calibri" panose="020F0502020204030204" pitchFamily="34" charset="0"/>
                <a:ea typeface="SimSun" pitchFamily="2" charset="-122"/>
                <a:cs typeface="Calibri" panose="020F0502020204030204" pitchFamily="34" charset="0"/>
              </a:rPr>
              <a:t>	Frontal Lobe</a:t>
            </a:r>
          </a:p>
          <a:p>
            <a:pPr lvl="1">
              <a:spcAft>
                <a:spcPts val="1400"/>
              </a:spcAft>
              <a:buFontTx/>
              <a:buChar char="•"/>
              <a:defRPr/>
            </a:pPr>
            <a:r>
              <a:rPr lang="en-US" sz="3600" dirty="0">
                <a:latin typeface="Calibri" panose="020F0502020204030204" pitchFamily="34" charset="0"/>
                <a:ea typeface="SimSun" pitchFamily="2" charset="-122"/>
                <a:cs typeface="Calibri" panose="020F0502020204030204" pitchFamily="34" charset="0"/>
              </a:rPr>
              <a:t> 	Parietal Lobe</a:t>
            </a:r>
          </a:p>
          <a:p>
            <a:pPr lvl="1">
              <a:spcAft>
                <a:spcPts val="1400"/>
              </a:spcAft>
              <a:buFontTx/>
              <a:buChar char="•"/>
              <a:defRPr/>
            </a:pPr>
            <a:r>
              <a:rPr lang="en-US" sz="3600" dirty="0">
                <a:latin typeface="Calibri" panose="020F0502020204030204" pitchFamily="34" charset="0"/>
                <a:ea typeface="SimSun" pitchFamily="2" charset="-122"/>
                <a:cs typeface="Calibri" panose="020F0502020204030204" pitchFamily="34" charset="0"/>
              </a:rPr>
              <a:t>  Temporal Lobe</a:t>
            </a:r>
          </a:p>
          <a:p>
            <a:pPr lvl="1">
              <a:spcAft>
                <a:spcPts val="1400"/>
              </a:spcAft>
              <a:buFontTx/>
              <a:buChar char="•"/>
              <a:defRPr/>
            </a:pPr>
            <a:r>
              <a:rPr lang="en-US" sz="3600" dirty="0">
                <a:latin typeface="Calibri" panose="020F0502020204030204" pitchFamily="34" charset="0"/>
                <a:ea typeface="SimSun" pitchFamily="2" charset="-122"/>
                <a:cs typeface="Calibri" panose="020F0502020204030204" pitchFamily="34" charset="0"/>
              </a:rPr>
              <a:t> 	Occipital Lobe</a:t>
            </a:r>
          </a:p>
          <a:p>
            <a:pPr lvl="2">
              <a:buFontTx/>
              <a:buChar char="•"/>
              <a:defRPr/>
            </a:pPr>
            <a:endParaRPr lang="en-US" sz="3600" dirty="0">
              <a:latin typeface="Calibri" panose="020F0502020204030204" pitchFamily="34" charset="0"/>
              <a:ea typeface="SimSun" pitchFamily="2" charset="-122"/>
              <a:cs typeface="Calibri" panose="020F0502020204030204" pitchFamily="34" charset="0"/>
            </a:endParaRPr>
          </a:p>
        </p:txBody>
      </p:sp>
    </p:spTree>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Autofit/>
          </a:bodyPr>
          <a:lstStyle/>
          <a:p>
            <a:r>
              <a:rPr lang="en-US" sz="7200" dirty="0"/>
              <a:t>The Lobes</a:t>
            </a:r>
          </a:p>
        </p:txBody>
      </p:sp>
      <p:grpSp>
        <p:nvGrpSpPr>
          <p:cNvPr id="21" name="Group 20">
            <a:extLst>
              <a:ext uri="{FF2B5EF4-FFF2-40B4-BE49-F238E27FC236}">
                <a16:creationId xmlns:a16="http://schemas.microsoft.com/office/drawing/2014/main" id="{4B070CA1-DF55-FB47-93BE-38D563040059}"/>
              </a:ext>
            </a:extLst>
          </p:cNvPr>
          <p:cNvGrpSpPr/>
          <p:nvPr/>
        </p:nvGrpSpPr>
        <p:grpSpPr>
          <a:xfrm>
            <a:off x="504914" y="2279883"/>
            <a:ext cx="8134172" cy="3892317"/>
            <a:chOff x="706865" y="2127483"/>
            <a:chExt cx="8134172" cy="3892317"/>
          </a:xfrm>
        </p:grpSpPr>
        <p:sp>
          <p:nvSpPr>
            <p:cNvPr id="1028" name="Rectangle 4"/>
            <p:cNvSpPr>
              <a:spLocks noChangeArrowheads="1"/>
            </p:cNvSpPr>
            <p:nvPr/>
          </p:nvSpPr>
          <p:spPr bwMode="auto">
            <a:xfrm>
              <a:off x="733760" y="2142261"/>
              <a:ext cx="1754637" cy="461653"/>
            </a:xfrm>
            <a:prstGeom prst="rect">
              <a:avLst/>
            </a:prstGeom>
            <a:noFill/>
            <a:ln w="9525">
              <a:noFill/>
              <a:miter lim="800000"/>
              <a:headEnd/>
              <a:tailEnd/>
            </a:ln>
          </p:spPr>
          <p:txBody>
            <a:bodyPr wrap="none" lIns="91430" tIns="45714" rIns="91430" bIns="45714">
              <a:spAutoFit/>
            </a:bodyPr>
            <a:lstStyle/>
            <a:p>
              <a:r>
                <a:rPr lang="en-US" sz="2400" dirty="0">
                  <a:solidFill>
                    <a:srgbClr val="000000"/>
                  </a:solidFill>
                  <a:latin typeface="Calibri"/>
                  <a:cs typeface="Calibri"/>
                </a:rPr>
                <a:t>Frontal Lobe</a:t>
              </a:r>
            </a:p>
          </p:txBody>
        </p:sp>
        <p:sp>
          <p:nvSpPr>
            <p:cNvPr id="1029" name="Rectangle 5"/>
            <p:cNvSpPr>
              <a:spLocks noChangeArrowheads="1"/>
            </p:cNvSpPr>
            <p:nvPr/>
          </p:nvSpPr>
          <p:spPr bwMode="auto">
            <a:xfrm>
              <a:off x="706865" y="4785529"/>
              <a:ext cx="2209800" cy="461665"/>
            </a:xfrm>
            <a:prstGeom prst="rect">
              <a:avLst/>
            </a:prstGeom>
            <a:noFill/>
            <a:ln w="9525">
              <a:noFill/>
              <a:miter lim="800000"/>
              <a:headEnd/>
              <a:tailEnd/>
            </a:ln>
          </p:spPr>
          <p:txBody>
            <a:bodyPr wrap="square" lIns="91430" tIns="45714" rIns="91430" bIns="45714">
              <a:spAutoFit/>
            </a:bodyPr>
            <a:lstStyle/>
            <a:p>
              <a:r>
                <a:rPr lang="en-US" sz="2400" dirty="0">
                  <a:solidFill>
                    <a:srgbClr val="000000"/>
                  </a:solidFill>
                  <a:latin typeface="Calibri"/>
                  <a:cs typeface="Calibri"/>
                </a:rPr>
                <a:t>Temporal Lobe</a:t>
              </a:r>
            </a:p>
          </p:txBody>
        </p:sp>
        <p:sp>
          <p:nvSpPr>
            <p:cNvPr id="1030" name="Rectangle 6"/>
            <p:cNvSpPr>
              <a:spLocks noChangeArrowheads="1"/>
            </p:cNvSpPr>
            <p:nvPr/>
          </p:nvSpPr>
          <p:spPr bwMode="auto">
            <a:xfrm>
              <a:off x="6612593" y="2373087"/>
              <a:ext cx="1819408" cy="461653"/>
            </a:xfrm>
            <a:prstGeom prst="rect">
              <a:avLst/>
            </a:prstGeom>
            <a:noFill/>
            <a:ln w="9525">
              <a:noFill/>
              <a:miter lim="800000"/>
              <a:headEnd/>
              <a:tailEnd/>
            </a:ln>
          </p:spPr>
          <p:txBody>
            <a:bodyPr wrap="none" lIns="91430" tIns="45714" rIns="91430" bIns="45714">
              <a:spAutoFit/>
            </a:bodyPr>
            <a:lstStyle/>
            <a:p>
              <a:r>
                <a:rPr lang="en-US" sz="2400" dirty="0">
                  <a:solidFill>
                    <a:srgbClr val="000000"/>
                  </a:solidFill>
                  <a:latin typeface="Calibri"/>
                  <a:cs typeface="Calibri"/>
                </a:rPr>
                <a:t>Parietal Lobe</a:t>
              </a:r>
            </a:p>
          </p:txBody>
        </p:sp>
        <p:sp>
          <p:nvSpPr>
            <p:cNvPr id="9" name="Rectangle 8"/>
            <p:cNvSpPr/>
            <p:nvPr/>
          </p:nvSpPr>
          <p:spPr bwMode="auto">
            <a:xfrm>
              <a:off x="5046662" y="5638800"/>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solidFill>
                  <a:srgbClr val="000000"/>
                </a:solidFill>
                <a:latin typeface="Calibri"/>
                <a:cs typeface="Calibri"/>
              </a:endParaRPr>
            </a:p>
          </p:txBody>
        </p:sp>
        <p:sp>
          <p:nvSpPr>
            <p:cNvPr id="1031" name="Rectangle 7"/>
            <p:cNvSpPr>
              <a:spLocks noChangeArrowheads="1"/>
            </p:cNvSpPr>
            <p:nvPr/>
          </p:nvSpPr>
          <p:spPr bwMode="auto">
            <a:xfrm>
              <a:off x="6892086" y="4883873"/>
              <a:ext cx="1948951" cy="461653"/>
            </a:xfrm>
            <a:prstGeom prst="rect">
              <a:avLst/>
            </a:prstGeom>
            <a:noFill/>
            <a:ln w="9525">
              <a:noFill/>
              <a:miter lim="800000"/>
              <a:headEnd/>
              <a:tailEnd/>
            </a:ln>
          </p:spPr>
          <p:txBody>
            <a:bodyPr wrap="none" lIns="91430" tIns="45714" rIns="91430" bIns="45714">
              <a:spAutoFit/>
            </a:bodyPr>
            <a:lstStyle/>
            <a:p>
              <a:r>
                <a:rPr lang="en-US" sz="2400" dirty="0">
                  <a:solidFill>
                    <a:srgbClr val="000000"/>
                  </a:solidFill>
                  <a:latin typeface="Calibri"/>
                  <a:cs typeface="Calibri"/>
                </a:rPr>
                <a:t>Occipital Lobe</a:t>
              </a:r>
            </a:p>
          </p:txBody>
        </p:sp>
        <p:pic>
          <p:nvPicPr>
            <p:cNvPr id="3" name="Picture 2">
              <a:extLst>
                <a:ext uri="{FF2B5EF4-FFF2-40B4-BE49-F238E27FC236}">
                  <a16:creationId xmlns:a16="http://schemas.microsoft.com/office/drawing/2014/main" id="{CB790825-096A-7E42-A3FD-54F2AFC1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727">
              <a:off x="2301281" y="2127483"/>
              <a:ext cx="5030027" cy="3588086"/>
            </a:xfrm>
            <a:prstGeom prst="rect">
              <a:avLst/>
            </a:prstGeom>
          </p:spPr>
        </p:pic>
        <p:cxnSp>
          <p:nvCxnSpPr>
            <p:cNvPr id="12" name="Elbow Connector 11">
              <a:extLst>
                <a:ext uri="{FF2B5EF4-FFF2-40B4-BE49-F238E27FC236}">
                  <a16:creationId xmlns:a16="http://schemas.microsoft.com/office/drawing/2014/main" id="{C46BD0AE-623D-B942-93C8-3598F6903B4C}"/>
                </a:ext>
              </a:extLst>
            </p:cNvPr>
            <p:cNvCxnSpPr>
              <a:cxnSpLocks/>
            </p:cNvCxnSpPr>
            <p:nvPr/>
          </p:nvCxnSpPr>
          <p:spPr>
            <a:xfrm>
              <a:off x="1073524" y="2682953"/>
              <a:ext cx="2209800" cy="252000"/>
            </a:xfrm>
            <a:prstGeom prst="bentConnector3">
              <a:avLst>
                <a:gd name="adj1" fmla="val 99899"/>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28E647CC-95AC-D34F-92C0-3A7D0A464F11}"/>
                </a:ext>
              </a:extLst>
            </p:cNvPr>
            <p:cNvCxnSpPr>
              <a:cxnSpLocks/>
            </p:cNvCxnSpPr>
            <p:nvPr/>
          </p:nvCxnSpPr>
          <p:spPr>
            <a:xfrm flipV="1">
              <a:off x="1905000" y="5016362"/>
              <a:ext cx="2209800" cy="252000"/>
            </a:xfrm>
            <a:prstGeom prst="bentConnector3">
              <a:avLst>
                <a:gd name="adj1" fmla="val 99899"/>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05806F4B-4A1E-6244-8F22-E31EA5C28D28}"/>
                </a:ext>
              </a:extLst>
            </p:cNvPr>
            <p:cNvCxnSpPr>
              <a:cxnSpLocks/>
            </p:cNvCxnSpPr>
            <p:nvPr/>
          </p:nvCxnSpPr>
          <p:spPr>
            <a:xfrm flipH="1">
              <a:off x="6037262" y="2936853"/>
              <a:ext cx="2209800" cy="252000"/>
            </a:xfrm>
            <a:prstGeom prst="bentConnector3">
              <a:avLst>
                <a:gd name="adj1" fmla="val 99899"/>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0A00E3B9-76BC-554D-B9D6-87745920C6EF}"/>
                </a:ext>
              </a:extLst>
            </p:cNvPr>
            <p:cNvCxnSpPr>
              <a:cxnSpLocks/>
            </p:cNvCxnSpPr>
            <p:nvPr/>
          </p:nvCxnSpPr>
          <p:spPr>
            <a:xfrm rot="10800000">
              <a:off x="6612593" y="4946581"/>
              <a:ext cx="2034658" cy="470038"/>
            </a:xfrm>
            <a:prstGeom prst="bentConnector3">
              <a:avLst>
                <a:gd name="adj1" fmla="val 99567"/>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Autofit/>
          </a:bodyPr>
          <a:lstStyle/>
          <a:p>
            <a:r>
              <a:rPr lang="en-US" sz="7200" dirty="0">
                <a:solidFill>
                  <a:srgbClr val="000000"/>
                </a:solidFill>
              </a:rPr>
              <a:t>The Cerebellum</a:t>
            </a:r>
          </a:p>
        </p:txBody>
      </p:sp>
      <p:sp>
        <p:nvSpPr>
          <p:cNvPr id="2052" name="Rectangle 3"/>
          <p:cNvSpPr>
            <a:spLocks noGrp="1" noChangeArrowheads="1"/>
          </p:cNvSpPr>
          <p:nvPr>
            <p:ph idx="4294967295"/>
          </p:nvPr>
        </p:nvSpPr>
        <p:spPr>
          <a:xfrm>
            <a:off x="609600" y="2027238"/>
            <a:ext cx="8077201" cy="4297362"/>
          </a:xfrm>
          <a:solidFill>
            <a:schemeClr val="bg1"/>
          </a:solidFill>
        </p:spPr>
        <p:txBody>
          <a:bodyPr/>
          <a:lstStyle/>
          <a:p>
            <a:pPr marL="0" indent="0">
              <a:buNone/>
            </a:pPr>
            <a:r>
              <a:rPr lang="en-US" dirty="0">
                <a:latin typeface="+mj-lt"/>
                <a:cs typeface="Arial" pitchFamily="34" charset="0"/>
              </a:rPr>
              <a:t>An important part of the brain, but not one of the lobes.</a:t>
            </a:r>
          </a:p>
        </p:txBody>
      </p:sp>
      <p:sp>
        <p:nvSpPr>
          <p:cNvPr id="2053" name="Rectangle 6"/>
          <p:cNvSpPr>
            <a:spLocks noChangeArrowheads="1"/>
          </p:cNvSpPr>
          <p:nvPr/>
        </p:nvSpPr>
        <p:spPr bwMode="auto">
          <a:xfrm>
            <a:off x="6405282" y="5435910"/>
            <a:ext cx="1625996" cy="461653"/>
          </a:xfrm>
          <a:prstGeom prst="rect">
            <a:avLst/>
          </a:prstGeom>
          <a:noFill/>
          <a:ln w="9525">
            <a:noFill/>
            <a:miter lim="800000"/>
            <a:headEnd/>
            <a:tailEnd/>
          </a:ln>
        </p:spPr>
        <p:txBody>
          <a:bodyPr wrap="none" lIns="91430" tIns="45714" rIns="91430" bIns="45714">
            <a:spAutoFit/>
          </a:bodyPr>
          <a:lstStyle/>
          <a:p>
            <a:r>
              <a:rPr lang="en-US" sz="2400" dirty="0">
                <a:latin typeface="+mj-lt"/>
              </a:rPr>
              <a:t>Cerebellum</a:t>
            </a:r>
          </a:p>
        </p:txBody>
      </p:sp>
      <p:sp>
        <p:nvSpPr>
          <p:cNvPr id="6" name="Rectangle 5"/>
          <p:cNvSpPr/>
          <p:nvPr/>
        </p:nvSpPr>
        <p:spPr bwMode="auto">
          <a:xfrm>
            <a:off x="4267200" y="3276600"/>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mj-lt"/>
            </a:endParaRPr>
          </a:p>
        </p:txBody>
      </p:sp>
      <p:sp>
        <p:nvSpPr>
          <p:cNvPr id="7" name="Rectangle 6"/>
          <p:cNvSpPr/>
          <p:nvPr/>
        </p:nvSpPr>
        <p:spPr bwMode="auto">
          <a:xfrm>
            <a:off x="1066800" y="3124201"/>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mj-lt"/>
            </a:endParaRPr>
          </a:p>
        </p:txBody>
      </p:sp>
      <p:sp>
        <p:nvSpPr>
          <p:cNvPr id="8" name="Rectangle 7"/>
          <p:cNvSpPr/>
          <p:nvPr/>
        </p:nvSpPr>
        <p:spPr bwMode="auto">
          <a:xfrm>
            <a:off x="914400" y="4876801"/>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mj-lt"/>
            </a:endParaRPr>
          </a:p>
        </p:txBody>
      </p:sp>
      <p:sp>
        <p:nvSpPr>
          <p:cNvPr id="9" name="Rectangle 8"/>
          <p:cNvSpPr/>
          <p:nvPr/>
        </p:nvSpPr>
        <p:spPr bwMode="auto">
          <a:xfrm>
            <a:off x="4419600" y="5029201"/>
            <a:ext cx="1981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mj-lt"/>
            </a:endParaRPr>
          </a:p>
        </p:txBody>
      </p:sp>
      <p:pic>
        <p:nvPicPr>
          <p:cNvPr id="11" name="Picture 10">
            <a:extLst>
              <a:ext uri="{FF2B5EF4-FFF2-40B4-BE49-F238E27FC236}">
                <a16:creationId xmlns:a16="http://schemas.microsoft.com/office/drawing/2014/main" id="{71A4A490-AEAC-C14C-81E5-C475AB86F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727">
            <a:off x="2319801" y="2769547"/>
            <a:ext cx="4420058" cy="3152975"/>
          </a:xfrm>
          <a:prstGeom prst="rect">
            <a:avLst/>
          </a:prstGeom>
        </p:spPr>
      </p:pic>
      <p:cxnSp>
        <p:nvCxnSpPr>
          <p:cNvPr id="12" name="Elbow Connector 11">
            <a:extLst>
              <a:ext uri="{FF2B5EF4-FFF2-40B4-BE49-F238E27FC236}">
                <a16:creationId xmlns:a16="http://schemas.microsoft.com/office/drawing/2014/main" id="{BCB3FE4D-0437-0846-BD3B-50F9817C4F26}"/>
              </a:ext>
            </a:extLst>
          </p:cNvPr>
          <p:cNvCxnSpPr>
            <a:cxnSpLocks/>
          </p:cNvCxnSpPr>
          <p:nvPr/>
        </p:nvCxnSpPr>
        <p:spPr>
          <a:xfrm rot="10800000">
            <a:off x="5581273" y="5517776"/>
            <a:ext cx="2034658" cy="470038"/>
          </a:xfrm>
          <a:prstGeom prst="bentConnector3">
            <a:avLst>
              <a:gd name="adj1" fmla="val 99567"/>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7200" dirty="0">
                <a:latin typeface="Calibri"/>
                <a:cs typeface="Calibri"/>
              </a:rPr>
              <a:t>Question</a:t>
            </a:r>
          </a:p>
        </p:txBody>
      </p:sp>
      <p:sp>
        <p:nvSpPr>
          <p:cNvPr id="23554" name="Rectangle 3"/>
          <p:cNvSpPr>
            <a:spLocks noGrp="1" noChangeArrowheads="1"/>
          </p:cNvSpPr>
          <p:nvPr>
            <p:ph idx="4294967295"/>
          </p:nvPr>
        </p:nvSpPr>
        <p:spPr>
          <a:xfrm>
            <a:off x="762000" y="2209800"/>
            <a:ext cx="7315200" cy="3810000"/>
          </a:xfrm>
          <a:solidFill>
            <a:schemeClr val="bg1"/>
          </a:solidFill>
        </p:spPr>
        <p:txBody>
          <a:bodyPr>
            <a:normAutofit/>
          </a:bodyPr>
          <a:lstStyle/>
          <a:p>
            <a:pPr marL="0" indent="0">
              <a:lnSpc>
                <a:spcPct val="90000"/>
              </a:lnSpc>
              <a:buNone/>
            </a:pPr>
            <a:r>
              <a:rPr lang="en-US" sz="3600" b="1" dirty="0">
                <a:latin typeface="Calibri"/>
                <a:ea typeface="SimSun" pitchFamily="2" charset="-122"/>
                <a:cs typeface="Calibri"/>
              </a:rPr>
              <a:t>Q</a:t>
            </a:r>
            <a:r>
              <a:rPr lang="en-US" sz="3600" dirty="0">
                <a:latin typeface="Calibri"/>
                <a:ea typeface="SimSun" pitchFamily="2" charset="-122"/>
                <a:cs typeface="Calibri"/>
              </a:rPr>
              <a:t>: What happens when we damage our lobes?</a:t>
            </a:r>
            <a:r>
              <a:rPr lang="en-US" sz="3600" i="1" dirty="0">
                <a:latin typeface="Calibri"/>
                <a:ea typeface="SimSun" pitchFamily="2" charset="-122"/>
                <a:cs typeface="Calibri"/>
              </a:rPr>
              <a:t> </a:t>
            </a:r>
          </a:p>
        </p:txBody>
      </p:sp>
      <p:pic>
        <p:nvPicPr>
          <p:cNvPr id="23556" name="Picture 7" descr="http://www.math.hmc.edu/~tucker/math104/graphics/thinking-cap.gif"/>
          <p:cNvPicPr>
            <a:picLocks noChangeAspect="1" noChangeArrowheads="1"/>
          </p:cNvPicPr>
          <p:nvPr/>
        </p:nvPicPr>
        <p:blipFill>
          <a:blip r:embed="rId3" cstate="print"/>
          <a:srcRect/>
          <a:stretch>
            <a:fillRect/>
          </a:stretch>
        </p:blipFill>
        <p:spPr bwMode="auto">
          <a:xfrm>
            <a:off x="5729288" y="2743200"/>
            <a:ext cx="2957513" cy="3429001"/>
          </a:xfrm>
          <a:prstGeom prst="rect">
            <a:avLst/>
          </a:prstGeom>
          <a:noFill/>
          <a:ln w="9525">
            <a:noFill/>
            <a:miter lim="800000"/>
            <a:headEnd/>
            <a:tailEnd/>
          </a:ln>
        </p:spPr>
      </p:pic>
      <p:sp>
        <p:nvSpPr>
          <p:cNvPr id="5" name="TextBox 4"/>
          <p:cNvSpPr txBox="1"/>
          <p:nvPr/>
        </p:nvSpPr>
        <p:spPr>
          <a:xfrm>
            <a:off x="1238251" y="3657600"/>
            <a:ext cx="4686299" cy="1200316"/>
          </a:xfrm>
          <a:prstGeom prst="rect">
            <a:avLst/>
          </a:prstGeom>
          <a:noFill/>
        </p:spPr>
        <p:txBody>
          <a:bodyPr wrap="square" lIns="91430" tIns="45714" rIns="91430" bIns="45714" rtlCol="0">
            <a:spAutoFit/>
          </a:bodyPr>
          <a:lstStyle/>
          <a:p>
            <a:r>
              <a:rPr lang="en-US" sz="3600" b="1" dirty="0">
                <a:solidFill>
                  <a:srgbClr val="1E497D"/>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600" dirty="0">
                <a:solidFill>
                  <a:srgbClr val="1E497D"/>
                </a:solidFill>
                <a:latin typeface="Calibri" panose="020F0502020204030204" pitchFamily="34" charset="0"/>
                <a:cs typeface="Calibri" panose="020F0502020204030204" pitchFamily="34" charset="0"/>
              </a:rPr>
              <a:t>Life would just not be the same!</a:t>
            </a:r>
            <a:endParaRPr lang="en-US" sz="3600" b="1" dirty="0">
              <a:solidFill>
                <a:srgbClr val="1E497D"/>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6"/>
          <p:cNvSpPr>
            <a:spLocks noChangeArrowheads="1"/>
          </p:cNvSpPr>
          <p:nvPr/>
        </p:nvSpPr>
        <p:spPr bwMode="auto">
          <a:xfrm>
            <a:off x="533400" y="2065986"/>
            <a:ext cx="5029200" cy="2971800"/>
          </a:xfrm>
          <a:prstGeom prst="rect">
            <a:avLst/>
          </a:prstGeom>
          <a:solidFill>
            <a:schemeClr val="bg1"/>
          </a:solidFill>
          <a:ln w="9525">
            <a:noFill/>
            <a:miter lim="800000"/>
            <a:headEnd/>
            <a:tailEnd/>
          </a:ln>
        </p:spPr>
        <p:txBody>
          <a:bodyPr lIns="91430" tIns="45714" rIns="91430" bIns="45714"/>
          <a:lstStyle/>
          <a:p>
            <a:r>
              <a:rPr lang="en-US" sz="3200" dirty="0">
                <a:latin typeface="Calibri"/>
                <a:cs typeface="Calibri"/>
              </a:rPr>
              <a:t>Rob fell off his bike and he wasn’t wearing his helmet.</a:t>
            </a:r>
          </a:p>
          <a:p>
            <a:endParaRPr lang="en-US" sz="2000" dirty="0">
              <a:latin typeface="Calibri"/>
              <a:cs typeface="Calibri"/>
            </a:endParaRPr>
          </a:p>
          <a:p>
            <a:r>
              <a:rPr lang="en-US" sz="3200" dirty="0">
                <a:latin typeface="Calibri"/>
                <a:cs typeface="Calibri"/>
              </a:rPr>
              <a:t>When he came home from the hospital, he didn't like playing video games or soccer any more, and he would laugh at different jokes.</a:t>
            </a:r>
          </a:p>
        </p:txBody>
      </p:sp>
      <p:sp>
        <p:nvSpPr>
          <p:cNvPr id="6" name="Explosion 1 11"/>
          <p:cNvSpPr>
            <a:spLocks noChangeArrowheads="1"/>
          </p:cNvSpPr>
          <p:nvPr/>
        </p:nvSpPr>
        <p:spPr bwMode="auto">
          <a:xfrm>
            <a:off x="4724400" y="4945063"/>
            <a:ext cx="4267200" cy="1836737"/>
          </a:xfrm>
          <a:prstGeom prst="irregularSeal1">
            <a:avLst/>
          </a:prstGeom>
          <a:solidFill>
            <a:srgbClr val="B8D02C"/>
          </a:solidFill>
          <a:ln w="9525" algn="ctr">
            <a:solidFill>
              <a:schemeClr val="tx1"/>
            </a:solidFill>
            <a:round/>
            <a:headEnd/>
            <a:tailEnd/>
          </a:ln>
        </p:spPr>
        <p:txBody>
          <a:bodyPr lIns="91430" tIns="45714" rIns="91430" bIns="45714" anchor="ctr" anchorCtr="0"/>
          <a:lstStyle/>
          <a:p>
            <a:pPr algn="ctr"/>
            <a:r>
              <a:rPr lang="en-CA" sz="2800" dirty="0">
                <a:solidFill>
                  <a:srgbClr val="000000"/>
                </a:solidFill>
                <a:latin typeface="Calibri"/>
                <a:cs typeface="Calibri"/>
              </a:rPr>
              <a:t>Frontal Lobe</a:t>
            </a:r>
          </a:p>
        </p:txBody>
      </p:sp>
      <p:sp>
        <p:nvSpPr>
          <p:cNvPr id="2" name="Title 1"/>
          <p:cNvSpPr>
            <a:spLocks noGrp="1"/>
          </p:cNvSpPr>
          <p:nvPr>
            <p:ph type="title"/>
          </p:nvPr>
        </p:nvSpPr>
        <p:spPr/>
        <p:txBody>
          <a:bodyPr>
            <a:noAutofit/>
          </a:bodyPr>
          <a:lstStyle/>
          <a:p>
            <a:r>
              <a:rPr lang="en-CA" sz="4800" dirty="0">
                <a:latin typeface="Calibri"/>
                <a:cs typeface="Calibri"/>
              </a:rPr>
              <a:t>What lobe could be damaged?</a:t>
            </a:r>
          </a:p>
        </p:txBody>
      </p:sp>
      <p:pic>
        <p:nvPicPr>
          <p:cNvPr id="304130" name="Picture 2" descr="http://www.picturesof.net/_images_300/A_Boy_Whose_Fallen_Off_His_Bike_and_Scraped_His_Knees_Royalty_Free_Clipart_Picture_110313-184116-142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2133600"/>
            <a:ext cx="2857500" cy="209550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ChangeArrowheads="1"/>
          </p:cNvSpPr>
          <p:nvPr/>
        </p:nvSpPr>
        <p:spPr bwMode="auto">
          <a:xfrm>
            <a:off x="487181" y="1981200"/>
            <a:ext cx="4952999" cy="3962399"/>
          </a:xfrm>
          <a:prstGeom prst="rect">
            <a:avLst/>
          </a:prstGeom>
          <a:solidFill>
            <a:schemeClr val="bg1"/>
          </a:solidFill>
          <a:ln w="9525">
            <a:noFill/>
            <a:miter lim="800000"/>
            <a:headEnd/>
            <a:tailEnd/>
          </a:ln>
        </p:spPr>
        <p:txBody>
          <a:bodyPr lIns="91430" tIns="45714" rIns="91430" bIns="45714"/>
          <a:lstStyle/>
          <a:p>
            <a:r>
              <a:rPr lang="en-US" altLang="zh-CN" sz="3200" dirty="0">
                <a:latin typeface="Calibri"/>
                <a:cs typeface="Calibri"/>
              </a:rPr>
              <a:t>Brittany</a:t>
            </a:r>
            <a:r>
              <a:rPr lang="en-US" sz="3200" dirty="0">
                <a:latin typeface="Calibri"/>
                <a:cs typeface="Calibri"/>
              </a:rPr>
              <a:t> fell </a:t>
            </a:r>
            <a:r>
              <a:rPr lang="en-US" altLang="zh-CN" sz="3200" dirty="0">
                <a:latin typeface="Calibri"/>
                <a:cs typeface="Calibri"/>
              </a:rPr>
              <a:t>while snowboarding and she w</a:t>
            </a:r>
            <a:r>
              <a:rPr lang="en-US" sz="3200" dirty="0">
                <a:latin typeface="Calibri"/>
                <a:cs typeface="Calibri"/>
              </a:rPr>
              <a:t>asn’t wearing her helmet.</a:t>
            </a:r>
          </a:p>
          <a:p>
            <a:pPr>
              <a:buFont typeface="Times" pitchFamily="1" charset="0"/>
              <a:buNone/>
            </a:pPr>
            <a:endParaRPr lang="en-US" sz="1400" dirty="0">
              <a:latin typeface="Calibri"/>
              <a:cs typeface="Calibri"/>
            </a:endParaRPr>
          </a:p>
          <a:p>
            <a:r>
              <a:rPr lang="en-US" altLang="zh-CN" sz="3200" dirty="0">
                <a:latin typeface="Calibri"/>
                <a:cs typeface="Calibri"/>
              </a:rPr>
              <a:t>Later that night when she was watching TV, she noticed that all the kids </a:t>
            </a:r>
            <a:br>
              <a:rPr lang="en-US" altLang="zh-CN" sz="3200" dirty="0">
                <a:latin typeface="Calibri"/>
                <a:cs typeface="Calibri"/>
              </a:rPr>
            </a:br>
            <a:r>
              <a:rPr lang="en-US" altLang="zh-CN" sz="3200" dirty="0">
                <a:latin typeface="Calibri"/>
                <a:cs typeface="Calibri"/>
              </a:rPr>
              <a:t>on </a:t>
            </a:r>
            <a:r>
              <a:rPr lang="en-US" altLang="zh-CN" sz="3200" i="1" dirty="0">
                <a:latin typeface="Calibri"/>
                <a:cs typeface="Calibri"/>
              </a:rPr>
              <a:t>The Family Network</a:t>
            </a:r>
            <a:r>
              <a:rPr lang="en-US" altLang="zh-CN" sz="3200" dirty="0">
                <a:latin typeface="Calibri"/>
                <a:cs typeface="Calibri"/>
              </a:rPr>
              <a:t> </a:t>
            </a:r>
            <a:br>
              <a:rPr lang="en-US" altLang="zh-CN" sz="3200" dirty="0">
                <a:latin typeface="Calibri"/>
                <a:cs typeface="Calibri"/>
              </a:rPr>
            </a:br>
            <a:r>
              <a:rPr lang="en-US" altLang="zh-CN" sz="3200" dirty="0">
                <a:latin typeface="Calibri"/>
                <a:cs typeface="Calibri"/>
              </a:rPr>
              <a:t>were really blurry!!</a:t>
            </a:r>
          </a:p>
          <a:p>
            <a:endParaRPr lang="en-US" sz="3200" dirty="0">
              <a:latin typeface="Calibri"/>
              <a:cs typeface="Calibri"/>
            </a:endParaRPr>
          </a:p>
        </p:txBody>
      </p:sp>
      <p:sp>
        <p:nvSpPr>
          <p:cNvPr id="5" name="Explosion 1 11"/>
          <p:cNvSpPr>
            <a:spLocks noChangeArrowheads="1"/>
          </p:cNvSpPr>
          <p:nvPr/>
        </p:nvSpPr>
        <p:spPr bwMode="auto">
          <a:xfrm>
            <a:off x="4678348" y="4600731"/>
            <a:ext cx="4028440" cy="1982631"/>
          </a:xfrm>
          <a:prstGeom prst="irregularSeal1">
            <a:avLst/>
          </a:prstGeom>
          <a:solidFill>
            <a:srgbClr val="B8D02C"/>
          </a:solidFill>
          <a:ln w="9525" algn="ctr">
            <a:solidFill>
              <a:schemeClr val="tx1"/>
            </a:solidFill>
            <a:round/>
            <a:headEnd/>
            <a:tailEnd/>
          </a:ln>
        </p:spPr>
        <p:txBody>
          <a:bodyPr lIns="91430" tIns="45714" rIns="91430" bIns="45714" anchor="ctr" anchorCtr="0"/>
          <a:lstStyle/>
          <a:p>
            <a:pPr algn="ctr"/>
            <a:r>
              <a:rPr lang="en-CA" sz="2800" dirty="0">
                <a:solidFill>
                  <a:srgbClr val="000000"/>
                </a:solidFill>
                <a:latin typeface="Calibri"/>
                <a:cs typeface="Calibri"/>
              </a:rPr>
              <a:t>Occipital Lobe</a:t>
            </a:r>
          </a:p>
        </p:txBody>
      </p:sp>
      <p:sp>
        <p:nvSpPr>
          <p:cNvPr id="2" name="Title 1"/>
          <p:cNvSpPr>
            <a:spLocks noGrp="1"/>
          </p:cNvSpPr>
          <p:nvPr>
            <p:ph type="title"/>
          </p:nvPr>
        </p:nvSpPr>
        <p:spPr/>
        <p:txBody>
          <a:bodyPr>
            <a:normAutofit/>
          </a:bodyPr>
          <a:lstStyle/>
          <a:p>
            <a:r>
              <a:rPr lang="en-CA" sz="4800" dirty="0">
                <a:latin typeface="Calibri"/>
                <a:cs typeface="Calibri"/>
              </a:rPr>
              <a:t>What lobe could be damaged?</a:t>
            </a:r>
          </a:p>
        </p:txBody>
      </p:sp>
      <p:pic>
        <p:nvPicPr>
          <p:cNvPr id="7" name="Picture 6">
            <a:extLst>
              <a:ext uri="{FF2B5EF4-FFF2-40B4-BE49-F238E27FC236}">
                <a16:creationId xmlns:a16="http://schemas.microsoft.com/office/drawing/2014/main" id="{C94164C6-8322-6D47-B40C-E9DAAD07A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180" y="1828800"/>
            <a:ext cx="3017521" cy="251460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a:noFill/>
          <a:ln/>
        </p:spPr>
        <p:txBody>
          <a:bodyPr>
            <a:noAutofit/>
          </a:bodyPr>
          <a:lstStyle/>
          <a:p>
            <a:r>
              <a:rPr lang="en-US" sz="7200" dirty="0"/>
              <a:t>Five Senses</a:t>
            </a:r>
          </a:p>
        </p:txBody>
      </p:sp>
      <p:sp>
        <p:nvSpPr>
          <p:cNvPr id="3076" name="Rectangle 4"/>
          <p:cNvSpPr>
            <a:spLocks noGrp="1" noChangeArrowheads="1"/>
          </p:cNvSpPr>
          <p:nvPr>
            <p:ph idx="4294967295"/>
          </p:nvPr>
        </p:nvSpPr>
        <p:spPr>
          <a:xfrm>
            <a:off x="593632" y="2232532"/>
            <a:ext cx="2357438" cy="3525234"/>
          </a:xfrm>
          <a:solidFill>
            <a:schemeClr val="bg1"/>
          </a:solidFill>
          <a:ln/>
        </p:spPr>
        <p:txBody>
          <a:bodyPr>
            <a:normAutofit/>
          </a:bodyPr>
          <a:lstStyle/>
          <a:p>
            <a:pPr marL="0" indent="0">
              <a:buNone/>
            </a:pPr>
            <a:r>
              <a:rPr lang="en-US" sz="3600" dirty="0">
                <a:solidFill>
                  <a:srgbClr val="000000"/>
                </a:solidFill>
                <a:latin typeface="Calibri" panose="020F0502020204030204" pitchFamily="34" charset="0"/>
                <a:cs typeface="Calibri" panose="020F0502020204030204" pitchFamily="34" charset="0"/>
              </a:rPr>
              <a:t>Smell</a:t>
            </a:r>
          </a:p>
          <a:p>
            <a:pPr marL="0" indent="0">
              <a:buNone/>
            </a:pPr>
            <a:r>
              <a:rPr lang="en-US" sz="3600" dirty="0">
                <a:solidFill>
                  <a:srgbClr val="000000"/>
                </a:solidFill>
                <a:latin typeface="Calibri" panose="020F0502020204030204" pitchFamily="34" charset="0"/>
                <a:cs typeface="Calibri" panose="020F0502020204030204" pitchFamily="34" charset="0"/>
              </a:rPr>
              <a:t>Taste</a:t>
            </a:r>
          </a:p>
          <a:p>
            <a:pPr marL="0" indent="0">
              <a:buNone/>
            </a:pPr>
            <a:r>
              <a:rPr lang="en-US" sz="3600" dirty="0">
                <a:solidFill>
                  <a:srgbClr val="000000"/>
                </a:solidFill>
                <a:latin typeface="Calibri" panose="020F0502020204030204" pitchFamily="34" charset="0"/>
                <a:cs typeface="Calibri" panose="020F0502020204030204" pitchFamily="34" charset="0"/>
              </a:rPr>
              <a:t>Vision</a:t>
            </a:r>
          </a:p>
          <a:p>
            <a:pPr marL="0" indent="0">
              <a:buNone/>
            </a:pPr>
            <a:r>
              <a:rPr lang="en-US" sz="3600" dirty="0">
                <a:solidFill>
                  <a:srgbClr val="000000"/>
                </a:solidFill>
                <a:latin typeface="Calibri" panose="020F0502020204030204" pitchFamily="34" charset="0"/>
                <a:cs typeface="Calibri" panose="020F0502020204030204" pitchFamily="34" charset="0"/>
              </a:rPr>
              <a:t>Hearing</a:t>
            </a:r>
          </a:p>
          <a:p>
            <a:pPr marL="0" indent="0">
              <a:buNone/>
            </a:pPr>
            <a:r>
              <a:rPr lang="en-US" sz="3600" dirty="0">
                <a:solidFill>
                  <a:srgbClr val="000000"/>
                </a:solidFill>
                <a:latin typeface="Calibri" panose="020F0502020204030204" pitchFamily="34" charset="0"/>
                <a:cs typeface="Calibri" panose="020F0502020204030204" pitchFamily="34" charset="0"/>
              </a:rPr>
              <a:t>Touch</a:t>
            </a:r>
          </a:p>
        </p:txBody>
      </p:sp>
      <p:pic>
        <p:nvPicPr>
          <p:cNvPr id="3" name="Picture 2">
            <a:extLst>
              <a:ext uri="{FF2B5EF4-FFF2-40B4-BE49-F238E27FC236}">
                <a16:creationId xmlns:a16="http://schemas.microsoft.com/office/drawing/2014/main" id="{5DE03C33-A334-3844-99A3-96BCB3CD4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027239"/>
            <a:ext cx="2052658" cy="1752601"/>
          </a:xfrm>
          <a:prstGeom prst="rect">
            <a:avLst/>
          </a:prstGeom>
        </p:spPr>
      </p:pic>
      <p:pic>
        <p:nvPicPr>
          <p:cNvPr id="5" name="Picture 4">
            <a:extLst>
              <a:ext uri="{FF2B5EF4-FFF2-40B4-BE49-F238E27FC236}">
                <a16:creationId xmlns:a16="http://schemas.microsoft.com/office/drawing/2014/main" id="{0097F1B8-79EB-9B4B-B9A2-7924EAAB2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620" y="2027238"/>
            <a:ext cx="1752601" cy="1752601"/>
          </a:xfrm>
          <a:prstGeom prst="rect">
            <a:avLst/>
          </a:prstGeom>
        </p:spPr>
      </p:pic>
      <p:pic>
        <p:nvPicPr>
          <p:cNvPr id="7" name="Picture 6">
            <a:extLst>
              <a:ext uri="{FF2B5EF4-FFF2-40B4-BE49-F238E27FC236}">
                <a16:creationId xmlns:a16="http://schemas.microsoft.com/office/drawing/2014/main" id="{973CBD96-D547-F74C-A931-7B5CB4F79A98}"/>
              </a:ext>
            </a:extLst>
          </p:cNvPr>
          <p:cNvPicPr>
            <a:picLocks noChangeAspect="1"/>
          </p:cNvPicPr>
          <p:nvPr/>
        </p:nvPicPr>
        <p:blipFill rotWithShape="1">
          <a:blip r:embed="rId5">
            <a:extLst>
              <a:ext uri="{28A0092B-C50C-407E-A947-70E740481C1C}">
                <a14:useLocalDpi xmlns:a14="http://schemas.microsoft.com/office/drawing/2010/main" val="0"/>
              </a:ext>
            </a:extLst>
          </a:blip>
          <a:srcRect l="2061" t="21039"/>
          <a:stretch/>
        </p:blipFill>
        <p:spPr>
          <a:xfrm>
            <a:off x="6444771" y="2027239"/>
            <a:ext cx="1872000" cy="1745084"/>
          </a:xfrm>
          <a:prstGeom prst="rect">
            <a:avLst/>
          </a:prstGeom>
        </p:spPr>
      </p:pic>
      <p:pic>
        <p:nvPicPr>
          <p:cNvPr id="9" name="Picture 8">
            <a:extLst>
              <a:ext uri="{FF2B5EF4-FFF2-40B4-BE49-F238E27FC236}">
                <a16:creationId xmlns:a16="http://schemas.microsoft.com/office/drawing/2014/main" id="{562AEA0C-9895-9C4F-8236-4964EBB42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0580" y="3893459"/>
            <a:ext cx="2845640" cy="1915548"/>
          </a:xfrm>
          <a:prstGeom prst="rect">
            <a:avLst/>
          </a:prstGeom>
        </p:spPr>
      </p:pic>
      <p:pic>
        <p:nvPicPr>
          <p:cNvPr id="14" name="Picture 13">
            <a:extLst>
              <a:ext uri="{FF2B5EF4-FFF2-40B4-BE49-F238E27FC236}">
                <a16:creationId xmlns:a16="http://schemas.microsoft.com/office/drawing/2014/main" id="{5571C2FA-4ABF-564E-8477-8544CABC4437}"/>
              </a:ext>
            </a:extLst>
          </p:cNvPr>
          <p:cNvPicPr>
            <a:picLocks noChangeAspect="1"/>
          </p:cNvPicPr>
          <p:nvPr/>
        </p:nvPicPr>
        <p:blipFill rotWithShape="1">
          <a:blip r:embed="rId7">
            <a:extLst>
              <a:ext uri="{28A0092B-C50C-407E-A947-70E740481C1C}">
                <a14:useLocalDpi xmlns:a14="http://schemas.microsoft.com/office/drawing/2010/main" val="0"/>
              </a:ext>
            </a:extLst>
          </a:blip>
          <a:srcRect l="9327"/>
          <a:stretch/>
        </p:blipFill>
        <p:spPr>
          <a:xfrm>
            <a:off x="5957682" y="3893459"/>
            <a:ext cx="2115039" cy="2105806"/>
          </a:xfrm>
          <a:prstGeom prst="rect">
            <a:avLst/>
          </a:prstGeom>
        </p:spPr>
      </p:pic>
    </p:spTree>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Autofit/>
          </a:bodyPr>
          <a:lstStyle/>
          <a:p>
            <a:r>
              <a:rPr lang="en-US" sz="7200" dirty="0"/>
              <a:t>Smell</a:t>
            </a:r>
          </a:p>
        </p:txBody>
      </p:sp>
      <p:pic>
        <p:nvPicPr>
          <p:cNvPr id="32772" name="Picture 6" descr="http://www.pollsb.com/photos/o/8748-fire_smelly_bitches.jpg"/>
          <p:cNvPicPr>
            <a:picLocks noChangeAspect="1" noChangeArrowheads="1"/>
          </p:cNvPicPr>
          <p:nvPr/>
        </p:nvPicPr>
        <p:blipFill>
          <a:blip r:embed="rId3" cstate="print"/>
          <a:srcRect/>
          <a:stretch>
            <a:fillRect/>
          </a:stretch>
        </p:blipFill>
        <p:spPr bwMode="auto">
          <a:xfrm>
            <a:off x="2324100" y="1905000"/>
            <a:ext cx="4495800" cy="4495800"/>
          </a:xfrm>
          <a:prstGeom prst="rect">
            <a:avLst/>
          </a:prstGeom>
          <a:noFill/>
          <a:ln w="9525">
            <a:noFill/>
            <a:miter lim="800000"/>
            <a:headEnd/>
            <a:tailEnd/>
          </a:ln>
        </p:spPr>
      </p:pic>
    </p:spTree>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normAutofit/>
          </a:bodyPr>
          <a:lstStyle/>
          <a:p>
            <a:pPr eaLnBrk="1" hangingPunct="1"/>
            <a:r>
              <a:rPr lang="en-CA" sz="5400" dirty="0">
                <a:latin typeface="Calibri"/>
                <a:cs typeface="Calibri"/>
              </a:rPr>
              <a:t>Q: How does the nose work?</a:t>
            </a:r>
          </a:p>
        </p:txBody>
      </p:sp>
      <p:grpSp>
        <p:nvGrpSpPr>
          <p:cNvPr id="3" name="Group 2">
            <a:extLst>
              <a:ext uri="{FF2B5EF4-FFF2-40B4-BE49-F238E27FC236}">
                <a16:creationId xmlns:a16="http://schemas.microsoft.com/office/drawing/2014/main" id="{4912FB19-4834-2A4A-A8ED-5013118FD544}"/>
              </a:ext>
            </a:extLst>
          </p:cNvPr>
          <p:cNvGrpSpPr/>
          <p:nvPr/>
        </p:nvGrpSpPr>
        <p:grpSpPr>
          <a:xfrm>
            <a:off x="447541" y="1981200"/>
            <a:ext cx="8010659" cy="4724400"/>
            <a:chOff x="447541" y="1981200"/>
            <a:chExt cx="8010659" cy="4724400"/>
          </a:xfrm>
        </p:grpSpPr>
        <p:pic>
          <p:nvPicPr>
            <p:cNvPr id="200710" name="Picture 6"/>
            <p:cNvPicPr>
              <a:picLocks noChangeAspect="1" noChangeArrowheads="1"/>
            </p:cNvPicPr>
            <p:nvPr/>
          </p:nvPicPr>
          <p:blipFill>
            <a:blip r:embed="rId3" cstate="print"/>
            <a:srcRect/>
            <a:stretch>
              <a:fillRect/>
            </a:stretch>
          </p:blipFill>
          <p:spPr bwMode="auto">
            <a:xfrm>
              <a:off x="1447799" y="2166783"/>
              <a:ext cx="6544341" cy="4538817"/>
            </a:xfrm>
            <a:prstGeom prst="rect">
              <a:avLst/>
            </a:prstGeom>
            <a:noFill/>
            <a:ln w="38100" cap="sq">
              <a:noFill/>
              <a:miter lim="800000"/>
              <a:headEnd/>
              <a:tailEnd/>
            </a:ln>
            <a:effectLst/>
          </p:spPr>
        </p:pic>
        <p:sp>
          <p:nvSpPr>
            <p:cNvPr id="2" name="TextBox 1">
              <a:extLst>
                <a:ext uri="{FF2B5EF4-FFF2-40B4-BE49-F238E27FC236}">
                  <a16:creationId xmlns:a16="http://schemas.microsoft.com/office/drawing/2014/main" id="{E8520704-4D7D-0F4E-A0F0-7C4159BB31C0}"/>
                </a:ext>
              </a:extLst>
            </p:cNvPr>
            <p:cNvSpPr txBox="1"/>
            <p:nvPr/>
          </p:nvSpPr>
          <p:spPr>
            <a:xfrm>
              <a:off x="6477000" y="1981200"/>
              <a:ext cx="1981200" cy="461665"/>
            </a:xfrm>
            <a:prstGeom prst="rect">
              <a:avLst/>
            </a:prstGeom>
            <a:solidFill>
              <a:schemeClr val="bg1"/>
            </a:solidFill>
            <a:ln>
              <a:noFill/>
            </a:ln>
          </p:spPr>
          <p:txBody>
            <a:bodyPr wrap="square" rtlCol="0">
              <a:spAutoFit/>
            </a:bodyPr>
            <a:lstStyle/>
            <a:p>
              <a:r>
                <a:rPr lang="en-US" sz="2400" dirty="0">
                  <a:latin typeface="Calibri" panose="020F0502020204030204" pitchFamily="34" charset="0"/>
                  <a:cs typeface="Calibri" panose="020F0502020204030204" pitchFamily="34" charset="0"/>
                </a:rPr>
                <a:t>hippocampus</a:t>
              </a:r>
            </a:p>
          </p:txBody>
        </p:sp>
        <p:sp>
          <p:nvSpPr>
            <p:cNvPr id="6" name="TextBox 5">
              <a:extLst>
                <a:ext uri="{FF2B5EF4-FFF2-40B4-BE49-F238E27FC236}">
                  <a16:creationId xmlns:a16="http://schemas.microsoft.com/office/drawing/2014/main" id="{D596168F-B1BC-1C43-97A6-F6D98BBBA88E}"/>
                </a:ext>
              </a:extLst>
            </p:cNvPr>
            <p:cNvSpPr txBox="1"/>
            <p:nvPr/>
          </p:nvSpPr>
          <p:spPr>
            <a:xfrm>
              <a:off x="447541" y="4567535"/>
              <a:ext cx="2819400" cy="461665"/>
            </a:xfrm>
            <a:prstGeom prst="rect">
              <a:avLst/>
            </a:prstGeom>
            <a:solidFill>
              <a:schemeClr val="bg1"/>
            </a:solidFill>
            <a:ln>
              <a:noFill/>
            </a:ln>
          </p:spPr>
          <p:txBody>
            <a:bodyPr wrap="square" rtlCol="0">
              <a:spAutoFit/>
            </a:bodyPr>
            <a:lstStyle/>
            <a:p>
              <a:r>
                <a:rPr lang="en-US" sz="2400" dirty="0">
                  <a:latin typeface="Calibri" panose="020F0502020204030204" pitchFamily="34" charset="0"/>
                  <a:cs typeface="Calibri" panose="020F0502020204030204" pitchFamily="34" charset="0"/>
                </a:rPr>
                <a:t>olfactory (smell) area</a:t>
              </a:r>
            </a:p>
          </p:txBody>
        </p:sp>
        <p:sp>
          <p:nvSpPr>
            <p:cNvPr id="7" name="TextBox 6">
              <a:extLst>
                <a:ext uri="{FF2B5EF4-FFF2-40B4-BE49-F238E27FC236}">
                  <a16:creationId xmlns:a16="http://schemas.microsoft.com/office/drawing/2014/main" id="{220557FC-428D-4F43-89E1-F8F9F8446459}"/>
                </a:ext>
              </a:extLst>
            </p:cNvPr>
            <p:cNvSpPr txBox="1"/>
            <p:nvPr/>
          </p:nvSpPr>
          <p:spPr>
            <a:xfrm>
              <a:off x="1219200" y="2514600"/>
              <a:ext cx="1905000" cy="461665"/>
            </a:xfrm>
            <a:prstGeom prst="rect">
              <a:avLst/>
            </a:prstGeom>
            <a:solidFill>
              <a:schemeClr val="bg1"/>
            </a:solidFill>
            <a:ln>
              <a:noFill/>
            </a:ln>
          </p:spPr>
          <p:txBody>
            <a:bodyPr wrap="square" rtlCol="0">
              <a:spAutoFit/>
            </a:bodyPr>
            <a:lstStyle/>
            <a:p>
              <a:r>
                <a:rPr lang="en-US" sz="2400" dirty="0">
                  <a:latin typeface="Calibri" panose="020F0502020204030204" pitchFamily="34" charset="0"/>
                  <a:cs typeface="Calibri" panose="020F0502020204030204" pitchFamily="34" charset="0"/>
                </a:rPr>
                <a:t>olfactory bulb</a:t>
              </a:r>
            </a:p>
          </p:txBody>
        </p:sp>
        <p:sp>
          <p:nvSpPr>
            <p:cNvPr id="8" name="TextBox 7">
              <a:extLst>
                <a:ext uri="{FF2B5EF4-FFF2-40B4-BE49-F238E27FC236}">
                  <a16:creationId xmlns:a16="http://schemas.microsoft.com/office/drawing/2014/main" id="{986D5D76-CEBC-864C-9846-6A5B2F019B3A}"/>
                </a:ext>
              </a:extLst>
            </p:cNvPr>
            <p:cNvSpPr txBox="1"/>
            <p:nvPr/>
          </p:nvSpPr>
          <p:spPr>
            <a:xfrm>
              <a:off x="2352540" y="2044005"/>
              <a:ext cx="2219460" cy="461665"/>
            </a:xfrm>
            <a:prstGeom prst="rect">
              <a:avLst/>
            </a:prstGeom>
            <a:solidFill>
              <a:schemeClr val="bg1"/>
            </a:solidFill>
            <a:ln>
              <a:noFill/>
            </a:ln>
          </p:spPr>
          <p:txBody>
            <a:bodyPr wrap="square" rtlCol="0">
              <a:spAutoFit/>
            </a:bodyPr>
            <a:lstStyle/>
            <a:p>
              <a:r>
                <a:rPr lang="en-US" sz="2400" dirty="0">
                  <a:latin typeface="Calibri" panose="020F0502020204030204" pitchFamily="34" charset="0"/>
                  <a:cs typeface="Calibri" panose="020F0502020204030204" pitchFamily="34" charset="0"/>
                </a:rPr>
                <a:t>olfactory </a:t>
              </a:r>
              <a:r>
                <a:rPr lang="en-US" sz="2400" dirty="0" err="1">
                  <a:latin typeface="Calibri" panose="020F0502020204030204" pitchFamily="34" charset="0"/>
                  <a:cs typeface="Calibri" panose="020F0502020204030204" pitchFamily="34" charset="0"/>
                </a:rPr>
                <a:t>centre</a:t>
              </a:r>
              <a:endParaRPr lang="en-US" sz="2400" dirty="0">
                <a:latin typeface="Calibri" panose="020F0502020204030204" pitchFamily="34" charset="0"/>
                <a:cs typeface="Calibri" panose="020F0502020204030204" pitchFamily="34" charset="0"/>
              </a:endParaRPr>
            </a:p>
          </p:txBody>
        </p:sp>
      </p:grpSp>
    </p:spTree>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Autofit/>
          </a:bodyPr>
          <a:lstStyle/>
          <a:p>
            <a:r>
              <a:rPr lang="en-US" sz="7200" dirty="0">
                <a:solidFill>
                  <a:srgbClr val="000000"/>
                </a:solidFill>
                <a:latin typeface="+mn-lt"/>
              </a:rPr>
              <a:t>Question</a:t>
            </a:r>
          </a:p>
        </p:txBody>
      </p:sp>
      <p:sp>
        <p:nvSpPr>
          <p:cNvPr id="9219" name="Rectangle 3"/>
          <p:cNvSpPr>
            <a:spLocks noChangeArrowheads="1"/>
          </p:cNvSpPr>
          <p:nvPr/>
        </p:nvSpPr>
        <p:spPr bwMode="auto">
          <a:xfrm>
            <a:off x="4343400" y="2362200"/>
            <a:ext cx="3814763" cy="1754314"/>
          </a:xfrm>
          <a:prstGeom prst="rect">
            <a:avLst/>
          </a:prstGeom>
          <a:solidFill>
            <a:schemeClr val="bg1"/>
          </a:solidFill>
          <a:ln w="19050">
            <a:noFill/>
            <a:miter lim="800000"/>
            <a:headEnd/>
            <a:tailEnd/>
          </a:ln>
        </p:spPr>
        <p:txBody>
          <a:bodyPr wrap="square" lIns="91430" tIns="45714" rIns="91430" bIns="45714">
            <a:spAutoFit/>
          </a:bodyPr>
          <a:lstStyle/>
          <a:p>
            <a:r>
              <a:rPr lang="en-US" sz="3600" dirty="0">
                <a:latin typeface="+mn-lt"/>
                <a:cs typeface="Arial" pitchFamily="34" charset="0"/>
              </a:rPr>
              <a:t>What is the most important part </a:t>
            </a:r>
            <a:br>
              <a:rPr lang="en-US" sz="3600" dirty="0">
                <a:latin typeface="+mn-lt"/>
                <a:cs typeface="Arial" pitchFamily="34" charset="0"/>
              </a:rPr>
            </a:br>
            <a:r>
              <a:rPr lang="en-US" sz="3600" dirty="0">
                <a:latin typeface="+mn-lt"/>
                <a:cs typeface="Arial" pitchFamily="34" charset="0"/>
              </a:rPr>
              <a:t>of your body?</a:t>
            </a:r>
          </a:p>
        </p:txBody>
      </p:sp>
      <p:pic>
        <p:nvPicPr>
          <p:cNvPr id="52229" name="Picture 5" descr="Brain_Runner_300"/>
          <p:cNvPicPr>
            <a:picLocks noChangeAspect="1" noChangeArrowheads="1"/>
          </p:cNvPicPr>
          <p:nvPr/>
        </p:nvPicPr>
        <p:blipFill>
          <a:blip r:embed="rId3" cstate="print"/>
          <a:srcRect/>
          <a:stretch>
            <a:fillRect/>
          </a:stretch>
        </p:blipFill>
        <p:spPr bwMode="auto">
          <a:xfrm>
            <a:off x="685800" y="2362200"/>
            <a:ext cx="3505200" cy="2803525"/>
          </a:xfrm>
          <a:prstGeom prst="rect">
            <a:avLst/>
          </a:prstGeom>
          <a:noFill/>
          <a:ln w="9525">
            <a:noFill/>
            <a:miter lim="800000"/>
            <a:headEnd/>
            <a:tailEnd/>
          </a:ln>
        </p:spPr>
      </p:pic>
      <p:sp>
        <p:nvSpPr>
          <p:cNvPr id="2" name="TextBox 1"/>
          <p:cNvSpPr txBox="1"/>
          <p:nvPr/>
        </p:nvSpPr>
        <p:spPr>
          <a:xfrm>
            <a:off x="4724400" y="4495800"/>
            <a:ext cx="3397537" cy="923318"/>
          </a:xfrm>
          <a:prstGeom prst="rect">
            <a:avLst/>
          </a:prstGeom>
          <a:solidFill>
            <a:schemeClr val="bg1"/>
          </a:solidFill>
          <a:ln w="19050">
            <a:noFill/>
          </a:ln>
        </p:spPr>
        <p:txBody>
          <a:bodyPr wrap="square" lIns="91430" tIns="45714" rIns="91430" bIns="45714" rtlCol="0">
            <a:spAutoFit/>
          </a:bodyPr>
          <a:lstStyle/>
          <a:p>
            <a:pPr algn="ctr"/>
            <a:r>
              <a:rPr lang="en-CA" sz="5400" dirty="0">
                <a:solidFill>
                  <a:srgbClr val="FF6600"/>
                </a:solidFill>
                <a:effectLst>
                  <a:outerShdw blurRad="38100" dist="38100" dir="2700000" algn="tl">
                    <a:srgbClr val="000000">
                      <a:alpha val="43137"/>
                    </a:srgbClr>
                  </a:outerShdw>
                </a:effectLst>
                <a:latin typeface="+mn-lt"/>
              </a:rPr>
              <a:t>Your Brain!</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pPr eaLnBrk="1" hangingPunct="1"/>
            <a:r>
              <a:rPr lang="en-CA" sz="4800" dirty="0">
                <a:latin typeface="Calibri"/>
                <a:cs typeface="Calibri"/>
              </a:rPr>
              <a:t>Q: Which lobe controls smell?</a:t>
            </a:r>
          </a:p>
        </p:txBody>
      </p:sp>
      <p:sp>
        <p:nvSpPr>
          <p:cNvPr id="6148" name="Text Box 5"/>
          <p:cNvSpPr txBox="1">
            <a:spLocks noChangeArrowheads="1"/>
          </p:cNvSpPr>
          <p:nvPr/>
        </p:nvSpPr>
        <p:spPr bwMode="auto">
          <a:xfrm>
            <a:off x="5851526" y="809625"/>
            <a:ext cx="2835275" cy="457200"/>
          </a:xfrm>
          <a:prstGeom prst="rect">
            <a:avLst/>
          </a:prstGeom>
          <a:noFill/>
          <a:ln w="9525">
            <a:noFill/>
            <a:miter lim="800000"/>
            <a:headEnd/>
            <a:tailEnd/>
          </a:ln>
        </p:spPr>
        <p:txBody>
          <a:bodyPr lIns="91430" tIns="45714" rIns="91430" bIns="45714">
            <a:spAutoFit/>
          </a:bodyPr>
          <a:lstStyle/>
          <a:p>
            <a:endParaRPr lang="en-CA" sz="2400"/>
          </a:p>
        </p:txBody>
      </p:sp>
      <p:sp>
        <p:nvSpPr>
          <p:cNvPr id="6149" name="Text Box 6"/>
          <p:cNvSpPr txBox="1">
            <a:spLocks noChangeArrowheads="1"/>
          </p:cNvSpPr>
          <p:nvPr/>
        </p:nvSpPr>
        <p:spPr bwMode="auto">
          <a:xfrm>
            <a:off x="6003926" y="962025"/>
            <a:ext cx="2835275" cy="457200"/>
          </a:xfrm>
          <a:prstGeom prst="rect">
            <a:avLst/>
          </a:prstGeom>
          <a:noFill/>
          <a:ln w="9525">
            <a:noFill/>
            <a:miter lim="800000"/>
            <a:headEnd/>
            <a:tailEnd/>
          </a:ln>
        </p:spPr>
        <p:txBody>
          <a:bodyPr lIns="91430" tIns="45714" rIns="91430" bIns="45714">
            <a:spAutoFit/>
          </a:bodyPr>
          <a:lstStyle/>
          <a:p>
            <a:endParaRPr lang="en-CA" sz="2400"/>
          </a:p>
        </p:txBody>
      </p:sp>
      <p:sp>
        <p:nvSpPr>
          <p:cNvPr id="9" name="Rectangle 8"/>
          <p:cNvSpPr/>
          <p:nvPr/>
        </p:nvSpPr>
        <p:spPr bwMode="auto">
          <a:xfrm>
            <a:off x="3733800" y="2438400"/>
            <a:ext cx="1981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p>
        </p:txBody>
      </p:sp>
      <p:sp>
        <p:nvSpPr>
          <p:cNvPr id="12" name="Rectangle 11"/>
          <p:cNvSpPr/>
          <p:nvPr/>
        </p:nvSpPr>
        <p:spPr bwMode="auto">
          <a:xfrm>
            <a:off x="6781801" y="2667000"/>
            <a:ext cx="1905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p>
        </p:txBody>
      </p:sp>
      <p:sp>
        <p:nvSpPr>
          <p:cNvPr id="14" name="Rectangle 13"/>
          <p:cNvSpPr/>
          <p:nvPr/>
        </p:nvSpPr>
        <p:spPr bwMode="auto">
          <a:xfrm>
            <a:off x="6477000" y="4953001"/>
            <a:ext cx="1981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p>
        </p:txBody>
      </p:sp>
      <p:grpSp>
        <p:nvGrpSpPr>
          <p:cNvPr id="16" name="Group 15">
            <a:extLst>
              <a:ext uri="{FF2B5EF4-FFF2-40B4-BE49-F238E27FC236}">
                <a16:creationId xmlns:a16="http://schemas.microsoft.com/office/drawing/2014/main" id="{2DF5183A-14C9-864B-9EE2-6F60078A7984}"/>
              </a:ext>
            </a:extLst>
          </p:cNvPr>
          <p:cNvGrpSpPr/>
          <p:nvPr/>
        </p:nvGrpSpPr>
        <p:grpSpPr>
          <a:xfrm>
            <a:off x="2667001" y="1898883"/>
            <a:ext cx="5426308" cy="3892317"/>
            <a:chOff x="1905000" y="2127483"/>
            <a:chExt cx="5426308" cy="3892317"/>
          </a:xfrm>
        </p:grpSpPr>
        <p:sp>
          <p:nvSpPr>
            <p:cNvPr id="20" name="Rectangle 19">
              <a:extLst>
                <a:ext uri="{FF2B5EF4-FFF2-40B4-BE49-F238E27FC236}">
                  <a16:creationId xmlns:a16="http://schemas.microsoft.com/office/drawing/2014/main" id="{0EDB5780-2DEC-654B-9F5D-BA8EA1AB4A90}"/>
                </a:ext>
              </a:extLst>
            </p:cNvPr>
            <p:cNvSpPr/>
            <p:nvPr/>
          </p:nvSpPr>
          <p:spPr bwMode="auto">
            <a:xfrm>
              <a:off x="5046662" y="5638800"/>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solidFill>
                  <a:srgbClr val="000000"/>
                </a:solidFill>
                <a:latin typeface="Calibri"/>
                <a:cs typeface="Calibri"/>
              </a:endParaRPr>
            </a:p>
          </p:txBody>
        </p:sp>
        <p:pic>
          <p:nvPicPr>
            <p:cNvPr id="22" name="Picture 21">
              <a:extLst>
                <a:ext uri="{FF2B5EF4-FFF2-40B4-BE49-F238E27FC236}">
                  <a16:creationId xmlns:a16="http://schemas.microsoft.com/office/drawing/2014/main" id="{954674BE-B2B4-7244-8A3D-86872A9C0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727">
              <a:off x="2301281" y="2127483"/>
              <a:ext cx="5030027" cy="3588086"/>
            </a:xfrm>
            <a:prstGeom prst="rect">
              <a:avLst/>
            </a:prstGeom>
          </p:spPr>
        </p:pic>
        <p:cxnSp>
          <p:nvCxnSpPr>
            <p:cNvPr id="24" name="Elbow Connector 23">
              <a:extLst>
                <a:ext uri="{FF2B5EF4-FFF2-40B4-BE49-F238E27FC236}">
                  <a16:creationId xmlns:a16="http://schemas.microsoft.com/office/drawing/2014/main" id="{82799C1B-4C5F-9D44-97F1-5C1FAE4ACB05}"/>
                </a:ext>
              </a:extLst>
            </p:cNvPr>
            <p:cNvCxnSpPr>
              <a:cxnSpLocks/>
            </p:cNvCxnSpPr>
            <p:nvPr/>
          </p:nvCxnSpPr>
          <p:spPr>
            <a:xfrm flipV="1">
              <a:off x="1905000" y="5016362"/>
              <a:ext cx="2209800" cy="252000"/>
            </a:xfrm>
            <a:prstGeom prst="bentConnector3">
              <a:avLst>
                <a:gd name="adj1" fmla="val 99899"/>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Explosion 1 11"/>
          <p:cNvSpPr>
            <a:spLocks noChangeArrowheads="1"/>
          </p:cNvSpPr>
          <p:nvPr/>
        </p:nvSpPr>
        <p:spPr bwMode="auto">
          <a:xfrm>
            <a:off x="575256" y="3962400"/>
            <a:ext cx="3615744" cy="2209800"/>
          </a:xfrm>
          <a:prstGeom prst="irregularSeal1">
            <a:avLst/>
          </a:prstGeom>
          <a:solidFill>
            <a:srgbClr val="B8D02C"/>
          </a:solidFill>
          <a:ln w="9525" algn="ctr">
            <a:solidFill>
              <a:schemeClr val="tx1"/>
            </a:solidFill>
            <a:round/>
            <a:headEnd/>
            <a:tailEnd/>
          </a:ln>
        </p:spPr>
        <p:txBody>
          <a:bodyPr anchor="ctr" anchorCtr="0"/>
          <a:lstStyle/>
          <a:p>
            <a:r>
              <a:rPr lang="en-CA" sz="2400" dirty="0">
                <a:solidFill>
                  <a:srgbClr val="000000"/>
                </a:solidFill>
                <a:latin typeface="+mn-lt"/>
              </a:rPr>
              <a:t>Temporal Lobe</a:t>
            </a:r>
          </a:p>
        </p:txBody>
      </p:sp>
    </p:spTree>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4914901" y="2743200"/>
            <a:ext cx="3352800" cy="3599128"/>
          </a:xfrm>
          <a:prstGeom prst="rect">
            <a:avLst/>
          </a:prstGeom>
        </p:spPr>
      </p:pic>
      <p:sp>
        <p:nvSpPr>
          <p:cNvPr id="35843" name="Title 1"/>
          <p:cNvSpPr>
            <a:spLocks noGrp="1"/>
          </p:cNvSpPr>
          <p:nvPr>
            <p:ph type="title"/>
          </p:nvPr>
        </p:nvSpPr>
        <p:spPr/>
        <p:txBody>
          <a:bodyPr>
            <a:noAutofit/>
          </a:bodyPr>
          <a:lstStyle/>
          <a:p>
            <a:pPr eaLnBrk="1" hangingPunct="1"/>
            <a:r>
              <a:rPr lang="en-US" sz="7200" dirty="0"/>
              <a:t>Smell</a:t>
            </a:r>
          </a:p>
        </p:txBody>
      </p:sp>
      <p:sp>
        <p:nvSpPr>
          <p:cNvPr id="35844" name="Content Placeholder 3"/>
          <p:cNvSpPr>
            <a:spLocks noGrp="1"/>
          </p:cNvSpPr>
          <p:nvPr>
            <p:ph idx="4294967295"/>
          </p:nvPr>
        </p:nvSpPr>
        <p:spPr>
          <a:xfrm>
            <a:off x="571501" y="2057400"/>
            <a:ext cx="7696200" cy="1143000"/>
          </a:xfrm>
          <a:solidFill>
            <a:schemeClr val="bg1"/>
          </a:solidFill>
        </p:spPr>
        <p:txBody>
          <a:bodyPr>
            <a:noAutofit/>
          </a:bodyPr>
          <a:lstStyle/>
          <a:p>
            <a:pPr marL="0" indent="0" eaLnBrk="1" hangingPunct="1">
              <a:buNone/>
            </a:pPr>
            <a:r>
              <a:rPr lang="en-US" sz="3600" b="1" dirty="0">
                <a:latin typeface="Calibri"/>
                <a:cs typeface="Calibri"/>
              </a:rPr>
              <a:t>Q: </a:t>
            </a:r>
            <a:r>
              <a:rPr lang="en-US" sz="3600" dirty="0">
                <a:latin typeface="Calibri"/>
                <a:cs typeface="Calibri"/>
              </a:rPr>
              <a:t>Can you think of a smell that reminds you of something?</a:t>
            </a:r>
          </a:p>
        </p:txBody>
      </p:sp>
    </p:spTree>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Autofit/>
          </a:bodyPr>
          <a:lstStyle/>
          <a:p>
            <a:pPr eaLnBrk="1" hangingPunct="1">
              <a:defRPr/>
            </a:pPr>
            <a:r>
              <a:rPr lang="en-CA" sz="7200" dirty="0">
                <a:latin typeface="Calibri"/>
                <a:cs typeface="Calibri"/>
              </a:rPr>
              <a:t>Steps to the Brain</a:t>
            </a:r>
          </a:p>
        </p:txBody>
      </p:sp>
      <p:sp>
        <p:nvSpPr>
          <p:cNvPr id="4100" name="Text Box 6"/>
          <p:cNvSpPr txBox="1">
            <a:spLocks noChangeArrowheads="1"/>
          </p:cNvSpPr>
          <p:nvPr/>
        </p:nvSpPr>
        <p:spPr bwMode="auto">
          <a:xfrm>
            <a:off x="5486401" y="838200"/>
            <a:ext cx="2835275" cy="457200"/>
          </a:xfrm>
          <a:prstGeom prst="rect">
            <a:avLst/>
          </a:prstGeom>
          <a:noFill/>
          <a:ln w="9525">
            <a:noFill/>
            <a:miter lim="800000"/>
            <a:headEnd/>
            <a:tailEnd/>
          </a:ln>
        </p:spPr>
        <p:txBody>
          <a:bodyPr lIns="91430" tIns="45714" rIns="91430" bIns="45714">
            <a:spAutoFit/>
          </a:bodyPr>
          <a:lstStyle/>
          <a:p>
            <a:endParaRPr lang="en-CA" sz="2400">
              <a:latin typeface="Calibri"/>
              <a:cs typeface="Calibri"/>
            </a:endParaRPr>
          </a:p>
        </p:txBody>
      </p:sp>
      <p:sp>
        <p:nvSpPr>
          <p:cNvPr id="13" name="Content Placeholder 3">
            <a:extLst>
              <a:ext uri="{FF2B5EF4-FFF2-40B4-BE49-F238E27FC236}">
                <a16:creationId xmlns:a16="http://schemas.microsoft.com/office/drawing/2014/main" id="{A1AF507D-AFC9-3743-A3AC-E62EE63A3E2F}"/>
              </a:ext>
            </a:extLst>
          </p:cNvPr>
          <p:cNvSpPr txBox="1">
            <a:spLocks/>
          </p:cNvSpPr>
          <p:nvPr/>
        </p:nvSpPr>
        <p:spPr>
          <a:xfrm>
            <a:off x="685800" y="2209800"/>
            <a:ext cx="7848600" cy="1143000"/>
          </a:xfrm>
          <a:prstGeom prst="rect">
            <a:avLst/>
          </a:prstGeom>
          <a:solidFill>
            <a:schemeClr val="bg1"/>
          </a:solidFill>
        </p:spPr>
        <p:txBody>
          <a:bodyPr vert="horz" lIns="91430" tIns="45714" rIns="91430" bIns="45714" rtlCol="0">
            <a:no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auto">
              <a:spcAft>
                <a:spcPts val="1000"/>
              </a:spcAft>
              <a:buFont typeface="+mj-lt"/>
              <a:buAutoNum type="alphaUcPeriod"/>
            </a:pPr>
            <a:r>
              <a:rPr lang="en-US" sz="2800" dirty="0">
                <a:latin typeface="Calibri"/>
                <a:cs typeface="Calibri"/>
              </a:rPr>
              <a:t>What do you call the substances you can smell?</a:t>
            </a:r>
            <a:br>
              <a:rPr lang="en-US" sz="2800" dirty="0">
                <a:latin typeface="Calibri"/>
                <a:cs typeface="Calibri"/>
              </a:rPr>
            </a:br>
            <a:r>
              <a:rPr lang="en-US" sz="3600" dirty="0">
                <a:latin typeface="Calibri"/>
                <a:cs typeface="Calibri"/>
              </a:rPr>
              <a:t>_______________________</a:t>
            </a:r>
            <a:endParaRPr lang="en-US" sz="2800" dirty="0">
              <a:latin typeface="Calibri"/>
              <a:cs typeface="Calibri"/>
            </a:endParaRPr>
          </a:p>
          <a:p>
            <a:pPr marL="742950" indent="-742950" fontAlgn="auto">
              <a:spcAft>
                <a:spcPts val="1000"/>
              </a:spcAft>
              <a:buFont typeface="+mj-lt"/>
              <a:buAutoNum type="alphaUcPeriod"/>
            </a:pPr>
            <a:r>
              <a:rPr lang="en-US" sz="2800" dirty="0">
                <a:latin typeface="Calibri"/>
                <a:cs typeface="Calibri"/>
              </a:rPr>
              <a:t>Where are the molecules received?</a:t>
            </a:r>
            <a:br>
              <a:rPr lang="en-US" sz="2800" dirty="0">
                <a:latin typeface="Calibri"/>
                <a:cs typeface="Calibri"/>
              </a:rPr>
            </a:br>
            <a:r>
              <a:rPr lang="en-US" sz="3600" dirty="0">
                <a:latin typeface="Calibri"/>
                <a:cs typeface="Calibri"/>
              </a:rPr>
              <a:t>_______________________</a:t>
            </a:r>
          </a:p>
          <a:p>
            <a:pPr marL="742950" indent="-742950" fontAlgn="auto">
              <a:spcAft>
                <a:spcPts val="0"/>
              </a:spcAft>
              <a:buFont typeface="+mj-lt"/>
              <a:buAutoNum type="alphaUcPeriod"/>
            </a:pPr>
            <a:r>
              <a:rPr lang="en-US" sz="2800" dirty="0">
                <a:latin typeface="Calibri"/>
                <a:cs typeface="Calibri"/>
              </a:rPr>
              <a:t>Where in the brain are they perceived?</a:t>
            </a:r>
            <a:br>
              <a:rPr lang="en-US" sz="2800" dirty="0">
                <a:latin typeface="Calibri"/>
                <a:cs typeface="Calibri"/>
              </a:rPr>
            </a:br>
            <a:r>
              <a:rPr lang="en-US" sz="3600" dirty="0">
                <a:latin typeface="Calibri"/>
                <a:cs typeface="Calibri"/>
              </a:rPr>
              <a:t>_______________________</a:t>
            </a:r>
            <a:endParaRPr lang="en-US" sz="2800" dirty="0">
              <a:latin typeface="Calibri"/>
              <a:cs typeface="Calibri"/>
            </a:endParaRPr>
          </a:p>
          <a:p>
            <a:pPr marL="0" indent="0" fontAlgn="auto">
              <a:spcAft>
                <a:spcPts val="0"/>
              </a:spcAft>
              <a:buFont typeface="Arial" pitchFamily="34" charset="0"/>
              <a:buNone/>
            </a:pPr>
            <a:endParaRPr lang="en-US" sz="2800" dirty="0">
              <a:latin typeface="Calibri"/>
              <a:cs typeface="Calibri"/>
            </a:endParaRPr>
          </a:p>
        </p:txBody>
      </p:sp>
      <p:sp>
        <p:nvSpPr>
          <p:cNvPr id="2" name="TextBox 1">
            <a:extLst>
              <a:ext uri="{FF2B5EF4-FFF2-40B4-BE49-F238E27FC236}">
                <a16:creationId xmlns:a16="http://schemas.microsoft.com/office/drawing/2014/main" id="{6C32999A-5C4D-4D42-825D-22FB0A97F2CF}"/>
              </a:ext>
            </a:extLst>
          </p:cNvPr>
          <p:cNvSpPr txBox="1"/>
          <p:nvPr/>
        </p:nvSpPr>
        <p:spPr>
          <a:xfrm>
            <a:off x="1447799" y="2729468"/>
            <a:ext cx="2324100" cy="523220"/>
          </a:xfrm>
          <a:prstGeom prst="rect">
            <a:avLst/>
          </a:prstGeom>
          <a:noFill/>
        </p:spPr>
        <p:txBody>
          <a:bodyPr wrap="square" rtlCol="0">
            <a:spAutoFit/>
          </a:bodyPr>
          <a:lstStyle/>
          <a:p>
            <a:r>
              <a:rPr lang="en-US" sz="2800" b="1" dirty="0">
                <a:solidFill>
                  <a:srgbClr val="1E497D"/>
                </a:solidFill>
                <a:latin typeface="Calibri" panose="020F0502020204030204" pitchFamily="34" charset="0"/>
                <a:cs typeface="Calibri" panose="020F0502020204030204" pitchFamily="34" charset="0"/>
              </a:rPr>
              <a:t>Odorants</a:t>
            </a:r>
          </a:p>
        </p:txBody>
      </p:sp>
      <p:sp>
        <p:nvSpPr>
          <p:cNvPr id="11" name="TextBox 10">
            <a:extLst>
              <a:ext uri="{FF2B5EF4-FFF2-40B4-BE49-F238E27FC236}">
                <a16:creationId xmlns:a16="http://schemas.microsoft.com/office/drawing/2014/main" id="{6AC4ABD7-00EF-3B48-8C89-084A98CAF46A}"/>
              </a:ext>
            </a:extLst>
          </p:cNvPr>
          <p:cNvSpPr txBox="1"/>
          <p:nvPr/>
        </p:nvSpPr>
        <p:spPr>
          <a:xfrm>
            <a:off x="1447799" y="3882648"/>
            <a:ext cx="3562135" cy="523220"/>
          </a:xfrm>
          <a:prstGeom prst="rect">
            <a:avLst/>
          </a:prstGeom>
          <a:noFill/>
        </p:spPr>
        <p:txBody>
          <a:bodyPr wrap="square" rtlCol="0">
            <a:spAutoFit/>
          </a:bodyPr>
          <a:lstStyle/>
          <a:p>
            <a:r>
              <a:rPr lang="en-US" sz="2800" b="1" dirty="0">
                <a:solidFill>
                  <a:srgbClr val="1E497D"/>
                </a:solidFill>
                <a:latin typeface="Calibri" panose="020F0502020204030204" pitchFamily="34" charset="0"/>
                <a:cs typeface="Calibri" panose="020F0502020204030204" pitchFamily="34" charset="0"/>
              </a:rPr>
              <a:t>Olfactory (smell) area</a:t>
            </a:r>
          </a:p>
        </p:txBody>
      </p:sp>
      <p:sp>
        <p:nvSpPr>
          <p:cNvPr id="12" name="TextBox 11">
            <a:extLst>
              <a:ext uri="{FF2B5EF4-FFF2-40B4-BE49-F238E27FC236}">
                <a16:creationId xmlns:a16="http://schemas.microsoft.com/office/drawing/2014/main" id="{315A4C7C-F985-8A46-AB15-1251932C07E2}"/>
              </a:ext>
            </a:extLst>
          </p:cNvPr>
          <p:cNvSpPr txBox="1"/>
          <p:nvPr/>
        </p:nvSpPr>
        <p:spPr>
          <a:xfrm>
            <a:off x="1447799" y="5091668"/>
            <a:ext cx="2324100" cy="523220"/>
          </a:xfrm>
          <a:prstGeom prst="rect">
            <a:avLst/>
          </a:prstGeom>
          <a:noFill/>
        </p:spPr>
        <p:txBody>
          <a:bodyPr wrap="square" rtlCol="0">
            <a:spAutoFit/>
          </a:bodyPr>
          <a:lstStyle/>
          <a:p>
            <a:r>
              <a:rPr lang="en-US" sz="2800" b="1" dirty="0">
                <a:solidFill>
                  <a:srgbClr val="1E497D"/>
                </a:solidFill>
                <a:latin typeface="Calibri" panose="020F0502020204030204" pitchFamily="34" charset="0"/>
                <a:cs typeface="Calibri" panose="020F0502020204030204" pitchFamily="34" charset="0"/>
              </a:rPr>
              <a:t>Temporal lobe</a:t>
            </a:r>
          </a:p>
        </p:txBody>
      </p:sp>
      <p:grpSp>
        <p:nvGrpSpPr>
          <p:cNvPr id="6" name="Group 5">
            <a:extLst>
              <a:ext uri="{FF2B5EF4-FFF2-40B4-BE49-F238E27FC236}">
                <a16:creationId xmlns:a16="http://schemas.microsoft.com/office/drawing/2014/main" id="{E86262BD-EB95-B049-A07C-CEEA4919C66F}"/>
              </a:ext>
            </a:extLst>
          </p:cNvPr>
          <p:cNvGrpSpPr/>
          <p:nvPr/>
        </p:nvGrpSpPr>
        <p:grpSpPr>
          <a:xfrm>
            <a:off x="7007459" y="4766019"/>
            <a:ext cx="1728926" cy="1769382"/>
            <a:chOff x="7007459" y="4766019"/>
            <a:chExt cx="1728926" cy="1769382"/>
          </a:xfrm>
        </p:grpSpPr>
        <p:pic>
          <p:nvPicPr>
            <p:cNvPr id="5" name="Graphic 4" descr="Footprints">
              <a:extLst>
                <a:ext uri="{FF2B5EF4-FFF2-40B4-BE49-F238E27FC236}">
                  <a16:creationId xmlns:a16="http://schemas.microsoft.com/office/drawing/2014/main" id="{47C075C9-65C6-274C-9BDE-95932A2588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00004">
              <a:off x="8061357" y="4766019"/>
              <a:ext cx="675028" cy="675028"/>
            </a:xfrm>
            <a:prstGeom prst="rect">
              <a:avLst/>
            </a:prstGeom>
          </p:spPr>
        </p:pic>
        <p:pic>
          <p:nvPicPr>
            <p:cNvPr id="17" name="Graphic 16" descr="Footprints">
              <a:extLst>
                <a:ext uri="{FF2B5EF4-FFF2-40B4-BE49-F238E27FC236}">
                  <a16:creationId xmlns:a16="http://schemas.microsoft.com/office/drawing/2014/main" id="{CF8A804E-CD63-DC4E-A6FD-81523E1332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7859">
              <a:off x="7861467" y="5708937"/>
              <a:ext cx="621727" cy="621727"/>
            </a:xfrm>
            <a:prstGeom prst="rect">
              <a:avLst/>
            </a:prstGeom>
          </p:spPr>
        </p:pic>
        <p:pic>
          <p:nvPicPr>
            <p:cNvPr id="18" name="Graphic 17" descr="Footprints">
              <a:extLst>
                <a:ext uri="{FF2B5EF4-FFF2-40B4-BE49-F238E27FC236}">
                  <a16:creationId xmlns:a16="http://schemas.microsoft.com/office/drawing/2014/main" id="{F641B610-6F07-1349-8ACD-C06EEC7641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951838">
              <a:off x="7007459" y="5923793"/>
              <a:ext cx="611608" cy="611608"/>
            </a:xfrm>
            <a:prstGeom prst="rect">
              <a:avLst/>
            </a:prstGeom>
          </p:spPr>
        </p:pic>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399" y="381000"/>
            <a:ext cx="8229600" cy="1143000"/>
          </a:xfrm>
          <a:prstGeom prst="rect">
            <a:avLst/>
          </a:prstGeom>
          <a:noFill/>
          <a:ln w="9525">
            <a:noFill/>
            <a:miter lim="800000"/>
            <a:headEnd/>
            <a:tailEnd/>
          </a:ln>
        </p:spPr>
        <p:txBody>
          <a:bodyPr lIns="91430" tIns="45714" rIns="91430" bIns="45714" anchor="ctr"/>
          <a:lstStyle/>
          <a:p>
            <a:endParaRPr lang="en-US" sz="2400">
              <a:latin typeface="Calibri"/>
              <a:cs typeface="Calibri"/>
            </a:endParaRPr>
          </a:p>
        </p:txBody>
      </p:sp>
      <p:sp>
        <p:nvSpPr>
          <p:cNvPr id="37891" name="Rectangle 5"/>
          <p:cNvSpPr>
            <a:spLocks noChangeArrowheads="1"/>
          </p:cNvSpPr>
          <p:nvPr/>
        </p:nvSpPr>
        <p:spPr bwMode="auto">
          <a:xfrm>
            <a:off x="-152399" y="2209801"/>
            <a:ext cx="8229600" cy="4525963"/>
          </a:xfrm>
          <a:prstGeom prst="rect">
            <a:avLst/>
          </a:prstGeom>
          <a:noFill/>
          <a:ln w="9525">
            <a:noFill/>
            <a:miter lim="800000"/>
            <a:headEnd/>
            <a:tailEnd/>
          </a:ln>
        </p:spPr>
        <p:txBody>
          <a:bodyPr lIns="91430" tIns="45714" rIns="91430" bIns="45714"/>
          <a:lstStyle/>
          <a:p>
            <a:pPr>
              <a:lnSpc>
                <a:spcPct val="80000"/>
              </a:lnSpc>
            </a:pPr>
            <a:endParaRPr lang="en-US" sz="2400">
              <a:latin typeface="Calibri"/>
              <a:cs typeface="Calibri"/>
            </a:endParaRPr>
          </a:p>
        </p:txBody>
      </p:sp>
      <p:sp>
        <p:nvSpPr>
          <p:cNvPr id="37893" name="Title 8"/>
          <p:cNvSpPr>
            <a:spLocks noGrp="1"/>
          </p:cNvSpPr>
          <p:nvPr>
            <p:ph type="title"/>
          </p:nvPr>
        </p:nvSpPr>
        <p:spPr/>
        <p:txBody>
          <a:bodyPr>
            <a:noAutofit/>
          </a:bodyPr>
          <a:lstStyle/>
          <a:p>
            <a:pPr eaLnBrk="1" hangingPunct="1"/>
            <a:r>
              <a:rPr lang="en-US" sz="7200" dirty="0">
                <a:latin typeface="Calibri"/>
                <a:cs typeface="Calibri"/>
              </a:rPr>
              <a:t>Activity Time!</a:t>
            </a:r>
          </a:p>
        </p:txBody>
      </p:sp>
      <p:pic>
        <p:nvPicPr>
          <p:cNvPr id="10" name="Picture 3" descr="C:\Users\Sarah\AppData\Local\Microsoft\Windows\Temporary Internet Files\Content.IE5\1W4LNZSF\MC900285366[1].wmf">
            <a:extLst>
              <a:ext uri="{FF2B5EF4-FFF2-40B4-BE49-F238E27FC236}">
                <a16:creationId xmlns:a16="http://schemas.microsoft.com/office/drawing/2014/main" id="{2C08A74B-AF2C-764E-81A3-35B0F982F8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51980" y="2114384"/>
            <a:ext cx="6840041" cy="422224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Autofit/>
          </a:bodyPr>
          <a:lstStyle/>
          <a:p>
            <a:pPr eaLnBrk="1" hangingPunct="1"/>
            <a:r>
              <a:rPr lang="en-CA" sz="7200" dirty="0" err="1"/>
              <a:t>Anosmia</a:t>
            </a:r>
            <a:endParaRPr lang="en-CA" sz="7200" dirty="0"/>
          </a:p>
        </p:txBody>
      </p:sp>
      <p:sp>
        <p:nvSpPr>
          <p:cNvPr id="5" name="Rectangle 3">
            <a:extLst>
              <a:ext uri="{FF2B5EF4-FFF2-40B4-BE49-F238E27FC236}">
                <a16:creationId xmlns:a16="http://schemas.microsoft.com/office/drawing/2014/main" id="{FA759791-A91A-294C-928B-7670D5AF10B8}"/>
              </a:ext>
            </a:extLst>
          </p:cNvPr>
          <p:cNvSpPr txBox="1">
            <a:spLocks noChangeArrowheads="1"/>
          </p:cNvSpPr>
          <p:nvPr/>
        </p:nvSpPr>
        <p:spPr>
          <a:xfrm>
            <a:off x="933450" y="2209800"/>
            <a:ext cx="7277100" cy="3992563"/>
          </a:xfrm>
          <a:prstGeom prst="rect">
            <a:avLst/>
          </a:prstGeom>
          <a:solidFill>
            <a:schemeClr val="bg1"/>
          </a:solidFill>
        </p:spPr>
        <p:txBody>
          <a:bodyPr vert="horz" lIns="91430" tIns="45714" rIns="91430" bIns="45714" rtlCol="0">
            <a:norm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2000"/>
              </a:spcAft>
              <a:buFont typeface="Arial" pitchFamily="34" charset="0"/>
              <a:buNone/>
            </a:pPr>
            <a:r>
              <a:rPr lang="en-CA" sz="3600" b="1">
                <a:solidFill>
                  <a:srgbClr val="000000"/>
                </a:solidFill>
                <a:latin typeface="Calibri"/>
                <a:cs typeface="Calibri"/>
              </a:rPr>
              <a:t>Q: </a:t>
            </a:r>
            <a:r>
              <a:rPr lang="en-CA" sz="3600">
                <a:solidFill>
                  <a:srgbClr val="000000"/>
                </a:solidFill>
                <a:latin typeface="Calibri"/>
                <a:cs typeface="Calibri"/>
              </a:rPr>
              <a:t>What smell would you miss if you could not smell?</a:t>
            </a:r>
          </a:p>
          <a:p>
            <a:pPr marL="0" indent="0" fontAlgn="auto">
              <a:spcAft>
                <a:spcPts val="2000"/>
              </a:spcAft>
              <a:buFont typeface="Arial" pitchFamily="34" charset="0"/>
              <a:buNone/>
            </a:pPr>
            <a:r>
              <a:rPr lang="en-CA" sz="3600" b="1">
                <a:solidFill>
                  <a:srgbClr val="000000"/>
                </a:solidFill>
                <a:latin typeface="Calibri"/>
                <a:cs typeface="Calibri"/>
              </a:rPr>
              <a:t>Q</a:t>
            </a:r>
            <a:r>
              <a:rPr lang="en-CA" sz="3600">
                <a:solidFill>
                  <a:srgbClr val="000000"/>
                </a:solidFill>
                <a:latin typeface="Calibri"/>
                <a:cs typeface="Calibri"/>
              </a:rPr>
              <a:t>: Why is smell important?</a:t>
            </a:r>
          </a:p>
          <a:p>
            <a:pPr marL="0" indent="0" fontAlgn="auto">
              <a:spcAft>
                <a:spcPts val="2000"/>
              </a:spcAft>
              <a:buFont typeface="Arial" pitchFamily="34" charset="0"/>
              <a:buNone/>
            </a:pPr>
            <a:r>
              <a:rPr lang="en-CA" sz="3600" b="1">
                <a:solidFill>
                  <a:srgbClr val="000000"/>
                </a:solidFill>
                <a:latin typeface="Calibri"/>
                <a:cs typeface="Calibri"/>
              </a:rPr>
              <a:t>Q: </a:t>
            </a:r>
            <a:r>
              <a:rPr lang="en-CA" sz="3600">
                <a:solidFill>
                  <a:srgbClr val="000000"/>
                </a:solidFill>
                <a:latin typeface="Calibri"/>
                <a:cs typeface="Calibri"/>
              </a:rPr>
              <a:t>What situations would be dangerous if you could not smell?</a:t>
            </a:r>
          </a:p>
          <a:p>
            <a:pPr fontAlgn="auto">
              <a:spcAft>
                <a:spcPts val="0"/>
              </a:spcAft>
            </a:pPr>
            <a:endParaRPr lang="en-CA" sz="3600" dirty="0">
              <a:solidFill>
                <a:srgbClr val="000000"/>
              </a:solidFill>
              <a:latin typeface="Calibri"/>
              <a:cs typeface="Calibri"/>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dirty="0">
                <a:latin typeface="Calibri"/>
                <a:cs typeface="Calibri"/>
              </a:rPr>
              <a:t>How do we protect our smell?</a:t>
            </a:r>
          </a:p>
        </p:txBody>
      </p:sp>
      <p:pic>
        <p:nvPicPr>
          <p:cNvPr id="8" name="Picture Placeholder 4" descr="Helmet.jpg">
            <a:extLst>
              <a:ext uri="{FF2B5EF4-FFF2-40B4-BE49-F238E27FC236}">
                <a16:creationId xmlns:a16="http://schemas.microsoft.com/office/drawing/2014/main" id="{63D49FD6-33AA-0F4F-ADD8-2068962B5FF8}"/>
              </a:ext>
            </a:extLst>
          </p:cNvPr>
          <p:cNvPicPr>
            <a:picLocks noChangeAspect="1"/>
          </p:cNvPicPr>
          <p:nvPr/>
        </p:nvPicPr>
        <p:blipFill>
          <a:blip r:embed="rId3" cstate="print"/>
          <a:stretch>
            <a:fillRect/>
          </a:stretch>
        </p:blipFill>
        <p:spPr>
          <a:xfrm>
            <a:off x="608259" y="1890010"/>
            <a:ext cx="6997455" cy="4967990"/>
          </a:xfrm>
          <a:prstGeom prst="rect">
            <a:avLst/>
          </a:prstGeom>
        </p:spPr>
      </p:pic>
      <p:sp>
        <p:nvSpPr>
          <p:cNvPr id="9" name="Text Placeholder 3">
            <a:extLst>
              <a:ext uri="{FF2B5EF4-FFF2-40B4-BE49-F238E27FC236}">
                <a16:creationId xmlns:a16="http://schemas.microsoft.com/office/drawing/2014/main" id="{10237B61-FE3A-0E43-B423-472EDD34666D}"/>
              </a:ext>
            </a:extLst>
          </p:cNvPr>
          <p:cNvSpPr txBox="1">
            <a:spLocks/>
          </p:cNvSpPr>
          <p:nvPr/>
        </p:nvSpPr>
        <p:spPr>
          <a:xfrm>
            <a:off x="4343400" y="5791200"/>
            <a:ext cx="4953000" cy="609600"/>
          </a:xfrm>
          <a:prstGeom prst="rect">
            <a:avLst/>
          </a:prstGeom>
          <a:noFill/>
        </p:spPr>
        <p:txBody>
          <a:bodyPr vert="horz" lIns="91430" tIns="45714" rIns="91430" bIns="45714" rtlCol="0">
            <a:norm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CA" sz="2800" b="1" dirty="0">
                <a:solidFill>
                  <a:srgbClr val="FF6501"/>
                </a:solidFill>
                <a:effectLst>
                  <a:outerShdw blurRad="38100" dist="38100" dir="2700000" algn="tl">
                    <a:srgbClr val="000000">
                      <a:alpha val="43137"/>
                    </a:srgbClr>
                  </a:outerShdw>
                </a:effectLst>
                <a:latin typeface="Calibri"/>
                <a:cs typeface="Calibri"/>
              </a:rPr>
              <a:t>WEAR A HELMET!!</a:t>
            </a:r>
          </a:p>
        </p:txBody>
      </p:sp>
    </p:spTree>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Autofit/>
          </a:bodyPr>
          <a:lstStyle/>
          <a:p>
            <a:r>
              <a:rPr lang="en-US" sz="7200" dirty="0"/>
              <a:t>Taste </a:t>
            </a:r>
          </a:p>
        </p:txBody>
      </p:sp>
      <p:pic>
        <p:nvPicPr>
          <p:cNvPr id="45059" name="Picture 5" descr="http://i.dailymail.co.uk/i/pix/2008/08/26/article-1049257-02581A7B00000578-968_468x501.jpg"/>
          <p:cNvPicPr>
            <a:picLocks noChangeAspect="1" noChangeArrowheads="1"/>
          </p:cNvPicPr>
          <p:nvPr/>
        </p:nvPicPr>
        <p:blipFill>
          <a:blip r:embed="rId3" cstate="print"/>
          <a:srcRect/>
          <a:stretch>
            <a:fillRect/>
          </a:stretch>
        </p:blipFill>
        <p:spPr bwMode="auto">
          <a:xfrm>
            <a:off x="2514600" y="2133600"/>
            <a:ext cx="4114800" cy="4405102"/>
          </a:xfrm>
          <a:prstGeom prst="rect">
            <a:avLst/>
          </a:prstGeom>
          <a:noFill/>
          <a:ln w="9525">
            <a:noFill/>
            <a:miter lim="800000"/>
            <a:headEnd/>
            <a:tailEnd/>
          </a:ln>
        </p:spPr>
      </p:pic>
    </p:spTree>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Autofit/>
          </a:bodyPr>
          <a:lstStyle/>
          <a:p>
            <a:r>
              <a:rPr lang="en-US" sz="7200" dirty="0">
                <a:latin typeface="Calibri"/>
                <a:cs typeface="Calibri"/>
              </a:rPr>
              <a:t>Question</a:t>
            </a:r>
          </a:p>
        </p:txBody>
      </p:sp>
      <p:sp>
        <p:nvSpPr>
          <p:cNvPr id="46083" name="Rectangle 3"/>
          <p:cNvSpPr>
            <a:spLocks noGrp="1" noChangeArrowheads="1"/>
          </p:cNvSpPr>
          <p:nvPr>
            <p:ph idx="4294967295"/>
          </p:nvPr>
        </p:nvSpPr>
        <p:spPr>
          <a:xfrm>
            <a:off x="470940" y="2737798"/>
            <a:ext cx="6629400" cy="3810000"/>
          </a:xfrm>
          <a:noFill/>
        </p:spPr>
        <p:txBody>
          <a:bodyPr>
            <a:normAutofit/>
          </a:bodyPr>
          <a:lstStyle/>
          <a:p>
            <a:pPr marL="0" indent="0">
              <a:buNone/>
            </a:pPr>
            <a:r>
              <a:rPr lang="en-US" altLang="zh-CN" sz="3600" b="1" dirty="0">
                <a:latin typeface="Calibri"/>
                <a:cs typeface="Calibri"/>
              </a:rPr>
              <a:t>Q:</a:t>
            </a:r>
            <a:r>
              <a:rPr lang="en-US" altLang="zh-CN" sz="3600" dirty="0">
                <a:latin typeface="Calibri"/>
                <a:cs typeface="Calibri"/>
              </a:rPr>
              <a:t> Has anyone noticed that if </a:t>
            </a:r>
            <a:br>
              <a:rPr lang="en-US" altLang="zh-CN" sz="3600" dirty="0">
                <a:latin typeface="Calibri"/>
                <a:cs typeface="Calibri"/>
              </a:rPr>
            </a:br>
            <a:r>
              <a:rPr lang="en-US" altLang="zh-CN" sz="3600" dirty="0">
                <a:latin typeface="Calibri"/>
                <a:cs typeface="Calibri"/>
              </a:rPr>
              <a:t>you are sick with a cold your </a:t>
            </a:r>
            <a:br>
              <a:rPr lang="en-US" altLang="zh-CN" sz="3600" dirty="0">
                <a:latin typeface="Calibri"/>
                <a:cs typeface="Calibri"/>
              </a:rPr>
            </a:br>
            <a:r>
              <a:rPr lang="en-US" altLang="zh-CN" sz="3600" dirty="0">
                <a:latin typeface="Calibri"/>
                <a:cs typeface="Calibri"/>
              </a:rPr>
              <a:t>food doesn’t taste as good?</a:t>
            </a:r>
          </a:p>
          <a:p>
            <a:pPr>
              <a:buNone/>
            </a:pPr>
            <a:r>
              <a:rPr lang="en-US" altLang="zh-CN" sz="2000" dirty="0">
                <a:latin typeface="Calibri"/>
                <a:cs typeface="Calibri"/>
              </a:rPr>
              <a:t> </a:t>
            </a:r>
          </a:p>
          <a:p>
            <a:pPr marL="0" indent="0">
              <a:buNone/>
            </a:pPr>
            <a:r>
              <a:rPr lang="en-US" altLang="zh-CN" sz="3600" b="1" dirty="0">
                <a:latin typeface="Calibri"/>
                <a:cs typeface="Calibri"/>
              </a:rPr>
              <a:t>Q: </a:t>
            </a:r>
            <a:r>
              <a:rPr lang="en-US" altLang="zh-CN" sz="3600" dirty="0">
                <a:latin typeface="Calibri"/>
                <a:cs typeface="Calibri"/>
              </a:rPr>
              <a:t>Does anyone know why that is?</a:t>
            </a:r>
          </a:p>
          <a:p>
            <a:pPr>
              <a:buFontTx/>
              <a:buNone/>
            </a:pPr>
            <a:endParaRPr lang="en-US" sz="3600" dirty="0">
              <a:latin typeface="Calibri"/>
              <a:cs typeface="Calibri"/>
            </a:endParaRPr>
          </a:p>
        </p:txBody>
      </p:sp>
      <p:sp>
        <p:nvSpPr>
          <p:cNvPr id="5" name="TextBox 4"/>
          <p:cNvSpPr txBox="1"/>
          <p:nvPr/>
        </p:nvSpPr>
        <p:spPr>
          <a:xfrm>
            <a:off x="1066800" y="5638800"/>
            <a:ext cx="6322095" cy="646319"/>
          </a:xfrm>
          <a:prstGeom prst="rect">
            <a:avLst/>
          </a:prstGeom>
          <a:noFill/>
        </p:spPr>
        <p:txBody>
          <a:bodyPr wrap="none" lIns="91430" tIns="45714" rIns="91430" bIns="45714" rtlCol="0">
            <a:spAutoFit/>
          </a:bodyPr>
          <a:lstStyle/>
          <a:p>
            <a:pPr marL="0" lvl="2"/>
            <a:r>
              <a:rPr lang="en-US" altLang="zh-CN" sz="3600" b="1" dirty="0">
                <a:solidFill>
                  <a:schemeClr val="tx2"/>
                </a:solidFill>
                <a:effectLst>
                  <a:outerShdw blurRad="38100" dist="38100" dir="2700000" algn="tl">
                    <a:srgbClr val="000000">
                      <a:alpha val="43137"/>
                    </a:srgbClr>
                  </a:outerShdw>
                </a:effectLst>
                <a:latin typeface="Calibri"/>
                <a:cs typeface="Calibri"/>
              </a:rPr>
              <a:t>A:</a:t>
            </a:r>
            <a:r>
              <a:rPr lang="en-US" altLang="zh-CN" sz="3600" dirty="0">
                <a:solidFill>
                  <a:schemeClr val="tx2"/>
                </a:solidFill>
                <a:effectLst>
                  <a:outerShdw blurRad="38100" dist="38100" dir="2700000" algn="tl">
                    <a:srgbClr val="000000">
                      <a:alpha val="43137"/>
                    </a:srgbClr>
                  </a:outerShdw>
                </a:effectLst>
                <a:latin typeface="Calibri"/>
                <a:cs typeface="Calibri"/>
              </a:rPr>
              <a:t> Smell and taste work together</a:t>
            </a:r>
            <a:endParaRPr lang="en-US" altLang="zh-CN" sz="3600" b="1" dirty="0">
              <a:solidFill>
                <a:schemeClr val="tx2"/>
              </a:solidFill>
              <a:effectLst>
                <a:outerShdw blurRad="38100" dist="38100" dir="2700000" algn="tl">
                  <a:srgbClr val="000000">
                    <a:alpha val="43137"/>
                  </a:srgbClr>
                </a:outerShdw>
              </a:effectLst>
              <a:latin typeface="Calibri"/>
              <a:cs typeface="Calibri"/>
            </a:endParaRPr>
          </a:p>
        </p:txBody>
      </p:sp>
      <p:pic>
        <p:nvPicPr>
          <p:cNvPr id="3" name="Picture 2">
            <a:extLst>
              <a:ext uri="{FF2B5EF4-FFF2-40B4-BE49-F238E27FC236}">
                <a16:creationId xmlns:a16="http://schemas.microsoft.com/office/drawing/2014/main" id="{727FCA47-88E2-C747-B130-313C1B882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480" y="1973997"/>
            <a:ext cx="2068321" cy="266880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685800" y="1981201"/>
            <a:ext cx="7772400" cy="4191000"/>
          </a:xfrm>
          <a:prstGeom prst="rect">
            <a:avLst/>
          </a:prstGeom>
          <a:solidFill>
            <a:schemeClr val="bg1"/>
          </a:solidFill>
          <a:ln w="9525">
            <a:noFill/>
            <a:miter lim="800000"/>
            <a:headEnd/>
            <a:tailEnd/>
          </a:ln>
        </p:spPr>
        <p:txBody>
          <a:bodyPr vert="horz" wrap="square" lIns="91430" tIns="45714" rIns="91430" bIns="45714" numCol="1" anchor="t" anchorCtr="0" compatLnSpc="1">
            <a:prstTxWarp prst="textNoShape">
              <a:avLst/>
            </a:prstTxWarp>
          </a:bodyPr>
          <a:lstStyle/>
          <a:p>
            <a:pPr defTabSz="914298">
              <a:spcBef>
                <a:spcPct val="20000"/>
              </a:spcBef>
              <a:defRPr/>
            </a:pPr>
            <a:r>
              <a:rPr kumimoji="1" lang="en-US" altLang="zh-CN" sz="3600" kern="0" dirty="0">
                <a:latin typeface="Calibri"/>
                <a:ea typeface="+mn-ea"/>
                <a:cs typeface="Calibri"/>
              </a:rPr>
              <a:t>Stick out your tongue!</a:t>
            </a:r>
          </a:p>
          <a:p>
            <a:pPr marL="342862" indent="-342862" defTabSz="914298">
              <a:spcBef>
                <a:spcPct val="20000"/>
              </a:spcBef>
              <a:defRPr/>
            </a:pPr>
            <a:endParaRPr kumimoji="1" lang="en-US" sz="3600" kern="0" dirty="0">
              <a:latin typeface="Calibri"/>
              <a:ea typeface="+mn-ea"/>
              <a:cs typeface="Calibri"/>
            </a:endParaRPr>
          </a:p>
        </p:txBody>
      </p:sp>
      <p:pic>
        <p:nvPicPr>
          <p:cNvPr id="5" name="Picture 4"/>
          <p:cNvPicPr>
            <a:picLocks noChangeAspect="1"/>
          </p:cNvPicPr>
          <p:nvPr/>
        </p:nvPicPr>
        <p:blipFill>
          <a:blip r:embed="rId3" cstate="print"/>
          <a:stretch>
            <a:fillRect/>
          </a:stretch>
        </p:blipFill>
        <p:spPr>
          <a:xfrm>
            <a:off x="3086100" y="2924862"/>
            <a:ext cx="2971800" cy="3399739"/>
          </a:xfrm>
          <a:prstGeom prst="rect">
            <a:avLst/>
          </a:prstGeom>
        </p:spPr>
      </p:pic>
      <p:sp>
        <p:nvSpPr>
          <p:cNvPr id="2" name="Title 1"/>
          <p:cNvSpPr>
            <a:spLocks noGrp="1"/>
          </p:cNvSpPr>
          <p:nvPr>
            <p:ph type="title"/>
          </p:nvPr>
        </p:nvSpPr>
        <p:spPr/>
        <p:txBody>
          <a:bodyPr>
            <a:noAutofit/>
          </a:bodyPr>
          <a:lstStyle/>
          <a:p>
            <a:r>
              <a:rPr lang="en-CA" sz="7200" dirty="0">
                <a:latin typeface="Calibri"/>
                <a:cs typeface="Calibri"/>
              </a:rPr>
              <a:t>What do you see?</a:t>
            </a:r>
          </a:p>
        </p:txBody>
      </p:sp>
    </p:spTree>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Autofit/>
          </a:bodyPr>
          <a:lstStyle/>
          <a:p>
            <a:r>
              <a:rPr lang="en-US" sz="7200" dirty="0"/>
              <a:t>The Tongue</a:t>
            </a:r>
          </a:p>
        </p:txBody>
      </p:sp>
      <p:graphicFrame>
        <p:nvGraphicFramePr>
          <p:cNvPr id="5122" name="Object 2"/>
          <p:cNvGraphicFramePr>
            <a:graphicFrameLocks noChangeAspect="1"/>
          </p:cNvGraphicFramePr>
          <p:nvPr>
            <p:extLst>
              <p:ext uri="{D42A27DB-BD31-4B8C-83A1-F6EECF244321}">
                <p14:modId xmlns:p14="http://schemas.microsoft.com/office/powerpoint/2010/main" val="3460644532"/>
              </p:ext>
            </p:extLst>
          </p:nvPr>
        </p:nvGraphicFramePr>
        <p:xfrm>
          <a:off x="441298" y="1905000"/>
          <a:ext cx="8261405" cy="3925889"/>
        </p:xfrm>
        <a:graphic>
          <a:graphicData uri="http://schemas.openxmlformats.org/presentationml/2006/ole">
            <mc:AlternateContent xmlns:mc="http://schemas.openxmlformats.org/markup-compatibility/2006">
              <mc:Choice xmlns:v="urn:schemas-microsoft-com:vml" Requires="v">
                <p:oleObj spid="_x0000_s251400" name="Document" r:id="rId4" imgW="3886200" imgH="1847088" progId="Word.Document.8">
                  <p:embed/>
                </p:oleObj>
              </mc:Choice>
              <mc:Fallback>
                <p:oleObj name="Document" r:id="rId4" imgW="3886200" imgH="1847088"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98" y="1905000"/>
                        <a:ext cx="8261405" cy="392588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Autofit/>
          </a:bodyPr>
          <a:lstStyle/>
          <a:p>
            <a:r>
              <a:rPr lang="en-US" sz="4800" dirty="0">
                <a:solidFill>
                  <a:srgbClr val="000000"/>
                </a:solidFill>
                <a:latin typeface="+mn-lt"/>
              </a:rPr>
              <a:t>We are going to talk about...</a:t>
            </a:r>
          </a:p>
        </p:txBody>
      </p:sp>
      <p:sp>
        <p:nvSpPr>
          <p:cNvPr id="10243" name="Rectangle 3"/>
          <p:cNvSpPr>
            <a:spLocks noChangeArrowheads="1"/>
          </p:cNvSpPr>
          <p:nvPr/>
        </p:nvSpPr>
        <p:spPr bwMode="auto">
          <a:xfrm>
            <a:off x="540668" y="2057401"/>
            <a:ext cx="8062664" cy="4237045"/>
          </a:xfrm>
          <a:prstGeom prst="rect">
            <a:avLst/>
          </a:prstGeom>
          <a:noFill/>
          <a:ln w="19050">
            <a:noFill/>
            <a:miter lim="800000"/>
            <a:headEnd/>
            <a:tailEnd/>
          </a:ln>
        </p:spPr>
        <p:txBody>
          <a:bodyPr wrap="square" lIns="91430" tIns="45714" rIns="91430" bIns="45714">
            <a:spAutoFit/>
          </a:bodyPr>
          <a:lstStyle/>
          <a:p>
            <a:pPr marL="1257159" lvl="2" indent="-342862">
              <a:spcAft>
                <a:spcPts val="1600"/>
              </a:spcAft>
              <a:buFont typeface="Arial" pitchFamily="34" charset="0"/>
              <a:buChar char="•"/>
            </a:pPr>
            <a:r>
              <a:rPr lang="en-US" sz="3600" dirty="0">
                <a:latin typeface="+mn-lt"/>
                <a:ea typeface="SimSun" pitchFamily="2" charset="-122"/>
                <a:cs typeface="Arial" pitchFamily="34" charset="0"/>
              </a:rPr>
              <a:t>The importance of the brain</a:t>
            </a:r>
          </a:p>
          <a:p>
            <a:pPr marL="1257159" lvl="2" indent="-342862">
              <a:spcAft>
                <a:spcPts val="1600"/>
              </a:spcAft>
              <a:buFont typeface="Arial" pitchFamily="34" charset="0"/>
              <a:buChar char="•"/>
            </a:pPr>
            <a:r>
              <a:rPr lang="en-US" sz="3600" dirty="0">
                <a:latin typeface="+mn-lt"/>
                <a:ea typeface="SimSun" pitchFamily="2" charset="-122"/>
                <a:cs typeface="Arial" pitchFamily="34" charset="0"/>
              </a:rPr>
              <a:t>What the brain does</a:t>
            </a:r>
          </a:p>
          <a:p>
            <a:pPr marL="1257159" lvl="2" indent="-342862">
              <a:spcAft>
                <a:spcPts val="1600"/>
              </a:spcAft>
              <a:buFont typeface="Arial" pitchFamily="34" charset="0"/>
              <a:buChar char="•"/>
            </a:pPr>
            <a:r>
              <a:rPr lang="en-US" sz="3600" dirty="0">
                <a:latin typeface="+mn-lt"/>
                <a:ea typeface="SimSun" pitchFamily="2" charset="-122"/>
                <a:cs typeface="Arial" pitchFamily="34" charset="0"/>
              </a:rPr>
              <a:t>How the brain works</a:t>
            </a:r>
          </a:p>
          <a:p>
            <a:pPr marL="1257159" lvl="2" indent="-342862">
              <a:spcAft>
                <a:spcPts val="1600"/>
              </a:spcAft>
              <a:buFont typeface="Arial" pitchFamily="34" charset="0"/>
              <a:buChar char="•"/>
            </a:pPr>
            <a:r>
              <a:rPr lang="en-US" sz="3600" dirty="0">
                <a:latin typeface="+mn-lt"/>
                <a:ea typeface="SimSun" pitchFamily="2" charset="-122"/>
                <a:cs typeface="Arial" pitchFamily="34" charset="0"/>
              </a:rPr>
              <a:t>Why it is so important to protect the brain</a:t>
            </a:r>
          </a:p>
          <a:p>
            <a:pPr marL="1257159" lvl="2" indent="-342862">
              <a:spcAft>
                <a:spcPts val="1600"/>
              </a:spcAft>
              <a:buFont typeface="Arial" pitchFamily="34" charset="0"/>
              <a:buChar char="•"/>
            </a:pPr>
            <a:r>
              <a:rPr lang="en-US" sz="3600" dirty="0">
                <a:latin typeface="+mn-lt"/>
                <a:ea typeface="SimSun" pitchFamily="2" charset="-122"/>
                <a:cs typeface="Arial" pitchFamily="34" charset="0"/>
              </a:rPr>
              <a:t>How to protect the brain</a:t>
            </a:r>
          </a:p>
        </p:txBody>
      </p:sp>
    </p:spTree>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pPr eaLnBrk="1" hangingPunct="1"/>
            <a:r>
              <a:rPr lang="en-CA" sz="4800" dirty="0">
                <a:latin typeface="Calibri"/>
                <a:cs typeface="Calibri"/>
              </a:rPr>
              <a:t>Q: Which lobe controls taste?</a:t>
            </a:r>
          </a:p>
        </p:txBody>
      </p:sp>
      <p:sp>
        <p:nvSpPr>
          <p:cNvPr id="6148" name="Text Box 5"/>
          <p:cNvSpPr txBox="1">
            <a:spLocks noChangeArrowheads="1"/>
          </p:cNvSpPr>
          <p:nvPr/>
        </p:nvSpPr>
        <p:spPr bwMode="auto">
          <a:xfrm>
            <a:off x="5851526" y="809625"/>
            <a:ext cx="2835275" cy="457200"/>
          </a:xfrm>
          <a:prstGeom prst="rect">
            <a:avLst/>
          </a:prstGeom>
          <a:noFill/>
          <a:ln w="9525">
            <a:noFill/>
            <a:miter lim="800000"/>
            <a:headEnd/>
            <a:tailEnd/>
          </a:ln>
        </p:spPr>
        <p:txBody>
          <a:bodyPr lIns="91430" tIns="45714" rIns="91430" bIns="45714">
            <a:spAutoFit/>
          </a:bodyPr>
          <a:lstStyle/>
          <a:p>
            <a:endParaRPr lang="en-CA" sz="2400">
              <a:latin typeface="Calibri"/>
              <a:cs typeface="Calibri"/>
            </a:endParaRPr>
          </a:p>
        </p:txBody>
      </p:sp>
      <p:sp>
        <p:nvSpPr>
          <p:cNvPr id="6149" name="Text Box 6"/>
          <p:cNvSpPr txBox="1">
            <a:spLocks noChangeArrowheads="1"/>
          </p:cNvSpPr>
          <p:nvPr/>
        </p:nvSpPr>
        <p:spPr bwMode="auto">
          <a:xfrm>
            <a:off x="6003926" y="962025"/>
            <a:ext cx="2835275" cy="457200"/>
          </a:xfrm>
          <a:prstGeom prst="rect">
            <a:avLst/>
          </a:prstGeom>
          <a:noFill/>
          <a:ln w="9525">
            <a:noFill/>
            <a:miter lim="800000"/>
            <a:headEnd/>
            <a:tailEnd/>
          </a:ln>
        </p:spPr>
        <p:txBody>
          <a:bodyPr lIns="91430" tIns="45714" rIns="91430" bIns="45714">
            <a:spAutoFit/>
          </a:bodyPr>
          <a:lstStyle/>
          <a:p>
            <a:endParaRPr lang="en-CA" sz="2400">
              <a:latin typeface="Calibri"/>
              <a:cs typeface="Calibri"/>
            </a:endParaRPr>
          </a:p>
        </p:txBody>
      </p:sp>
      <p:sp>
        <p:nvSpPr>
          <p:cNvPr id="9" name="Rectangle 8"/>
          <p:cNvSpPr/>
          <p:nvPr/>
        </p:nvSpPr>
        <p:spPr bwMode="auto">
          <a:xfrm>
            <a:off x="4191000" y="4876801"/>
            <a:ext cx="1981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2" name="Rectangle 11"/>
          <p:cNvSpPr/>
          <p:nvPr/>
        </p:nvSpPr>
        <p:spPr bwMode="auto">
          <a:xfrm>
            <a:off x="4724400" y="4495800"/>
            <a:ext cx="1600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3" name="Rectangle 12"/>
          <p:cNvSpPr/>
          <p:nvPr/>
        </p:nvSpPr>
        <p:spPr bwMode="auto">
          <a:xfrm>
            <a:off x="1143000" y="2362200"/>
            <a:ext cx="1981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4" name="Rectangle 13"/>
          <p:cNvSpPr/>
          <p:nvPr/>
        </p:nvSpPr>
        <p:spPr bwMode="auto">
          <a:xfrm>
            <a:off x="1143001" y="4343400"/>
            <a:ext cx="1752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grpSp>
        <p:nvGrpSpPr>
          <p:cNvPr id="16" name="Group 15">
            <a:extLst>
              <a:ext uri="{FF2B5EF4-FFF2-40B4-BE49-F238E27FC236}">
                <a16:creationId xmlns:a16="http://schemas.microsoft.com/office/drawing/2014/main" id="{2AE521A0-59E3-C743-A7A0-4AB08FBAF173}"/>
              </a:ext>
            </a:extLst>
          </p:cNvPr>
          <p:cNvGrpSpPr/>
          <p:nvPr/>
        </p:nvGrpSpPr>
        <p:grpSpPr>
          <a:xfrm>
            <a:off x="533400" y="2326834"/>
            <a:ext cx="5945781" cy="3892317"/>
            <a:chOff x="2301281" y="2127483"/>
            <a:chExt cx="5945781" cy="3892317"/>
          </a:xfrm>
        </p:grpSpPr>
        <p:sp>
          <p:nvSpPr>
            <p:cNvPr id="20" name="Rectangle 19">
              <a:extLst>
                <a:ext uri="{FF2B5EF4-FFF2-40B4-BE49-F238E27FC236}">
                  <a16:creationId xmlns:a16="http://schemas.microsoft.com/office/drawing/2014/main" id="{F31B201F-B669-1844-9314-9AB18EC1971C}"/>
                </a:ext>
              </a:extLst>
            </p:cNvPr>
            <p:cNvSpPr/>
            <p:nvPr/>
          </p:nvSpPr>
          <p:spPr bwMode="auto">
            <a:xfrm>
              <a:off x="5046662" y="5638800"/>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solidFill>
                  <a:srgbClr val="000000"/>
                </a:solidFill>
                <a:latin typeface="Calibri"/>
                <a:cs typeface="Calibri"/>
              </a:endParaRPr>
            </a:p>
          </p:txBody>
        </p:sp>
        <p:pic>
          <p:nvPicPr>
            <p:cNvPr id="22" name="Picture 21">
              <a:extLst>
                <a:ext uri="{FF2B5EF4-FFF2-40B4-BE49-F238E27FC236}">
                  <a16:creationId xmlns:a16="http://schemas.microsoft.com/office/drawing/2014/main" id="{87836810-6EE3-2044-B985-971D13578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727">
              <a:off x="2301281" y="2127483"/>
              <a:ext cx="5030027" cy="3588086"/>
            </a:xfrm>
            <a:prstGeom prst="rect">
              <a:avLst/>
            </a:prstGeom>
          </p:spPr>
        </p:pic>
        <p:cxnSp>
          <p:nvCxnSpPr>
            <p:cNvPr id="25" name="Elbow Connector 24">
              <a:extLst>
                <a:ext uri="{FF2B5EF4-FFF2-40B4-BE49-F238E27FC236}">
                  <a16:creationId xmlns:a16="http://schemas.microsoft.com/office/drawing/2014/main" id="{BF8465F6-F21D-CC4D-A4EE-7509EDC506BA}"/>
                </a:ext>
              </a:extLst>
            </p:cNvPr>
            <p:cNvCxnSpPr>
              <a:cxnSpLocks/>
            </p:cNvCxnSpPr>
            <p:nvPr/>
          </p:nvCxnSpPr>
          <p:spPr>
            <a:xfrm flipH="1">
              <a:off x="6037262" y="2936853"/>
              <a:ext cx="2209800" cy="252000"/>
            </a:xfrm>
            <a:prstGeom prst="bentConnector3">
              <a:avLst>
                <a:gd name="adj1" fmla="val 99899"/>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Explosion 1 11"/>
          <p:cNvSpPr>
            <a:spLocks noChangeArrowheads="1"/>
          </p:cNvSpPr>
          <p:nvPr/>
        </p:nvSpPr>
        <p:spPr bwMode="auto">
          <a:xfrm>
            <a:off x="5219700" y="2209800"/>
            <a:ext cx="3314701" cy="1675487"/>
          </a:xfrm>
          <a:prstGeom prst="irregularSeal1">
            <a:avLst/>
          </a:prstGeom>
          <a:solidFill>
            <a:srgbClr val="B8D02C"/>
          </a:solidFill>
          <a:ln w="9525" algn="ctr">
            <a:solidFill>
              <a:schemeClr val="tx1"/>
            </a:solidFill>
            <a:round/>
            <a:headEnd/>
            <a:tailEnd/>
          </a:ln>
        </p:spPr>
        <p:txBody>
          <a:bodyPr anchor="ctr" anchorCtr="0"/>
          <a:lstStyle/>
          <a:p>
            <a:r>
              <a:rPr lang="en-CA" sz="2400" dirty="0">
                <a:solidFill>
                  <a:srgbClr val="000000"/>
                </a:solidFill>
                <a:latin typeface="Calibri"/>
                <a:cs typeface="Calibri"/>
              </a:rPr>
              <a:t>Parietal Lobe</a:t>
            </a:r>
          </a:p>
        </p:txBody>
      </p:sp>
    </p:spTree>
  </p:cSld>
  <p:clrMapOvr>
    <a:masterClrMapping/>
  </p:clrMapOvr>
  <p:transition>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DEE896D3-D686-6E49-9772-52C7D07D6D9C}"/>
              </a:ext>
            </a:extLst>
          </p:cNvPr>
          <p:cNvSpPr txBox="1">
            <a:spLocks/>
          </p:cNvSpPr>
          <p:nvPr/>
        </p:nvSpPr>
        <p:spPr>
          <a:xfrm>
            <a:off x="838200" y="2003295"/>
            <a:ext cx="7848600" cy="1143000"/>
          </a:xfrm>
          <a:prstGeom prst="rect">
            <a:avLst/>
          </a:prstGeom>
          <a:solidFill>
            <a:schemeClr val="bg1"/>
          </a:solidFill>
        </p:spPr>
        <p:txBody>
          <a:bodyPr vert="horz" lIns="91430" tIns="45714" rIns="91430" bIns="45714" rtlCol="0">
            <a:no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auto">
              <a:spcAft>
                <a:spcPts val="800"/>
              </a:spcAft>
              <a:buFont typeface="+mj-lt"/>
              <a:buAutoNum type="alphaUcPeriod"/>
            </a:pPr>
            <a:r>
              <a:rPr lang="en-US" sz="2800" dirty="0">
                <a:latin typeface="Calibri"/>
                <a:cs typeface="Calibri"/>
              </a:rPr>
              <a:t>What do you call the substances you taste?</a:t>
            </a:r>
            <a:br>
              <a:rPr lang="en-US" sz="2800" dirty="0">
                <a:latin typeface="Calibri"/>
                <a:cs typeface="Calibri"/>
              </a:rPr>
            </a:br>
            <a:r>
              <a:rPr lang="en-US" sz="3600" dirty="0">
                <a:latin typeface="Calibri"/>
                <a:cs typeface="Calibri"/>
              </a:rPr>
              <a:t>_______________________</a:t>
            </a:r>
            <a:br>
              <a:rPr lang="en-US" sz="3600" dirty="0">
                <a:latin typeface="Calibri"/>
                <a:cs typeface="Calibri"/>
              </a:rPr>
            </a:br>
            <a:br>
              <a:rPr lang="en-US" sz="3600" dirty="0">
                <a:latin typeface="Calibri"/>
                <a:cs typeface="Calibri"/>
              </a:rPr>
            </a:br>
            <a:endParaRPr lang="en-US" sz="2800" dirty="0">
              <a:latin typeface="Calibri"/>
              <a:cs typeface="Calibri"/>
            </a:endParaRPr>
          </a:p>
          <a:p>
            <a:pPr marL="742950" indent="-742950" fontAlgn="auto">
              <a:spcAft>
                <a:spcPts val="1000"/>
              </a:spcAft>
              <a:buFont typeface="+mj-lt"/>
              <a:buAutoNum type="alphaUcPeriod"/>
            </a:pPr>
            <a:r>
              <a:rPr lang="en-US" sz="2800" dirty="0">
                <a:latin typeface="Calibri"/>
                <a:cs typeface="Calibri"/>
              </a:rPr>
              <a:t>Where are the molecules received?</a:t>
            </a:r>
            <a:br>
              <a:rPr lang="en-US" sz="2800" dirty="0">
                <a:latin typeface="Calibri"/>
                <a:cs typeface="Calibri"/>
              </a:rPr>
            </a:br>
            <a:r>
              <a:rPr lang="en-US" sz="3600" dirty="0">
                <a:latin typeface="Calibri"/>
                <a:cs typeface="Calibri"/>
              </a:rPr>
              <a:t>_______________________</a:t>
            </a:r>
          </a:p>
          <a:p>
            <a:pPr marL="742950" indent="-742950" fontAlgn="auto">
              <a:spcAft>
                <a:spcPts val="0"/>
              </a:spcAft>
              <a:buFont typeface="+mj-lt"/>
              <a:buAutoNum type="alphaUcPeriod"/>
            </a:pPr>
            <a:r>
              <a:rPr lang="en-US" sz="2800" dirty="0">
                <a:latin typeface="Calibri"/>
                <a:cs typeface="Calibri"/>
              </a:rPr>
              <a:t>Where in the brain are they perceived?</a:t>
            </a:r>
            <a:br>
              <a:rPr lang="en-US" sz="2800" dirty="0">
                <a:latin typeface="Calibri"/>
                <a:cs typeface="Calibri"/>
              </a:rPr>
            </a:br>
            <a:r>
              <a:rPr lang="en-US" sz="3600" dirty="0">
                <a:latin typeface="Calibri"/>
                <a:cs typeface="Calibri"/>
              </a:rPr>
              <a:t>_______________________</a:t>
            </a:r>
            <a:endParaRPr lang="en-US" sz="2800" dirty="0">
              <a:latin typeface="Calibri"/>
              <a:cs typeface="Calibri"/>
            </a:endParaRPr>
          </a:p>
          <a:p>
            <a:pPr marL="0" indent="0" fontAlgn="auto">
              <a:spcAft>
                <a:spcPts val="0"/>
              </a:spcAft>
              <a:buFont typeface="Arial" pitchFamily="34" charset="0"/>
              <a:buNone/>
            </a:pPr>
            <a:endParaRPr lang="en-US" sz="2800" dirty="0">
              <a:latin typeface="Calibri"/>
              <a:cs typeface="Calibri"/>
            </a:endParaRPr>
          </a:p>
        </p:txBody>
      </p:sp>
      <p:sp>
        <p:nvSpPr>
          <p:cNvPr id="6147" name="Rectangle 2"/>
          <p:cNvSpPr>
            <a:spLocks noGrp="1" noChangeArrowheads="1"/>
          </p:cNvSpPr>
          <p:nvPr>
            <p:ph type="title"/>
          </p:nvPr>
        </p:nvSpPr>
        <p:spPr/>
        <p:txBody>
          <a:bodyPr>
            <a:noAutofit/>
          </a:bodyPr>
          <a:lstStyle/>
          <a:p>
            <a:pPr>
              <a:defRPr/>
            </a:pPr>
            <a:r>
              <a:rPr lang="en-US" sz="7200" dirty="0">
                <a:latin typeface="Calibri"/>
                <a:cs typeface="Calibri"/>
              </a:rPr>
              <a:t>Steps to the Brain</a:t>
            </a:r>
            <a:endParaRPr lang="en-US" sz="7200" dirty="0">
              <a:solidFill>
                <a:srgbClr val="FF0000"/>
              </a:solidFill>
              <a:effectLst>
                <a:outerShdw blurRad="38100" dist="38100" dir="2700000" algn="tl">
                  <a:srgbClr val="000000">
                    <a:alpha val="43137"/>
                  </a:srgbClr>
                </a:outerShdw>
              </a:effectLst>
              <a:latin typeface="Calibri"/>
              <a:cs typeface="Calibri"/>
            </a:endParaRPr>
          </a:p>
        </p:txBody>
      </p:sp>
      <p:pic>
        <p:nvPicPr>
          <p:cNvPr id="48131" name="Picture 7"/>
          <p:cNvPicPr>
            <a:picLocks noChangeAspect="1" noChangeArrowheads="1"/>
          </p:cNvPicPr>
          <p:nvPr/>
        </p:nvPicPr>
        <p:blipFill rotWithShape="1">
          <a:blip r:embed="rId3" cstate="print"/>
          <a:srcRect l="4031" t="30118" b="36880"/>
          <a:stretch/>
        </p:blipFill>
        <p:spPr bwMode="auto">
          <a:xfrm>
            <a:off x="1582711" y="3082984"/>
            <a:ext cx="5537548" cy="992051"/>
          </a:xfrm>
          <a:prstGeom prst="rect">
            <a:avLst/>
          </a:prstGeom>
          <a:noFill/>
          <a:ln w="9525">
            <a:noFill/>
            <a:miter lim="800000"/>
            <a:headEnd/>
            <a:tailEnd/>
          </a:ln>
        </p:spPr>
      </p:pic>
      <p:sp>
        <p:nvSpPr>
          <p:cNvPr id="11" name="TextBox 10">
            <a:extLst>
              <a:ext uri="{FF2B5EF4-FFF2-40B4-BE49-F238E27FC236}">
                <a16:creationId xmlns:a16="http://schemas.microsoft.com/office/drawing/2014/main" id="{161793B4-FFAE-CB48-A996-B41F5AD8D589}"/>
              </a:ext>
            </a:extLst>
          </p:cNvPr>
          <p:cNvSpPr txBox="1"/>
          <p:nvPr/>
        </p:nvSpPr>
        <p:spPr>
          <a:xfrm>
            <a:off x="1600200" y="2436010"/>
            <a:ext cx="2324100" cy="523220"/>
          </a:xfrm>
          <a:prstGeom prst="rect">
            <a:avLst/>
          </a:prstGeom>
          <a:noFill/>
        </p:spPr>
        <p:txBody>
          <a:bodyPr wrap="square" rtlCol="0">
            <a:spAutoFit/>
          </a:bodyPr>
          <a:lstStyle/>
          <a:p>
            <a:r>
              <a:rPr lang="en-US" sz="2800" b="1" dirty="0" err="1">
                <a:solidFill>
                  <a:srgbClr val="1E497D"/>
                </a:solidFill>
                <a:latin typeface="Calibri" panose="020F0502020204030204" pitchFamily="34" charset="0"/>
                <a:cs typeface="Calibri" panose="020F0502020204030204" pitchFamily="34" charset="0"/>
              </a:rPr>
              <a:t>Tastants</a:t>
            </a:r>
            <a:endParaRPr lang="en-US" sz="2800" b="1" dirty="0">
              <a:solidFill>
                <a:srgbClr val="1E497D"/>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28A8AD4-83F7-AB46-A9B8-B946BECA44DF}"/>
              </a:ext>
            </a:extLst>
          </p:cNvPr>
          <p:cNvSpPr txBox="1"/>
          <p:nvPr/>
        </p:nvSpPr>
        <p:spPr>
          <a:xfrm>
            <a:off x="1600200" y="4658380"/>
            <a:ext cx="2324100" cy="523220"/>
          </a:xfrm>
          <a:prstGeom prst="rect">
            <a:avLst/>
          </a:prstGeom>
          <a:noFill/>
        </p:spPr>
        <p:txBody>
          <a:bodyPr wrap="square" rtlCol="0">
            <a:spAutoFit/>
          </a:bodyPr>
          <a:lstStyle/>
          <a:p>
            <a:r>
              <a:rPr lang="en-US" sz="2800" b="1" dirty="0">
                <a:solidFill>
                  <a:srgbClr val="1E497D"/>
                </a:solidFill>
                <a:latin typeface="Calibri" panose="020F0502020204030204" pitchFamily="34" charset="0"/>
                <a:cs typeface="Calibri" panose="020F0502020204030204" pitchFamily="34" charset="0"/>
              </a:rPr>
              <a:t>Taste Buds</a:t>
            </a:r>
          </a:p>
        </p:txBody>
      </p:sp>
      <p:sp>
        <p:nvSpPr>
          <p:cNvPr id="13" name="TextBox 12">
            <a:extLst>
              <a:ext uri="{FF2B5EF4-FFF2-40B4-BE49-F238E27FC236}">
                <a16:creationId xmlns:a16="http://schemas.microsoft.com/office/drawing/2014/main" id="{95C96CDC-9CF6-E841-926D-0FCB990E6449}"/>
              </a:ext>
            </a:extLst>
          </p:cNvPr>
          <p:cNvSpPr txBox="1"/>
          <p:nvPr/>
        </p:nvSpPr>
        <p:spPr>
          <a:xfrm>
            <a:off x="1600200" y="5801380"/>
            <a:ext cx="2324100" cy="523220"/>
          </a:xfrm>
          <a:prstGeom prst="rect">
            <a:avLst/>
          </a:prstGeom>
          <a:noFill/>
        </p:spPr>
        <p:txBody>
          <a:bodyPr wrap="square" rtlCol="0">
            <a:spAutoFit/>
          </a:bodyPr>
          <a:lstStyle/>
          <a:p>
            <a:r>
              <a:rPr lang="en-US" sz="2800" b="1" dirty="0">
                <a:solidFill>
                  <a:srgbClr val="1E497D"/>
                </a:solidFill>
                <a:latin typeface="Calibri" panose="020F0502020204030204" pitchFamily="34" charset="0"/>
                <a:cs typeface="Calibri" panose="020F0502020204030204" pitchFamily="34" charset="0"/>
              </a:rPr>
              <a:t>Parietal Lobe</a:t>
            </a:r>
          </a:p>
        </p:txBody>
      </p:sp>
      <p:grpSp>
        <p:nvGrpSpPr>
          <p:cNvPr id="19" name="Group 18">
            <a:extLst>
              <a:ext uri="{FF2B5EF4-FFF2-40B4-BE49-F238E27FC236}">
                <a16:creationId xmlns:a16="http://schemas.microsoft.com/office/drawing/2014/main" id="{00F5F01E-D2E6-334E-93DE-F8A572A08AD0}"/>
              </a:ext>
            </a:extLst>
          </p:cNvPr>
          <p:cNvGrpSpPr/>
          <p:nvPr/>
        </p:nvGrpSpPr>
        <p:grpSpPr>
          <a:xfrm>
            <a:off x="7007459" y="4766019"/>
            <a:ext cx="1728926" cy="1769382"/>
            <a:chOff x="7007459" y="4766019"/>
            <a:chExt cx="1728926" cy="1769382"/>
          </a:xfrm>
        </p:grpSpPr>
        <p:pic>
          <p:nvPicPr>
            <p:cNvPr id="20" name="Graphic 19" descr="Footprints">
              <a:extLst>
                <a:ext uri="{FF2B5EF4-FFF2-40B4-BE49-F238E27FC236}">
                  <a16:creationId xmlns:a16="http://schemas.microsoft.com/office/drawing/2014/main" id="{98751B95-8BDD-3241-956F-F85AF3EBDB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00004">
              <a:off x="8061357" y="4766019"/>
              <a:ext cx="675028" cy="675028"/>
            </a:xfrm>
            <a:prstGeom prst="rect">
              <a:avLst/>
            </a:prstGeom>
          </p:spPr>
        </p:pic>
        <p:pic>
          <p:nvPicPr>
            <p:cNvPr id="21" name="Graphic 20" descr="Footprints">
              <a:extLst>
                <a:ext uri="{FF2B5EF4-FFF2-40B4-BE49-F238E27FC236}">
                  <a16:creationId xmlns:a16="http://schemas.microsoft.com/office/drawing/2014/main" id="{2F30A299-A96D-1B45-8A30-9E3CAFE5F9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27859">
              <a:off x="7861467" y="5708937"/>
              <a:ext cx="621727" cy="621727"/>
            </a:xfrm>
            <a:prstGeom prst="rect">
              <a:avLst/>
            </a:prstGeom>
          </p:spPr>
        </p:pic>
        <p:pic>
          <p:nvPicPr>
            <p:cNvPr id="22" name="Graphic 21" descr="Footprints">
              <a:extLst>
                <a:ext uri="{FF2B5EF4-FFF2-40B4-BE49-F238E27FC236}">
                  <a16:creationId xmlns:a16="http://schemas.microsoft.com/office/drawing/2014/main" id="{034A11CC-FB58-1045-A69A-5C5E0DF73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951838">
              <a:off x="7007459" y="5923793"/>
              <a:ext cx="611608" cy="611608"/>
            </a:xfrm>
            <a:prstGeom prst="rect">
              <a:avLst/>
            </a:prstGeom>
          </p:spPr>
        </p:pic>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noAutofit/>
          </a:bodyPr>
          <a:lstStyle/>
          <a:p>
            <a:r>
              <a:rPr lang="en-US" sz="4000" dirty="0">
                <a:latin typeface="Calibri"/>
                <a:cs typeface="Calibri"/>
              </a:rPr>
              <a:t>Q: What are the four types of taste?</a:t>
            </a:r>
          </a:p>
        </p:txBody>
      </p:sp>
      <p:sp>
        <p:nvSpPr>
          <p:cNvPr id="2" name="Content Placeholder 1"/>
          <p:cNvSpPr>
            <a:spLocks noGrp="1"/>
          </p:cNvSpPr>
          <p:nvPr>
            <p:ph idx="4294967295"/>
          </p:nvPr>
        </p:nvSpPr>
        <p:spPr>
          <a:xfrm>
            <a:off x="967148" y="2429615"/>
            <a:ext cx="1918285" cy="4068763"/>
          </a:xfrm>
          <a:solidFill>
            <a:schemeClr val="bg1"/>
          </a:solidFill>
        </p:spPr>
        <p:txBody>
          <a:bodyPr/>
          <a:lstStyle/>
          <a:p>
            <a:pPr marL="0" indent="0">
              <a:buNone/>
            </a:pPr>
            <a:r>
              <a:rPr lang="en-CA" dirty="0">
                <a:latin typeface="Calibri"/>
                <a:cs typeface="Calibri"/>
              </a:rPr>
              <a:t> </a:t>
            </a:r>
          </a:p>
        </p:txBody>
      </p:sp>
      <p:sp>
        <p:nvSpPr>
          <p:cNvPr id="5" name="TextBox 4"/>
          <p:cNvSpPr txBox="1">
            <a:spLocks noChangeArrowheads="1"/>
          </p:cNvSpPr>
          <p:nvPr/>
        </p:nvSpPr>
        <p:spPr bwMode="auto">
          <a:xfrm>
            <a:off x="1058650" y="3256537"/>
            <a:ext cx="2667000" cy="646319"/>
          </a:xfrm>
          <a:prstGeom prst="rect">
            <a:avLst/>
          </a:prstGeom>
          <a:noFill/>
          <a:ln w="9525">
            <a:noFill/>
            <a:miter lim="800000"/>
            <a:headEnd/>
            <a:tailEnd/>
          </a:ln>
        </p:spPr>
        <p:txBody>
          <a:bodyPr lIns="91430" tIns="45714" rIns="91430" bIns="45714">
            <a:spAutoFit/>
          </a:bodyPr>
          <a:lstStyle/>
          <a:p>
            <a:r>
              <a:rPr lang="en-US" sz="3600" dirty="0">
                <a:latin typeface="Calibri" panose="020F0502020204030204" pitchFamily="34" charset="0"/>
                <a:cs typeface="Calibri" panose="020F0502020204030204" pitchFamily="34" charset="0"/>
              </a:rPr>
              <a:t>Sweet</a:t>
            </a:r>
          </a:p>
        </p:txBody>
      </p:sp>
      <p:sp>
        <p:nvSpPr>
          <p:cNvPr id="7" name="TextBox 6"/>
          <p:cNvSpPr txBox="1">
            <a:spLocks noChangeArrowheads="1"/>
          </p:cNvSpPr>
          <p:nvPr/>
        </p:nvSpPr>
        <p:spPr bwMode="auto">
          <a:xfrm>
            <a:off x="1058650" y="3942337"/>
            <a:ext cx="1828800" cy="646319"/>
          </a:xfrm>
          <a:prstGeom prst="rect">
            <a:avLst/>
          </a:prstGeom>
          <a:noFill/>
          <a:ln w="9525">
            <a:noFill/>
            <a:miter lim="800000"/>
            <a:headEnd/>
            <a:tailEnd/>
          </a:ln>
        </p:spPr>
        <p:txBody>
          <a:bodyPr lIns="91430" tIns="45714" rIns="91430" bIns="45714">
            <a:spAutoFit/>
          </a:bodyPr>
          <a:lstStyle/>
          <a:p>
            <a:r>
              <a:rPr lang="en-US" sz="3600" dirty="0">
                <a:latin typeface="Calibri" panose="020F0502020204030204" pitchFamily="34" charset="0"/>
                <a:cs typeface="Calibri" panose="020F0502020204030204" pitchFamily="34" charset="0"/>
              </a:rPr>
              <a:t>Sour</a:t>
            </a:r>
          </a:p>
        </p:txBody>
      </p:sp>
      <p:sp>
        <p:nvSpPr>
          <p:cNvPr id="9" name="TextBox 8"/>
          <p:cNvSpPr txBox="1">
            <a:spLocks noChangeArrowheads="1"/>
          </p:cNvSpPr>
          <p:nvPr/>
        </p:nvSpPr>
        <p:spPr bwMode="auto">
          <a:xfrm>
            <a:off x="1058650" y="4704337"/>
            <a:ext cx="1524000" cy="646319"/>
          </a:xfrm>
          <a:prstGeom prst="rect">
            <a:avLst/>
          </a:prstGeom>
          <a:noFill/>
          <a:ln w="9525">
            <a:noFill/>
            <a:miter lim="800000"/>
            <a:headEnd/>
            <a:tailEnd/>
          </a:ln>
        </p:spPr>
        <p:txBody>
          <a:bodyPr lIns="91430" tIns="45714" rIns="91430" bIns="45714">
            <a:spAutoFit/>
          </a:bodyPr>
          <a:lstStyle/>
          <a:p>
            <a:r>
              <a:rPr lang="en-US" sz="3600" dirty="0">
                <a:latin typeface="Calibri" panose="020F0502020204030204" pitchFamily="34" charset="0"/>
                <a:cs typeface="Calibri" panose="020F0502020204030204" pitchFamily="34" charset="0"/>
              </a:rPr>
              <a:t>Salty </a:t>
            </a:r>
          </a:p>
        </p:txBody>
      </p:sp>
      <p:sp>
        <p:nvSpPr>
          <p:cNvPr id="15" name="TextBox 14"/>
          <p:cNvSpPr txBox="1"/>
          <p:nvPr/>
        </p:nvSpPr>
        <p:spPr>
          <a:xfrm>
            <a:off x="1058649" y="2494537"/>
            <a:ext cx="1693505" cy="646319"/>
          </a:xfrm>
          <a:prstGeom prst="rect">
            <a:avLst/>
          </a:prstGeom>
          <a:noFill/>
        </p:spPr>
        <p:txBody>
          <a:bodyPr wrap="square" lIns="91430" tIns="45714" rIns="91430" bIns="45714" rtlCol="0">
            <a:spAutoFit/>
          </a:bodyPr>
          <a:lstStyle/>
          <a:p>
            <a:r>
              <a:rPr lang="en-CA" sz="3600" dirty="0">
                <a:latin typeface="Calibri" panose="020F0502020204030204" pitchFamily="34" charset="0"/>
                <a:cs typeface="Calibri" panose="020F0502020204030204" pitchFamily="34" charset="0"/>
              </a:rPr>
              <a:t>Bitter</a:t>
            </a:r>
          </a:p>
        </p:txBody>
      </p:sp>
      <p:pic>
        <p:nvPicPr>
          <p:cNvPr id="4" name="Picture 3">
            <a:extLst>
              <a:ext uri="{FF2B5EF4-FFF2-40B4-BE49-F238E27FC236}">
                <a16:creationId xmlns:a16="http://schemas.microsoft.com/office/drawing/2014/main" id="{371E0BD4-D609-9C44-AA2C-60D34EFB3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4594707"/>
            <a:ext cx="2569298" cy="1635008"/>
          </a:xfrm>
          <a:prstGeom prst="rect">
            <a:avLst/>
          </a:prstGeom>
        </p:spPr>
      </p:pic>
      <p:pic>
        <p:nvPicPr>
          <p:cNvPr id="8" name="Picture 7">
            <a:extLst>
              <a:ext uri="{FF2B5EF4-FFF2-40B4-BE49-F238E27FC236}">
                <a16:creationId xmlns:a16="http://schemas.microsoft.com/office/drawing/2014/main" id="{B9DBB63B-FDD6-D845-A117-4739367985C5}"/>
              </a:ext>
            </a:extLst>
          </p:cNvPr>
          <p:cNvPicPr>
            <a:picLocks noChangeAspect="1"/>
          </p:cNvPicPr>
          <p:nvPr/>
        </p:nvPicPr>
        <p:blipFill rotWithShape="1">
          <a:blip r:embed="rId4">
            <a:extLst>
              <a:ext uri="{28A0092B-C50C-407E-A947-70E740481C1C}">
                <a14:useLocalDpi xmlns:a14="http://schemas.microsoft.com/office/drawing/2010/main" val="0"/>
              </a:ext>
            </a:extLst>
          </a:blip>
          <a:srcRect l="8824" t="4320" r="6868" b="6434"/>
          <a:stretch/>
        </p:blipFill>
        <p:spPr>
          <a:xfrm>
            <a:off x="3581399" y="2152796"/>
            <a:ext cx="1894835" cy="1916252"/>
          </a:xfrm>
          <a:prstGeom prst="rect">
            <a:avLst/>
          </a:prstGeom>
        </p:spPr>
      </p:pic>
      <p:pic>
        <p:nvPicPr>
          <p:cNvPr id="18" name="Picture 17">
            <a:extLst>
              <a:ext uri="{FF2B5EF4-FFF2-40B4-BE49-F238E27FC236}">
                <a16:creationId xmlns:a16="http://schemas.microsoft.com/office/drawing/2014/main" id="{64143463-AF58-6440-8E89-45CCDE391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4102" y="4069048"/>
            <a:ext cx="2569298" cy="2569298"/>
          </a:xfrm>
          <a:prstGeom prst="rect">
            <a:avLst/>
          </a:prstGeom>
        </p:spPr>
      </p:pic>
      <p:pic>
        <p:nvPicPr>
          <p:cNvPr id="22" name="Picture 21">
            <a:extLst>
              <a:ext uri="{FF2B5EF4-FFF2-40B4-BE49-F238E27FC236}">
                <a16:creationId xmlns:a16="http://schemas.microsoft.com/office/drawing/2014/main" id="{B5596218-D7F4-9440-8FB0-41F7D9B42228}"/>
              </a:ext>
            </a:extLst>
          </p:cNvPr>
          <p:cNvPicPr>
            <a:picLocks noChangeAspect="1"/>
          </p:cNvPicPr>
          <p:nvPr/>
        </p:nvPicPr>
        <p:blipFill>
          <a:blip r:embed="rId6"/>
          <a:stretch>
            <a:fillRect/>
          </a:stretch>
        </p:blipFill>
        <p:spPr>
          <a:xfrm>
            <a:off x="6172200" y="2054508"/>
            <a:ext cx="1611517" cy="196582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457201" y="304800"/>
            <a:ext cx="8229600" cy="1143000"/>
          </a:xfrm>
          <a:prstGeom prst="rect">
            <a:avLst/>
          </a:prstGeom>
          <a:noFill/>
          <a:ln w="9525">
            <a:noFill/>
            <a:miter lim="800000"/>
            <a:headEnd/>
            <a:tailEnd/>
          </a:ln>
        </p:spPr>
        <p:txBody>
          <a:bodyPr lIns="91430" tIns="45714" rIns="91430" bIns="45714" anchor="ctr"/>
          <a:lstStyle/>
          <a:p>
            <a:endParaRPr lang="en-US" sz="2400"/>
          </a:p>
        </p:txBody>
      </p:sp>
      <p:sp>
        <p:nvSpPr>
          <p:cNvPr id="37891" name="Rectangle 5"/>
          <p:cNvSpPr>
            <a:spLocks noChangeArrowheads="1"/>
          </p:cNvSpPr>
          <p:nvPr/>
        </p:nvSpPr>
        <p:spPr bwMode="auto">
          <a:xfrm>
            <a:off x="457201" y="2133601"/>
            <a:ext cx="8229600" cy="4525963"/>
          </a:xfrm>
          <a:prstGeom prst="rect">
            <a:avLst/>
          </a:prstGeom>
          <a:noFill/>
          <a:ln w="9525">
            <a:noFill/>
            <a:miter lim="800000"/>
            <a:headEnd/>
            <a:tailEnd/>
          </a:ln>
        </p:spPr>
        <p:txBody>
          <a:bodyPr lIns="91430" tIns="45714" rIns="91430" bIns="45714"/>
          <a:lstStyle/>
          <a:p>
            <a:pPr>
              <a:lnSpc>
                <a:spcPct val="80000"/>
              </a:lnSpc>
            </a:pPr>
            <a:endParaRPr lang="en-US" sz="2400"/>
          </a:p>
        </p:txBody>
      </p:sp>
      <p:sp>
        <p:nvSpPr>
          <p:cNvPr id="37893" name="Title 8"/>
          <p:cNvSpPr>
            <a:spLocks noGrp="1"/>
          </p:cNvSpPr>
          <p:nvPr>
            <p:ph type="title"/>
          </p:nvPr>
        </p:nvSpPr>
        <p:spPr/>
        <p:txBody>
          <a:bodyPr>
            <a:noAutofit/>
          </a:bodyPr>
          <a:lstStyle/>
          <a:p>
            <a:pPr eaLnBrk="1" hangingPunct="1"/>
            <a:r>
              <a:rPr lang="en-US" sz="7200" dirty="0">
                <a:latin typeface="Calibri"/>
                <a:cs typeface="Calibri"/>
              </a:rPr>
              <a:t>Activity Time!</a:t>
            </a:r>
          </a:p>
        </p:txBody>
      </p:sp>
      <p:pic>
        <p:nvPicPr>
          <p:cNvPr id="10" name="Picture 3" descr="C:\Users\Sarah\AppData\Local\Microsoft\Windows\Temporary Internet Files\Content.IE5\1W4LNZSF\MC900285366[1].wmf">
            <a:extLst>
              <a:ext uri="{FF2B5EF4-FFF2-40B4-BE49-F238E27FC236}">
                <a16:creationId xmlns:a16="http://schemas.microsoft.com/office/drawing/2014/main" id="{5571E13D-B493-804B-9056-9FEC3D6E96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51980" y="2114384"/>
            <a:ext cx="6840041" cy="422224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Autofit/>
          </a:bodyPr>
          <a:lstStyle/>
          <a:p>
            <a:r>
              <a:rPr lang="en-US" sz="7200" dirty="0"/>
              <a:t>Taste Buds</a:t>
            </a:r>
          </a:p>
        </p:txBody>
      </p:sp>
      <p:grpSp>
        <p:nvGrpSpPr>
          <p:cNvPr id="2" name="Group 1">
            <a:extLst>
              <a:ext uri="{FF2B5EF4-FFF2-40B4-BE49-F238E27FC236}">
                <a16:creationId xmlns:a16="http://schemas.microsoft.com/office/drawing/2014/main" id="{FDE192AC-1B5F-7D43-B393-8341E049F298}"/>
              </a:ext>
            </a:extLst>
          </p:cNvPr>
          <p:cNvGrpSpPr/>
          <p:nvPr/>
        </p:nvGrpSpPr>
        <p:grpSpPr>
          <a:xfrm>
            <a:off x="657902" y="1828800"/>
            <a:ext cx="7828196" cy="4572000"/>
            <a:chOff x="457201" y="2133600"/>
            <a:chExt cx="7828196" cy="4572000"/>
          </a:xfrm>
        </p:grpSpPr>
        <p:pic>
          <p:nvPicPr>
            <p:cNvPr id="49155" name="Picture 3" descr="TongueMap"/>
            <p:cNvPicPr>
              <a:picLocks noChangeAspect="1" noChangeArrowheads="1"/>
            </p:cNvPicPr>
            <p:nvPr/>
          </p:nvPicPr>
          <p:blipFill>
            <a:blip r:embed="rId3" cstate="print"/>
            <a:srcRect/>
            <a:stretch>
              <a:fillRect/>
            </a:stretch>
          </p:blipFill>
          <p:spPr bwMode="auto">
            <a:xfrm>
              <a:off x="2667000" y="2133600"/>
              <a:ext cx="3594100" cy="4318000"/>
            </a:xfrm>
            <a:prstGeom prst="rect">
              <a:avLst/>
            </a:prstGeom>
            <a:noFill/>
            <a:ln w="9525">
              <a:noFill/>
              <a:miter lim="800000"/>
              <a:headEnd/>
              <a:tailEnd/>
            </a:ln>
          </p:spPr>
        </p:pic>
        <p:sp>
          <p:nvSpPr>
            <p:cNvPr id="49156" name="Text Box 5"/>
            <p:cNvSpPr txBox="1">
              <a:spLocks noChangeArrowheads="1"/>
            </p:cNvSpPr>
            <p:nvPr/>
          </p:nvSpPr>
          <p:spPr bwMode="auto">
            <a:xfrm>
              <a:off x="457201" y="2651199"/>
              <a:ext cx="2514599" cy="1815870"/>
            </a:xfrm>
            <a:prstGeom prst="rect">
              <a:avLst/>
            </a:prstGeom>
            <a:solidFill>
              <a:schemeClr val="bg1"/>
            </a:solidFill>
            <a:ln w="9525">
              <a:noFill/>
              <a:miter lim="800000"/>
              <a:headEnd/>
              <a:tailEnd/>
            </a:ln>
          </p:spPr>
          <p:txBody>
            <a:bodyPr wrap="square" lIns="91430" tIns="45714" rIns="91430" bIns="45714">
              <a:spAutoFit/>
            </a:bodyPr>
            <a:lstStyle/>
            <a:p>
              <a:pPr algn="ctr">
                <a:spcBef>
                  <a:spcPct val="50000"/>
                </a:spcBef>
              </a:pPr>
              <a:r>
                <a:rPr lang="en-US" sz="2800" dirty="0">
                  <a:latin typeface="Calibri"/>
                  <a:cs typeface="Calibri"/>
                </a:rPr>
                <a:t>There are more taste buds at the front of your tongue</a:t>
              </a:r>
            </a:p>
          </p:txBody>
        </p:sp>
        <p:sp>
          <p:nvSpPr>
            <p:cNvPr id="49157" name="Line 6"/>
            <p:cNvSpPr>
              <a:spLocks noChangeShapeType="1"/>
            </p:cNvSpPr>
            <p:nvPr/>
          </p:nvSpPr>
          <p:spPr bwMode="auto">
            <a:xfrm>
              <a:off x="2362200" y="4495800"/>
              <a:ext cx="1752600" cy="1066800"/>
            </a:xfrm>
            <a:prstGeom prst="line">
              <a:avLst/>
            </a:prstGeom>
            <a:noFill/>
            <a:ln w="28575">
              <a:solidFill>
                <a:srgbClr val="FF6501"/>
              </a:solidFill>
              <a:round/>
              <a:headEnd/>
              <a:tailEnd type="triangle" w="med" len="med"/>
            </a:ln>
          </p:spPr>
          <p:txBody>
            <a:bodyPr lIns="91430" tIns="45714" rIns="91430" bIns="45714"/>
            <a:lstStyle/>
            <a:p>
              <a:endParaRPr lang="en-CA">
                <a:latin typeface="Calibri"/>
                <a:cs typeface="Calibri"/>
              </a:endParaRPr>
            </a:p>
          </p:txBody>
        </p:sp>
        <p:sp>
          <p:nvSpPr>
            <p:cNvPr id="49158" name="Text Box 8"/>
            <p:cNvSpPr txBox="1">
              <a:spLocks noChangeArrowheads="1"/>
            </p:cNvSpPr>
            <p:nvPr/>
          </p:nvSpPr>
          <p:spPr bwMode="auto">
            <a:xfrm>
              <a:off x="5715000" y="4889730"/>
              <a:ext cx="2570397" cy="1815870"/>
            </a:xfrm>
            <a:prstGeom prst="rect">
              <a:avLst/>
            </a:prstGeom>
            <a:solidFill>
              <a:schemeClr val="bg1"/>
            </a:solidFill>
            <a:ln w="9525">
              <a:noFill/>
              <a:miter lim="800000"/>
              <a:headEnd/>
              <a:tailEnd/>
            </a:ln>
          </p:spPr>
          <p:txBody>
            <a:bodyPr wrap="square" lIns="91430" tIns="45714" rIns="91430" bIns="45714">
              <a:spAutoFit/>
            </a:bodyPr>
            <a:lstStyle/>
            <a:p>
              <a:pPr algn="ctr">
                <a:spcBef>
                  <a:spcPct val="50000"/>
                </a:spcBef>
              </a:pPr>
              <a:r>
                <a:rPr lang="en-US" sz="2800" dirty="0">
                  <a:latin typeface="Calibri"/>
                  <a:cs typeface="Calibri"/>
                </a:rPr>
                <a:t>There are fewer taste buds toward the back of your tongue</a:t>
              </a:r>
            </a:p>
          </p:txBody>
        </p:sp>
        <p:sp>
          <p:nvSpPr>
            <p:cNvPr id="49159" name="Line 9"/>
            <p:cNvSpPr>
              <a:spLocks noChangeShapeType="1"/>
            </p:cNvSpPr>
            <p:nvPr/>
          </p:nvSpPr>
          <p:spPr bwMode="auto">
            <a:xfrm flipH="1" flipV="1">
              <a:off x="4612808" y="4200367"/>
              <a:ext cx="1711791" cy="613162"/>
            </a:xfrm>
            <a:prstGeom prst="line">
              <a:avLst/>
            </a:prstGeom>
            <a:noFill/>
            <a:ln w="28575">
              <a:solidFill>
                <a:srgbClr val="FF6501"/>
              </a:solidFill>
              <a:round/>
              <a:headEnd/>
              <a:tailEnd type="triangle" w="med" len="med"/>
            </a:ln>
          </p:spPr>
          <p:txBody>
            <a:bodyPr lIns="91430" tIns="45714" rIns="91430" bIns="45714"/>
            <a:lstStyle/>
            <a:p>
              <a:endParaRPr lang="en-CA">
                <a:latin typeface="Calibri"/>
                <a:cs typeface="Calibri"/>
              </a:endParaRPr>
            </a:p>
          </p:txBody>
        </p:sp>
      </p:grpSp>
    </p:spTree>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a:latin typeface="Calibri"/>
                <a:cs typeface="Calibri"/>
              </a:rPr>
              <a:t>How do we protect our taste?</a:t>
            </a:r>
          </a:p>
        </p:txBody>
      </p:sp>
      <p:pic>
        <p:nvPicPr>
          <p:cNvPr id="7" name="Picture Placeholder 4" descr="Helmet.jpg"/>
          <p:cNvPicPr>
            <a:picLocks noGrp="1" noChangeAspect="1"/>
          </p:cNvPicPr>
          <p:nvPr>
            <p:ph idx="4294967295"/>
          </p:nvPr>
        </p:nvPicPr>
        <p:blipFill>
          <a:blip r:embed="rId3" cstate="print"/>
          <a:stretch>
            <a:fillRect/>
          </a:stretch>
        </p:blipFill>
        <p:spPr>
          <a:xfrm>
            <a:off x="608259" y="1966210"/>
            <a:ext cx="6997455" cy="4967990"/>
          </a:xfrm>
        </p:spPr>
      </p:pic>
      <p:sp>
        <p:nvSpPr>
          <p:cNvPr id="6" name="Text Placeholder 3">
            <a:extLst>
              <a:ext uri="{FF2B5EF4-FFF2-40B4-BE49-F238E27FC236}">
                <a16:creationId xmlns:a16="http://schemas.microsoft.com/office/drawing/2014/main" id="{A0F8F3D5-F0B9-7148-ADEC-589945B12B91}"/>
              </a:ext>
            </a:extLst>
          </p:cNvPr>
          <p:cNvSpPr txBox="1">
            <a:spLocks/>
          </p:cNvSpPr>
          <p:nvPr/>
        </p:nvSpPr>
        <p:spPr>
          <a:xfrm>
            <a:off x="4343400" y="5791200"/>
            <a:ext cx="4953000" cy="609600"/>
          </a:xfrm>
          <a:prstGeom prst="rect">
            <a:avLst/>
          </a:prstGeom>
          <a:noFill/>
        </p:spPr>
        <p:txBody>
          <a:bodyPr vert="horz" lIns="91430" tIns="45714" rIns="91430" bIns="45714" rtlCol="0">
            <a:norm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CA" sz="2800" b="1" dirty="0">
                <a:solidFill>
                  <a:srgbClr val="FF6501"/>
                </a:solidFill>
                <a:effectLst>
                  <a:outerShdw blurRad="38100" dist="38100" dir="2700000" algn="tl">
                    <a:srgbClr val="000000">
                      <a:alpha val="43137"/>
                    </a:srgbClr>
                  </a:outerShdw>
                </a:effectLst>
                <a:latin typeface="Calibri"/>
                <a:cs typeface="Calibri"/>
              </a:rPr>
              <a:t>WEAR A HELMET!!</a:t>
            </a:r>
          </a:p>
        </p:txBody>
      </p:sp>
    </p:spTree>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7200" dirty="0"/>
              <a:t>Vision</a:t>
            </a:r>
          </a:p>
        </p:txBody>
      </p:sp>
      <p:pic>
        <p:nvPicPr>
          <p:cNvPr id="7" name="Picture 6">
            <a:extLst>
              <a:ext uri="{FF2B5EF4-FFF2-40B4-BE49-F238E27FC236}">
                <a16:creationId xmlns:a16="http://schemas.microsoft.com/office/drawing/2014/main" id="{E5350355-E196-EE41-A315-5CDE10A473D7}"/>
              </a:ext>
            </a:extLst>
          </p:cNvPr>
          <p:cNvPicPr>
            <a:picLocks noChangeAspect="1"/>
          </p:cNvPicPr>
          <p:nvPr/>
        </p:nvPicPr>
        <p:blipFill rotWithShape="1">
          <a:blip r:embed="rId3">
            <a:extLst>
              <a:ext uri="{28A0092B-C50C-407E-A947-70E740481C1C}">
                <a14:useLocalDpi xmlns:a14="http://schemas.microsoft.com/office/drawing/2010/main" val="0"/>
              </a:ext>
            </a:extLst>
          </a:blip>
          <a:srcRect l="5443" t="6051" b="5210"/>
          <a:stretch/>
        </p:blipFill>
        <p:spPr>
          <a:xfrm>
            <a:off x="2070775" y="1905000"/>
            <a:ext cx="5002451" cy="4678362"/>
          </a:xfrm>
          <a:prstGeom prst="rect">
            <a:avLst/>
          </a:prstGeom>
        </p:spPr>
      </p:pic>
    </p:spTree>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7200" dirty="0">
                <a:latin typeface="Calibri"/>
                <a:cs typeface="Calibri"/>
              </a:rPr>
              <a:t>Anatomy of the Eye</a:t>
            </a:r>
          </a:p>
        </p:txBody>
      </p:sp>
      <p:grpSp>
        <p:nvGrpSpPr>
          <p:cNvPr id="25" name="Group 24">
            <a:extLst>
              <a:ext uri="{FF2B5EF4-FFF2-40B4-BE49-F238E27FC236}">
                <a16:creationId xmlns:a16="http://schemas.microsoft.com/office/drawing/2014/main" id="{1F98B3EE-4D40-F741-9BC9-300672570E2D}"/>
              </a:ext>
            </a:extLst>
          </p:cNvPr>
          <p:cNvGrpSpPr/>
          <p:nvPr/>
        </p:nvGrpSpPr>
        <p:grpSpPr>
          <a:xfrm>
            <a:off x="685800" y="2057400"/>
            <a:ext cx="7321924" cy="4244590"/>
            <a:chOff x="1129553" y="2106942"/>
            <a:chExt cx="6719047" cy="3895096"/>
          </a:xfrm>
        </p:grpSpPr>
        <p:pic>
          <p:nvPicPr>
            <p:cNvPr id="7" name="Picture 6">
              <a:extLst>
                <a:ext uri="{FF2B5EF4-FFF2-40B4-BE49-F238E27FC236}">
                  <a16:creationId xmlns:a16="http://schemas.microsoft.com/office/drawing/2014/main" id="{4750067A-2E90-AE40-9054-9F6CD6A38609}"/>
                </a:ext>
              </a:extLst>
            </p:cNvPr>
            <p:cNvPicPr>
              <a:picLocks noChangeAspect="1"/>
            </p:cNvPicPr>
            <p:nvPr/>
          </p:nvPicPr>
          <p:blipFill rotWithShape="1">
            <a:blip r:embed="rId3">
              <a:extLst>
                <a:ext uri="{28A0092B-C50C-407E-A947-70E740481C1C}">
                  <a14:useLocalDpi xmlns:a14="http://schemas.microsoft.com/office/drawing/2010/main" val="0"/>
                </a:ext>
              </a:extLst>
            </a:blip>
            <a:srcRect l="18168" t="7447" r="5382"/>
            <a:stretch/>
          </p:blipFill>
          <p:spPr>
            <a:xfrm>
              <a:off x="2819400" y="2106942"/>
              <a:ext cx="5029200" cy="3895096"/>
            </a:xfrm>
            <a:prstGeom prst="rect">
              <a:avLst/>
            </a:prstGeom>
          </p:spPr>
        </p:pic>
        <p:sp>
          <p:nvSpPr>
            <p:cNvPr id="8" name="TextBox 7">
              <a:extLst>
                <a:ext uri="{FF2B5EF4-FFF2-40B4-BE49-F238E27FC236}">
                  <a16:creationId xmlns:a16="http://schemas.microsoft.com/office/drawing/2014/main" id="{FF888933-701D-5A48-94F5-05A095C39B83}"/>
                </a:ext>
              </a:extLst>
            </p:cNvPr>
            <p:cNvSpPr txBox="1"/>
            <p:nvPr/>
          </p:nvSpPr>
          <p:spPr>
            <a:xfrm>
              <a:off x="1143000" y="3508379"/>
              <a:ext cx="1219200" cy="461665"/>
            </a:xfrm>
            <a:prstGeom prst="rect">
              <a:avLst/>
            </a:prstGeom>
            <a:solidFill>
              <a:schemeClr val="bg1"/>
            </a:solidFill>
            <a:ln w="3175">
              <a:noFill/>
            </a:ln>
          </p:spPr>
          <p:txBody>
            <a:bodyPr wrap="square" rtlCol="0">
              <a:spAutoFit/>
            </a:bodyPr>
            <a:lstStyle/>
            <a:p>
              <a:pPr algn="r"/>
              <a:r>
                <a:rPr lang="en-US" sz="2400" dirty="0">
                  <a:latin typeface="Calibri" panose="020F0502020204030204" pitchFamily="34" charset="0"/>
                  <a:cs typeface="Calibri" panose="020F0502020204030204" pitchFamily="34" charset="0"/>
                </a:rPr>
                <a:t>Eyelid</a:t>
              </a:r>
            </a:p>
          </p:txBody>
        </p:sp>
        <p:sp>
          <p:nvSpPr>
            <p:cNvPr id="10" name="TextBox 9">
              <a:extLst>
                <a:ext uri="{FF2B5EF4-FFF2-40B4-BE49-F238E27FC236}">
                  <a16:creationId xmlns:a16="http://schemas.microsoft.com/office/drawing/2014/main" id="{3F016ED0-3A9C-E343-949B-2FA7CBA5DD41}"/>
                </a:ext>
              </a:extLst>
            </p:cNvPr>
            <p:cNvSpPr txBox="1"/>
            <p:nvPr/>
          </p:nvSpPr>
          <p:spPr>
            <a:xfrm>
              <a:off x="1129553" y="4229099"/>
              <a:ext cx="1219200" cy="461665"/>
            </a:xfrm>
            <a:prstGeom prst="rect">
              <a:avLst/>
            </a:prstGeom>
            <a:solidFill>
              <a:schemeClr val="bg1"/>
            </a:solidFill>
            <a:ln>
              <a:noFill/>
            </a:ln>
          </p:spPr>
          <p:txBody>
            <a:bodyPr wrap="square" rtlCol="0">
              <a:spAutoFit/>
            </a:bodyPr>
            <a:lstStyle/>
            <a:p>
              <a:pPr algn="r"/>
              <a:r>
                <a:rPr lang="en-US" sz="2400" dirty="0">
                  <a:latin typeface="Calibri" panose="020F0502020204030204" pitchFamily="34" charset="0"/>
                  <a:cs typeface="Calibri" panose="020F0502020204030204" pitchFamily="34" charset="0"/>
                </a:rPr>
                <a:t>Pupil</a:t>
              </a:r>
            </a:p>
          </p:txBody>
        </p:sp>
        <p:sp>
          <p:nvSpPr>
            <p:cNvPr id="11" name="TextBox 10">
              <a:extLst>
                <a:ext uri="{FF2B5EF4-FFF2-40B4-BE49-F238E27FC236}">
                  <a16:creationId xmlns:a16="http://schemas.microsoft.com/office/drawing/2014/main" id="{286B41CB-3F46-224A-B640-0E30C178CCA6}"/>
                </a:ext>
              </a:extLst>
            </p:cNvPr>
            <p:cNvSpPr txBox="1"/>
            <p:nvPr/>
          </p:nvSpPr>
          <p:spPr>
            <a:xfrm>
              <a:off x="1129553" y="4935131"/>
              <a:ext cx="1219200" cy="461665"/>
            </a:xfrm>
            <a:prstGeom prst="rect">
              <a:avLst/>
            </a:prstGeom>
            <a:solidFill>
              <a:schemeClr val="bg1"/>
            </a:solidFill>
            <a:ln>
              <a:noFill/>
            </a:ln>
          </p:spPr>
          <p:txBody>
            <a:bodyPr wrap="square" rtlCol="0">
              <a:spAutoFit/>
            </a:bodyPr>
            <a:lstStyle/>
            <a:p>
              <a:pPr algn="r"/>
              <a:r>
                <a:rPr lang="en-US" sz="2400" dirty="0">
                  <a:latin typeface="Calibri" panose="020F0502020204030204" pitchFamily="34" charset="0"/>
                  <a:cs typeface="Calibri" panose="020F0502020204030204" pitchFamily="34" charset="0"/>
                </a:rPr>
                <a:t>Sclera</a:t>
              </a:r>
            </a:p>
          </p:txBody>
        </p:sp>
        <p:sp>
          <p:nvSpPr>
            <p:cNvPr id="12" name="TextBox 11">
              <a:extLst>
                <a:ext uri="{FF2B5EF4-FFF2-40B4-BE49-F238E27FC236}">
                  <a16:creationId xmlns:a16="http://schemas.microsoft.com/office/drawing/2014/main" id="{3EF2FD41-CD5E-5E4B-A1D1-5CD2B79226CE}"/>
                </a:ext>
              </a:extLst>
            </p:cNvPr>
            <p:cNvSpPr txBox="1"/>
            <p:nvPr/>
          </p:nvSpPr>
          <p:spPr>
            <a:xfrm>
              <a:off x="1143000" y="5490864"/>
              <a:ext cx="1219200" cy="461665"/>
            </a:xfrm>
            <a:prstGeom prst="rect">
              <a:avLst/>
            </a:prstGeom>
            <a:solidFill>
              <a:schemeClr val="bg1"/>
            </a:solidFill>
            <a:ln>
              <a:noFill/>
            </a:ln>
          </p:spPr>
          <p:txBody>
            <a:bodyPr wrap="square" rtlCol="0">
              <a:spAutoFit/>
            </a:bodyPr>
            <a:lstStyle/>
            <a:p>
              <a:pPr algn="r"/>
              <a:r>
                <a:rPr lang="en-US" sz="2400" dirty="0">
                  <a:latin typeface="Calibri" panose="020F0502020204030204" pitchFamily="34" charset="0"/>
                  <a:cs typeface="Calibri" panose="020F0502020204030204" pitchFamily="34" charset="0"/>
                </a:rPr>
                <a:t>Iris</a:t>
              </a:r>
            </a:p>
          </p:txBody>
        </p:sp>
        <p:cxnSp>
          <p:nvCxnSpPr>
            <p:cNvPr id="15" name="Straight Connector 14">
              <a:extLst>
                <a:ext uri="{FF2B5EF4-FFF2-40B4-BE49-F238E27FC236}">
                  <a16:creationId xmlns:a16="http://schemas.microsoft.com/office/drawing/2014/main" id="{C725E770-AE29-2440-98F3-CCC43A1AEE18}"/>
                </a:ext>
              </a:extLst>
            </p:cNvPr>
            <p:cNvCxnSpPr>
              <a:cxnSpLocks/>
            </p:cNvCxnSpPr>
            <p:nvPr/>
          </p:nvCxnSpPr>
          <p:spPr>
            <a:xfrm rot="60000" flipH="1" flipV="1">
              <a:off x="2487706" y="3762144"/>
              <a:ext cx="1474694" cy="2439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16710A-E374-194B-B836-90F6CF8B125E}"/>
                </a:ext>
              </a:extLst>
            </p:cNvPr>
            <p:cNvCxnSpPr>
              <a:cxnSpLocks/>
            </p:cNvCxnSpPr>
            <p:nvPr/>
          </p:nvCxnSpPr>
          <p:spPr>
            <a:xfrm flipH="1" flipV="1">
              <a:off x="2487706" y="4490475"/>
              <a:ext cx="28462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7349144-0A28-664D-861B-80DB0024AABE}"/>
                </a:ext>
              </a:extLst>
            </p:cNvPr>
            <p:cNvCxnSpPr>
              <a:cxnSpLocks/>
            </p:cNvCxnSpPr>
            <p:nvPr/>
          </p:nvCxnSpPr>
          <p:spPr>
            <a:xfrm rot="21540000" flipH="1">
              <a:off x="2514600" y="4744851"/>
              <a:ext cx="1872000" cy="340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4CC037-FF7A-D844-A931-1798EDDFB4EB}"/>
                </a:ext>
              </a:extLst>
            </p:cNvPr>
            <p:cNvCxnSpPr>
              <a:cxnSpLocks/>
            </p:cNvCxnSpPr>
            <p:nvPr/>
          </p:nvCxnSpPr>
          <p:spPr>
            <a:xfrm rot="21540000" flipH="1">
              <a:off x="2550459" y="4943066"/>
              <a:ext cx="2335306" cy="6816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noAutofit/>
          </a:bodyPr>
          <a:lstStyle/>
          <a:p>
            <a:pPr eaLnBrk="1" hangingPunct="1"/>
            <a:r>
              <a:rPr lang="en-US" sz="7200" dirty="0"/>
              <a:t>The Visual Pathway</a:t>
            </a:r>
            <a:endParaRPr lang="en-CA" sz="7200" dirty="0"/>
          </a:p>
        </p:txBody>
      </p:sp>
      <p:pic>
        <p:nvPicPr>
          <p:cNvPr id="58371" name="Picture 7"/>
          <p:cNvPicPr>
            <a:picLocks noChangeAspect="1" noChangeArrowheads="1"/>
          </p:cNvPicPr>
          <p:nvPr/>
        </p:nvPicPr>
        <p:blipFill>
          <a:blip r:embed="rId3" cstate="print"/>
          <a:srcRect/>
          <a:stretch>
            <a:fillRect/>
          </a:stretch>
        </p:blipFill>
        <p:spPr bwMode="auto">
          <a:xfrm>
            <a:off x="1144587" y="2057400"/>
            <a:ext cx="6704013" cy="4551410"/>
          </a:xfrm>
          <a:prstGeom prst="rect">
            <a:avLst/>
          </a:prstGeom>
          <a:noFill/>
          <a:ln w="9525">
            <a:noFill/>
            <a:miter lim="800000"/>
            <a:headEnd/>
            <a:tailEnd/>
          </a:ln>
        </p:spPr>
      </p:pic>
    </p:spTree>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7200" dirty="0"/>
              <a:t>Vision</a:t>
            </a:r>
          </a:p>
        </p:txBody>
      </p:sp>
      <p:grpSp>
        <p:nvGrpSpPr>
          <p:cNvPr id="3" name="Group 2">
            <a:extLst>
              <a:ext uri="{FF2B5EF4-FFF2-40B4-BE49-F238E27FC236}">
                <a16:creationId xmlns:a16="http://schemas.microsoft.com/office/drawing/2014/main" id="{2F292ACF-CD4F-7F4F-A886-D465BEB89406}"/>
              </a:ext>
            </a:extLst>
          </p:cNvPr>
          <p:cNvGrpSpPr/>
          <p:nvPr/>
        </p:nvGrpSpPr>
        <p:grpSpPr>
          <a:xfrm>
            <a:off x="525189" y="2030987"/>
            <a:ext cx="8085411" cy="4252006"/>
            <a:chOff x="457200" y="2030987"/>
            <a:chExt cx="8085411" cy="4252006"/>
          </a:xfrm>
        </p:grpSpPr>
        <p:pic>
          <p:nvPicPr>
            <p:cNvPr id="133123" name="Picture 3"/>
            <p:cNvPicPr>
              <a:picLocks noChangeAspect="1" noChangeArrowheads="1"/>
            </p:cNvPicPr>
            <p:nvPr/>
          </p:nvPicPr>
          <p:blipFill>
            <a:blip r:embed="rId3" cstate="print"/>
            <a:srcRect/>
            <a:stretch>
              <a:fillRect/>
            </a:stretch>
          </p:blipFill>
          <p:spPr bwMode="auto">
            <a:xfrm>
              <a:off x="457200" y="2030987"/>
              <a:ext cx="8085411" cy="4252006"/>
            </a:xfrm>
            <a:prstGeom prst="rect">
              <a:avLst/>
            </a:prstGeom>
            <a:noFill/>
            <a:ln w="9525">
              <a:noFill/>
              <a:miter lim="800000"/>
              <a:headEnd/>
              <a:tailEnd/>
            </a:ln>
          </p:spPr>
        </p:pic>
        <p:sp>
          <p:nvSpPr>
            <p:cNvPr id="6" name="TextBox 5">
              <a:extLst>
                <a:ext uri="{FF2B5EF4-FFF2-40B4-BE49-F238E27FC236}">
                  <a16:creationId xmlns:a16="http://schemas.microsoft.com/office/drawing/2014/main" id="{214FB53C-F2C9-FC42-AB0B-84852C24B0AE}"/>
                </a:ext>
              </a:extLst>
            </p:cNvPr>
            <p:cNvSpPr txBox="1"/>
            <p:nvPr/>
          </p:nvSpPr>
          <p:spPr>
            <a:xfrm>
              <a:off x="6705600" y="2514600"/>
              <a:ext cx="1086927" cy="461665"/>
            </a:xfrm>
            <a:prstGeom prst="rect">
              <a:avLst/>
            </a:prstGeom>
            <a:solidFill>
              <a:schemeClr val="bg1"/>
            </a:solidFill>
          </p:spPr>
          <p:txBody>
            <a:bodyPr wrap="square" rtlCol="0">
              <a:spAutoFit/>
            </a:bodyPr>
            <a:lstStyle/>
            <a:p>
              <a:r>
                <a:rPr lang="en-US" sz="2400" dirty="0">
                  <a:latin typeface="Calibri" panose="020F0502020204030204" pitchFamily="34" charset="0"/>
                  <a:cs typeface="Calibri" panose="020F0502020204030204" pitchFamily="34" charset="0"/>
                </a:rPr>
                <a:t>Retina</a:t>
              </a:r>
            </a:p>
          </p:txBody>
        </p:sp>
        <p:sp>
          <p:nvSpPr>
            <p:cNvPr id="7" name="TextBox 6">
              <a:extLst>
                <a:ext uri="{FF2B5EF4-FFF2-40B4-BE49-F238E27FC236}">
                  <a16:creationId xmlns:a16="http://schemas.microsoft.com/office/drawing/2014/main" id="{2B034801-C90E-CF49-8E8F-F11875047C8E}"/>
                </a:ext>
              </a:extLst>
            </p:cNvPr>
            <p:cNvSpPr txBox="1"/>
            <p:nvPr/>
          </p:nvSpPr>
          <p:spPr>
            <a:xfrm>
              <a:off x="6705600" y="3729335"/>
              <a:ext cx="1600200" cy="461665"/>
            </a:xfrm>
            <a:prstGeom prst="rect">
              <a:avLst/>
            </a:prstGeom>
            <a:solidFill>
              <a:schemeClr val="bg1"/>
            </a:solidFill>
          </p:spPr>
          <p:txBody>
            <a:bodyPr wrap="square" rtlCol="0">
              <a:spAutoFit/>
            </a:bodyPr>
            <a:lstStyle/>
            <a:p>
              <a:r>
                <a:rPr lang="en-US" sz="2400" dirty="0">
                  <a:latin typeface="Calibri" panose="020F0502020204030204" pitchFamily="34" charset="0"/>
                  <a:cs typeface="Calibri" panose="020F0502020204030204" pitchFamily="34" charset="0"/>
                </a:rPr>
                <a:t>Blind spot</a:t>
              </a:r>
            </a:p>
          </p:txBody>
        </p:sp>
        <p:sp>
          <p:nvSpPr>
            <p:cNvPr id="8" name="TextBox 7">
              <a:extLst>
                <a:ext uri="{FF2B5EF4-FFF2-40B4-BE49-F238E27FC236}">
                  <a16:creationId xmlns:a16="http://schemas.microsoft.com/office/drawing/2014/main" id="{E15484DB-460B-BA45-AA79-DFA3D55A2053}"/>
                </a:ext>
              </a:extLst>
            </p:cNvPr>
            <p:cNvSpPr txBox="1"/>
            <p:nvPr/>
          </p:nvSpPr>
          <p:spPr>
            <a:xfrm>
              <a:off x="5571554" y="5453916"/>
              <a:ext cx="1896046" cy="461665"/>
            </a:xfrm>
            <a:prstGeom prst="rect">
              <a:avLst/>
            </a:prstGeom>
            <a:solidFill>
              <a:schemeClr val="bg1"/>
            </a:solidFill>
          </p:spPr>
          <p:txBody>
            <a:bodyPr wrap="square" rtlCol="0">
              <a:spAutoFit/>
            </a:bodyPr>
            <a:lstStyle/>
            <a:p>
              <a:r>
                <a:rPr lang="en-US" sz="2400" dirty="0">
                  <a:latin typeface="Calibri" panose="020F0502020204030204" pitchFamily="34" charset="0"/>
                  <a:cs typeface="Calibri" panose="020F0502020204030204" pitchFamily="34" charset="0"/>
                </a:rPr>
                <a:t>Optic nerve</a:t>
              </a:r>
            </a:p>
          </p:txBody>
        </p:sp>
      </p:gr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Autofit/>
          </a:bodyPr>
          <a:lstStyle/>
          <a:p>
            <a:r>
              <a:rPr lang="en-US" sz="7200" dirty="0"/>
              <a:t>Cells</a:t>
            </a:r>
          </a:p>
        </p:txBody>
      </p:sp>
      <p:sp>
        <p:nvSpPr>
          <p:cNvPr id="5" name="TextBox 4"/>
          <p:cNvSpPr txBox="1"/>
          <p:nvPr/>
        </p:nvSpPr>
        <p:spPr>
          <a:xfrm>
            <a:off x="660400" y="2106048"/>
            <a:ext cx="3886200" cy="584763"/>
          </a:xfrm>
          <a:prstGeom prst="rect">
            <a:avLst/>
          </a:prstGeom>
          <a:noFill/>
        </p:spPr>
        <p:txBody>
          <a:bodyPr wrap="square" lIns="91430" tIns="45714" rIns="91430" bIns="45714" rtlCol="0">
            <a:spAutoFit/>
          </a:bodyPr>
          <a:lstStyle/>
          <a:p>
            <a:r>
              <a:rPr lang="en-US" sz="3200" b="1" dirty="0">
                <a:latin typeface="+mn-lt"/>
              </a:rPr>
              <a:t>Q</a:t>
            </a:r>
            <a:r>
              <a:rPr lang="en-US" sz="3200" dirty="0">
                <a:latin typeface="+mn-lt"/>
              </a:rPr>
              <a:t>: What is a cell?</a:t>
            </a:r>
            <a:endParaRPr lang="en-US" sz="3200" b="1" dirty="0">
              <a:latin typeface="+mn-lt"/>
            </a:endParaRPr>
          </a:p>
        </p:txBody>
      </p:sp>
      <p:sp>
        <p:nvSpPr>
          <p:cNvPr id="6" name="TextBox 5"/>
          <p:cNvSpPr txBox="1"/>
          <p:nvPr/>
        </p:nvSpPr>
        <p:spPr>
          <a:xfrm>
            <a:off x="1452880" y="2768037"/>
            <a:ext cx="5437879" cy="584763"/>
          </a:xfrm>
          <a:prstGeom prst="rect">
            <a:avLst/>
          </a:prstGeom>
          <a:noFill/>
        </p:spPr>
        <p:txBody>
          <a:bodyPr wrap="none" lIns="91430" tIns="45714" rIns="91430" bIns="45714" rtlCol="0">
            <a:spAutoFit/>
          </a:bodyPr>
          <a:lstStyle/>
          <a:p>
            <a:r>
              <a:rPr lang="en-US" sz="3200" b="1" dirty="0">
                <a:solidFill>
                  <a:schemeClr val="tx2"/>
                </a:solidFill>
                <a:effectLst>
                  <a:outerShdw blurRad="38100" dist="38100" dir="2700000" algn="tl">
                    <a:srgbClr val="000000">
                      <a:alpha val="43137"/>
                    </a:srgbClr>
                  </a:outerShdw>
                </a:effectLst>
                <a:latin typeface="+mn-lt"/>
              </a:rPr>
              <a:t>A: </a:t>
            </a:r>
            <a:r>
              <a:rPr lang="en-US" sz="3200" dirty="0">
                <a:solidFill>
                  <a:schemeClr val="tx2"/>
                </a:solidFill>
                <a:effectLst>
                  <a:outerShdw blurRad="38100" dist="38100" dir="2700000" algn="tl">
                    <a:srgbClr val="000000">
                      <a:alpha val="43137"/>
                    </a:srgbClr>
                  </a:outerShdw>
                </a:effectLst>
                <a:latin typeface="+mn-lt"/>
              </a:rPr>
              <a:t>Building blocks to our bodies</a:t>
            </a:r>
          </a:p>
        </p:txBody>
      </p:sp>
      <p:sp>
        <p:nvSpPr>
          <p:cNvPr id="7" name="TextBox 6"/>
          <p:cNvSpPr txBox="1"/>
          <p:nvPr/>
        </p:nvSpPr>
        <p:spPr>
          <a:xfrm>
            <a:off x="1530536" y="3429000"/>
            <a:ext cx="6927664" cy="1077206"/>
          </a:xfrm>
          <a:prstGeom prst="rect">
            <a:avLst/>
          </a:prstGeom>
          <a:noFill/>
        </p:spPr>
        <p:txBody>
          <a:bodyPr wrap="square" lIns="91430" tIns="45714" rIns="91430" bIns="45714" rtlCol="0">
            <a:spAutoFit/>
          </a:bodyPr>
          <a:lstStyle/>
          <a:p>
            <a:r>
              <a:rPr lang="en-US" sz="3200" dirty="0">
                <a:latin typeface="+mn-lt"/>
              </a:rPr>
              <a:t>The human brain is made of specialized cells called neurons.</a:t>
            </a:r>
          </a:p>
        </p:txBody>
      </p:sp>
      <p:sp>
        <p:nvSpPr>
          <p:cNvPr id="8" name="TextBox 7"/>
          <p:cNvSpPr txBox="1"/>
          <p:nvPr/>
        </p:nvSpPr>
        <p:spPr>
          <a:xfrm>
            <a:off x="660400" y="4648200"/>
            <a:ext cx="7924800" cy="1077206"/>
          </a:xfrm>
          <a:prstGeom prst="rect">
            <a:avLst/>
          </a:prstGeom>
          <a:noFill/>
        </p:spPr>
        <p:txBody>
          <a:bodyPr wrap="square" lIns="91430" tIns="45714" rIns="91430" bIns="45714" rtlCol="0">
            <a:spAutoFit/>
          </a:bodyPr>
          <a:lstStyle/>
          <a:p>
            <a:r>
              <a:rPr lang="en-US" sz="3200" b="1" dirty="0">
                <a:latin typeface="+mn-lt"/>
              </a:rPr>
              <a:t>Q</a:t>
            </a:r>
            <a:r>
              <a:rPr lang="en-US" sz="3200" dirty="0">
                <a:latin typeface="+mn-lt"/>
              </a:rPr>
              <a:t>: Guess how many neuron cells there are in our brain?</a:t>
            </a:r>
          </a:p>
        </p:txBody>
      </p:sp>
      <p:sp>
        <p:nvSpPr>
          <p:cNvPr id="9" name="TextBox 8"/>
          <p:cNvSpPr txBox="1"/>
          <p:nvPr/>
        </p:nvSpPr>
        <p:spPr>
          <a:xfrm>
            <a:off x="1452880" y="5715000"/>
            <a:ext cx="3937083" cy="584763"/>
          </a:xfrm>
          <a:prstGeom prst="rect">
            <a:avLst/>
          </a:prstGeom>
          <a:noFill/>
        </p:spPr>
        <p:txBody>
          <a:bodyPr wrap="none" lIns="91430" tIns="45714" rIns="91430" bIns="45714" rtlCol="0">
            <a:spAutoFit/>
          </a:bodyPr>
          <a:lstStyle/>
          <a:p>
            <a:r>
              <a:rPr lang="en-US" sz="3200" b="1" dirty="0">
                <a:solidFill>
                  <a:schemeClr val="tx2"/>
                </a:solidFill>
                <a:effectLst>
                  <a:outerShdw blurRad="38100" dist="38100" dir="2700000" algn="tl">
                    <a:srgbClr val="000000">
                      <a:alpha val="43137"/>
                    </a:srgbClr>
                  </a:outerShdw>
                </a:effectLst>
                <a:latin typeface="+mn-lt"/>
              </a:rPr>
              <a:t>A: </a:t>
            </a:r>
            <a:r>
              <a:rPr lang="en-US" sz="3200" dirty="0">
                <a:solidFill>
                  <a:schemeClr val="tx2"/>
                </a:solidFill>
                <a:effectLst>
                  <a:outerShdw blurRad="38100" dist="38100" dir="2700000" algn="tl">
                    <a:srgbClr val="000000">
                      <a:alpha val="43137"/>
                    </a:srgbClr>
                  </a:outerShdw>
                </a:effectLst>
                <a:latin typeface="+mn-lt"/>
              </a:rPr>
              <a:t> 100 billion neurons</a:t>
            </a:r>
            <a:endParaRPr lang="en-US" sz="3200" b="1" dirty="0">
              <a:solidFill>
                <a:schemeClr val="tx2"/>
              </a:solidFill>
              <a:effectLst>
                <a:outerShdw blurRad="38100" dist="38100" dir="2700000" algn="tl">
                  <a:srgbClr val="000000">
                    <a:alpha val="43137"/>
                  </a:srgbClr>
                </a:outerShdw>
              </a:effectLst>
              <a:latin typeface="+mn-lt"/>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Autofit/>
          </a:bodyPr>
          <a:lstStyle/>
          <a:p>
            <a:pPr eaLnBrk="1" hangingPunct="1"/>
            <a:r>
              <a:rPr lang="en-US" sz="7200" dirty="0"/>
              <a:t>Rods &amp; Cones</a:t>
            </a:r>
          </a:p>
        </p:txBody>
      </p:sp>
      <p:grpSp>
        <p:nvGrpSpPr>
          <p:cNvPr id="2" name="Group 1">
            <a:extLst>
              <a:ext uri="{FF2B5EF4-FFF2-40B4-BE49-F238E27FC236}">
                <a16:creationId xmlns:a16="http://schemas.microsoft.com/office/drawing/2014/main" id="{6ADFA6D7-5C70-D84B-B6E8-A51FB26EEB7E}"/>
              </a:ext>
            </a:extLst>
          </p:cNvPr>
          <p:cNvGrpSpPr/>
          <p:nvPr/>
        </p:nvGrpSpPr>
        <p:grpSpPr>
          <a:xfrm>
            <a:off x="1063557" y="1855787"/>
            <a:ext cx="7242243" cy="4727575"/>
            <a:chOff x="762000" y="1855787"/>
            <a:chExt cx="7242243" cy="4727575"/>
          </a:xfrm>
        </p:grpSpPr>
        <p:pic>
          <p:nvPicPr>
            <p:cNvPr id="135171" name="Picture 3"/>
            <p:cNvPicPr>
              <a:picLocks noChangeAspect="1" noChangeArrowheads="1"/>
            </p:cNvPicPr>
            <p:nvPr/>
          </p:nvPicPr>
          <p:blipFill>
            <a:blip r:embed="rId3" cstate="print"/>
            <a:srcRect/>
            <a:stretch>
              <a:fillRect/>
            </a:stretch>
          </p:blipFill>
          <p:spPr bwMode="auto">
            <a:xfrm>
              <a:off x="762000" y="1855787"/>
              <a:ext cx="7242243" cy="4727575"/>
            </a:xfrm>
            <a:prstGeom prst="rect">
              <a:avLst/>
            </a:prstGeom>
            <a:noFill/>
            <a:ln w="9525">
              <a:noFill/>
              <a:miter lim="800000"/>
              <a:headEnd/>
              <a:tailEnd/>
            </a:ln>
          </p:spPr>
        </p:pic>
        <p:sp>
          <p:nvSpPr>
            <p:cNvPr id="5" name="TextBox 4">
              <a:extLst>
                <a:ext uri="{FF2B5EF4-FFF2-40B4-BE49-F238E27FC236}">
                  <a16:creationId xmlns:a16="http://schemas.microsoft.com/office/drawing/2014/main" id="{7F4036AD-A3D5-8E43-A9DC-0CECCB65E3A7}"/>
                </a:ext>
              </a:extLst>
            </p:cNvPr>
            <p:cNvSpPr txBox="1"/>
            <p:nvPr/>
          </p:nvSpPr>
          <p:spPr>
            <a:xfrm>
              <a:off x="5791200" y="1855787"/>
              <a:ext cx="1447800" cy="553998"/>
            </a:xfrm>
            <a:prstGeom prst="rect">
              <a:avLst/>
            </a:prstGeom>
            <a:solidFill>
              <a:schemeClr val="bg1"/>
            </a:solidFill>
          </p:spPr>
          <p:txBody>
            <a:bodyPr wrap="square" rtlCol="0">
              <a:spAutoFit/>
            </a:bodyPr>
            <a:lstStyle/>
            <a:p>
              <a:pPr algn="ctr"/>
              <a:r>
                <a:rPr lang="en-US" sz="3000" dirty="0"/>
                <a:t>Rod</a:t>
              </a:r>
            </a:p>
          </p:txBody>
        </p:sp>
        <p:sp>
          <p:nvSpPr>
            <p:cNvPr id="6" name="TextBox 5">
              <a:extLst>
                <a:ext uri="{FF2B5EF4-FFF2-40B4-BE49-F238E27FC236}">
                  <a16:creationId xmlns:a16="http://schemas.microsoft.com/office/drawing/2014/main" id="{F1B03E2B-058D-E64C-9278-27BB7F0063A0}"/>
                </a:ext>
              </a:extLst>
            </p:cNvPr>
            <p:cNvSpPr txBox="1"/>
            <p:nvPr/>
          </p:nvSpPr>
          <p:spPr>
            <a:xfrm>
              <a:off x="5410200" y="5846802"/>
              <a:ext cx="2057400" cy="553998"/>
            </a:xfrm>
            <a:prstGeom prst="rect">
              <a:avLst/>
            </a:prstGeom>
            <a:solidFill>
              <a:schemeClr val="bg1"/>
            </a:solidFill>
          </p:spPr>
          <p:txBody>
            <a:bodyPr wrap="square" rtlCol="0">
              <a:spAutoFit/>
            </a:bodyPr>
            <a:lstStyle/>
            <a:p>
              <a:pPr algn="ctr"/>
              <a:r>
                <a:rPr lang="en-US" sz="3000" dirty="0"/>
                <a:t>Cone</a:t>
              </a:r>
            </a:p>
          </p:txBody>
        </p:sp>
      </p:grpSp>
    </p:spTree>
  </p:cSld>
  <p:clrMapOvr>
    <a:masterClrMapping/>
  </p:clrMapOvr>
  <p:transition>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CA" sz="4800" dirty="0">
                <a:latin typeface="Calibri"/>
                <a:cs typeface="Calibri"/>
              </a:rPr>
              <a:t>Q: Which lobe controls vision?</a:t>
            </a:r>
          </a:p>
        </p:txBody>
      </p:sp>
      <p:sp>
        <p:nvSpPr>
          <p:cNvPr id="6149" name="Text Box 6"/>
          <p:cNvSpPr txBox="1">
            <a:spLocks noChangeArrowheads="1"/>
          </p:cNvSpPr>
          <p:nvPr/>
        </p:nvSpPr>
        <p:spPr bwMode="auto">
          <a:xfrm>
            <a:off x="6003926" y="962025"/>
            <a:ext cx="2835275" cy="457200"/>
          </a:xfrm>
          <a:prstGeom prst="rect">
            <a:avLst/>
          </a:prstGeom>
          <a:noFill/>
          <a:ln w="9525">
            <a:noFill/>
            <a:miter lim="800000"/>
            <a:headEnd/>
            <a:tailEnd/>
          </a:ln>
        </p:spPr>
        <p:txBody>
          <a:bodyPr lIns="91430" tIns="45714" rIns="91430" bIns="45714">
            <a:spAutoFit/>
          </a:bodyPr>
          <a:lstStyle/>
          <a:p>
            <a:endParaRPr lang="en-CA" sz="2400">
              <a:latin typeface="Calibri"/>
              <a:cs typeface="Calibri"/>
            </a:endParaRPr>
          </a:p>
        </p:txBody>
      </p:sp>
      <p:sp>
        <p:nvSpPr>
          <p:cNvPr id="9" name="Rectangle 8"/>
          <p:cNvSpPr/>
          <p:nvPr/>
        </p:nvSpPr>
        <p:spPr bwMode="auto">
          <a:xfrm>
            <a:off x="3962400" y="5029201"/>
            <a:ext cx="1981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0" name="Rectangle 9"/>
          <p:cNvSpPr/>
          <p:nvPr/>
        </p:nvSpPr>
        <p:spPr bwMode="auto">
          <a:xfrm>
            <a:off x="4191000" y="2667000"/>
            <a:ext cx="1831258"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1" name="Rectangle 10"/>
          <p:cNvSpPr/>
          <p:nvPr/>
        </p:nvSpPr>
        <p:spPr bwMode="auto">
          <a:xfrm>
            <a:off x="914400" y="4419600"/>
            <a:ext cx="1778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2" name="Rectangle 11"/>
          <p:cNvSpPr/>
          <p:nvPr/>
        </p:nvSpPr>
        <p:spPr bwMode="auto">
          <a:xfrm>
            <a:off x="914400" y="2438400"/>
            <a:ext cx="1981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8" name="Rectangle 17">
            <a:extLst>
              <a:ext uri="{FF2B5EF4-FFF2-40B4-BE49-F238E27FC236}">
                <a16:creationId xmlns:a16="http://schemas.microsoft.com/office/drawing/2014/main" id="{2C5A3036-D0C6-8D47-AA1E-494E73F62229}"/>
              </a:ext>
            </a:extLst>
          </p:cNvPr>
          <p:cNvSpPr/>
          <p:nvPr/>
        </p:nvSpPr>
        <p:spPr bwMode="auto">
          <a:xfrm>
            <a:off x="4844711" y="5791200"/>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solidFill>
                <a:srgbClr val="000000"/>
              </a:solidFill>
              <a:latin typeface="Calibri"/>
              <a:cs typeface="Calibri"/>
            </a:endParaRPr>
          </a:p>
        </p:txBody>
      </p:sp>
      <p:grpSp>
        <p:nvGrpSpPr>
          <p:cNvPr id="3" name="Group 2">
            <a:extLst>
              <a:ext uri="{FF2B5EF4-FFF2-40B4-BE49-F238E27FC236}">
                <a16:creationId xmlns:a16="http://schemas.microsoft.com/office/drawing/2014/main" id="{0F3054A5-ED66-514F-AF4B-DDFFADE8E0D6}"/>
              </a:ext>
            </a:extLst>
          </p:cNvPr>
          <p:cNvGrpSpPr/>
          <p:nvPr/>
        </p:nvGrpSpPr>
        <p:grpSpPr>
          <a:xfrm>
            <a:off x="381000" y="1955866"/>
            <a:ext cx="6345970" cy="3588086"/>
            <a:chOff x="2099330" y="2279883"/>
            <a:chExt cx="6345970" cy="3588086"/>
          </a:xfrm>
        </p:grpSpPr>
        <p:pic>
          <p:nvPicPr>
            <p:cNvPr id="20" name="Picture 19">
              <a:extLst>
                <a:ext uri="{FF2B5EF4-FFF2-40B4-BE49-F238E27FC236}">
                  <a16:creationId xmlns:a16="http://schemas.microsoft.com/office/drawing/2014/main" id="{75258D41-A5FB-C845-A679-251D031FD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727">
              <a:off x="2099330" y="2279883"/>
              <a:ext cx="5030027" cy="3588086"/>
            </a:xfrm>
            <a:prstGeom prst="rect">
              <a:avLst/>
            </a:prstGeom>
          </p:spPr>
        </p:pic>
        <p:cxnSp>
          <p:nvCxnSpPr>
            <p:cNvPr id="24" name="Elbow Connector 23">
              <a:extLst>
                <a:ext uri="{FF2B5EF4-FFF2-40B4-BE49-F238E27FC236}">
                  <a16:creationId xmlns:a16="http://schemas.microsoft.com/office/drawing/2014/main" id="{CBB81D85-91E3-984C-94D1-4122FC96B39C}"/>
                </a:ext>
              </a:extLst>
            </p:cNvPr>
            <p:cNvCxnSpPr>
              <a:cxnSpLocks/>
            </p:cNvCxnSpPr>
            <p:nvPr/>
          </p:nvCxnSpPr>
          <p:spPr>
            <a:xfrm rot="10800000">
              <a:off x="6410642" y="5098981"/>
              <a:ext cx="2034658" cy="470038"/>
            </a:xfrm>
            <a:prstGeom prst="bentConnector3">
              <a:avLst>
                <a:gd name="adj1" fmla="val 99567"/>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51" name="Explosion 1 11"/>
          <p:cNvSpPr>
            <a:spLocks noChangeArrowheads="1"/>
          </p:cNvSpPr>
          <p:nvPr/>
        </p:nvSpPr>
        <p:spPr bwMode="auto">
          <a:xfrm>
            <a:off x="5235059" y="4191000"/>
            <a:ext cx="3505201" cy="2057400"/>
          </a:xfrm>
          <a:prstGeom prst="irregularSeal1">
            <a:avLst/>
          </a:prstGeom>
          <a:solidFill>
            <a:srgbClr val="B8D02C"/>
          </a:solidFill>
          <a:ln w="9525" algn="ctr">
            <a:solidFill>
              <a:schemeClr val="tx1"/>
            </a:solidFill>
            <a:round/>
            <a:headEnd/>
            <a:tailEnd/>
          </a:ln>
        </p:spPr>
        <p:txBody>
          <a:bodyPr anchor="ctr" anchorCtr="0"/>
          <a:lstStyle/>
          <a:p>
            <a:r>
              <a:rPr lang="en-CA" sz="2400" dirty="0">
                <a:solidFill>
                  <a:srgbClr val="000000"/>
                </a:solidFill>
                <a:latin typeface="Calibri"/>
                <a:cs typeface="Calibri"/>
              </a:rPr>
              <a:t>Occipital Lobe</a:t>
            </a:r>
          </a:p>
        </p:txBody>
      </p:sp>
    </p:spTree>
  </p:cSld>
  <p:clrMapOvr>
    <a:masterClrMapping/>
  </p:clrMapOvr>
  <p:transition>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5"/>
          <p:cNvSpPr>
            <a:spLocks noChangeArrowheads="1"/>
          </p:cNvSpPr>
          <p:nvPr/>
        </p:nvSpPr>
        <p:spPr bwMode="auto">
          <a:xfrm>
            <a:off x="533400" y="1981201"/>
            <a:ext cx="8458200" cy="4678363"/>
          </a:xfrm>
          <a:prstGeom prst="rect">
            <a:avLst/>
          </a:prstGeom>
          <a:noFill/>
          <a:ln w="9525">
            <a:noFill/>
            <a:miter lim="800000"/>
            <a:headEnd/>
            <a:tailEnd/>
          </a:ln>
        </p:spPr>
        <p:txBody>
          <a:bodyPr lIns="91430" tIns="45714" rIns="91430" bIns="45714"/>
          <a:lstStyle/>
          <a:p>
            <a:pPr marL="457149" indent="-457149">
              <a:lnSpc>
                <a:spcPct val="80000"/>
              </a:lnSpc>
            </a:pPr>
            <a:r>
              <a:rPr lang="en-US" sz="2400" dirty="0">
                <a:latin typeface="Calibri"/>
                <a:cs typeface="Calibri"/>
              </a:rPr>
              <a:t>A. We see: L __ __ __ __</a:t>
            </a:r>
          </a:p>
          <a:p>
            <a:pPr marL="457149" indent="-457149">
              <a:lnSpc>
                <a:spcPct val="80000"/>
              </a:lnSpc>
            </a:pPr>
            <a:endParaRPr lang="en-US" sz="2400" dirty="0">
              <a:latin typeface="Calibri"/>
              <a:cs typeface="Calibri"/>
            </a:endParaRPr>
          </a:p>
          <a:p>
            <a:pPr marL="457149" indent="-457149">
              <a:lnSpc>
                <a:spcPct val="80000"/>
              </a:lnSpc>
            </a:pPr>
            <a:r>
              <a:rPr lang="en-US" sz="2400" dirty="0">
                <a:latin typeface="Calibri"/>
                <a:cs typeface="Calibri"/>
              </a:rPr>
              <a:t>B. Where the light rays are received: R __ __ __ __ __</a:t>
            </a:r>
          </a:p>
          <a:p>
            <a:pPr marL="457149" indent="-457149">
              <a:lnSpc>
                <a:spcPct val="80000"/>
              </a:lnSpc>
            </a:pPr>
            <a:endParaRPr lang="en-US" sz="2400" dirty="0">
              <a:latin typeface="Calibri"/>
              <a:cs typeface="Calibri"/>
            </a:endParaRPr>
          </a:p>
          <a:p>
            <a:pPr marL="914298" lvl="1" indent="-457149">
              <a:lnSpc>
                <a:spcPct val="80000"/>
              </a:lnSpc>
              <a:spcAft>
                <a:spcPts val="1400"/>
              </a:spcAft>
            </a:pPr>
            <a:r>
              <a:rPr lang="en-US" sz="2400" dirty="0">
                <a:latin typeface="Calibri"/>
                <a:cs typeface="Calibri"/>
              </a:rPr>
              <a:t>On the retina, there are 2 types of cells (photoreceptors).</a:t>
            </a:r>
          </a:p>
          <a:p>
            <a:pPr marL="914298" lvl="1" indent="-457149">
              <a:lnSpc>
                <a:spcPct val="80000"/>
              </a:lnSpc>
            </a:pPr>
            <a:r>
              <a:rPr lang="en-US" sz="2400" dirty="0">
                <a:latin typeface="Calibri"/>
                <a:cs typeface="Calibri"/>
              </a:rPr>
              <a:t>  </a:t>
            </a:r>
            <a:r>
              <a:rPr lang="en-US" sz="2400" dirty="0" err="1">
                <a:latin typeface="Calibri"/>
                <a:cs typeface="Calibri"/>
              </a:rPr>
              <a:t>i</a:t>
            </a:r>
            <a:r>
              <a:rPr lang="en-US" sz="2400" dirty="0">
                <a:latin typeface="Calibri"/>
                <a:cs typeface="Calibri"/>
              </a:rPr>
              <a:t>. R __ __ __ are for dark vision and detection of movement</a:t>
            </a:r>
          </a:p>
          <a:p>
            <a:pPr marL="457149" indent="-457149">
              <a:lnSpc>
                <a:spcPct val="80000"/>
              </a:lnSpc>
            </a:pPr>
            <a:r>
              <a:rPr lang="en-US" sz="2400" dirty="0">
                <a:latin typeface="Calibri"/>
                <a:cs typeface="Calibri"/>
              </a:rPr>
              <a:t>  </a:t>
            </a:r>
          </a:p>
          <a:p>
            <a:pPr marL="914298" lvl="1" indent="-457149">
              <a:lnSpc>
                <a:spcPct val="80000"/>
              </a:lnSpc>
            </a:pPr>
            <a:r>
              <a:rPr lang="en-US" sz="2400" dirty="0">
                <a:latin typeface="Calibri"/>
                <a:cs typeface="Calibri"/>
              </a:rPr>
              <a:t>  ii. C __ __ __ __ are for </a:t>
            </a:r>
            <a:r>
              <a:rPr lang="en-US" sz="2400" dirty="0" err="1">
                <a:latin typeface="Calibri"/>
                <a:cs typeface="Calibri"/>
              </a:rPr>
              <a:t>colour</a:t>
            </a:r>
            <a:r>
              <a:rPr lang="en-US" sz="2400" dirty="0">
                <a:latin typeface="Calibri"/>
                <a:cs typeface="Calibri"/>
              </a:rPr>
              <a:t> vision and detection of fine detail.</a:t>
            </a:r>
          </a:p>
          <a:p>
            <a:pPr marL="457149" indent="-457149">
              <a:lnSpc>
                <a:spcPct val="80000"/>
              </a:lnSpc>
            </a:pPr>
            <a:br>
              <a:rPr lang="en-US" dirty="0">
                <a:latin typeface="Calibri"/>
                <a:cs typeface="Calibri"/>
              </a:rPr>
            </a:br>
            <a:r>
              <a:rPr lang="en-US" sz="2400" dirty="0">
                <a:latin typeface="Calibri"/>
                <a:cs typeface="Calibri"/>
              </a:rPr>
              <a:t>Information from our retina exits the eye at the                                           B __ __ __ __    S __ __ __</a:t>
            </a:r>
          </a:p>
          <a:p>
            <a:pPr lvl="1">
              <a:lnSpc>
                <a:spcPct val="80000"/>
              </a:lnSpc>
            </a:pPr>
            <a:endParaRPr lang="en-US" sz="2400" dirty="0">
              <a:latin typeface="Calibri"/>
              <a:cs typeface="Calibri"/>
            </a:endParaRPr>
          </a:p>
          <a:p>
            <a:pPr marL="457149" indent="-457149">
              <a:lnSpc>
                <a:spcPct val="80000"/>
              </a:lnSpc>
            </a:pPr>
            <a:r>
              <a:rPr lang="en-US" sz="2400" dirty="0">
                <a:latin typeface="Calibri"/>
                <a:cs typeface="Calibri"/>
              </a:rPr>
              <a:t>C. Where in the brain it is perceived: </a:t>
            </a:r>
          </a:p>
          <a:p>
            <a:pPr marL="457149" indent="-457149">
              <a:lnSpc>
                <a:spcPct val="80000"/>
              </a:lnSpc>
            </a:pPr>
            <a:r>
              <a:rPr lang="en-US" sz="2400" dirty="0">
                <a:latin typeface="Calibri"/>
                <a:cs typeface="Calibri"/>
              </a:rPr>
              <a:t>		O __ __ __ __ __ __ __ __   L __ __ __</a:t>
            </a:r>
          </a:p>
          <a:p>
            <a:pPr marL="457149" indent="-457149">
              <a:lnSpc>
                <a:spcPct val="80000"/>
              </a:lnSpc>
            </a:pPr>
            <a:endParaRPr lang="en-US" sz="2400" dirty="0">
              <a:latin typeface="Calibri"/>
              <a:cs typeface="Calibri"/>
            </a:endParaRPr>
          </a:p>
        </p:txBody>
      </p:sp>
      <p:sp>
        <p:nvSpPr>
          <p:cNvPr id="4" name="TextBox 3"/>
          <p:cNvSpPr txBox="1">
            <a:spLocks noChangeArrowheads="1"/>
          </p:cNvSpPr>
          <p:nvPr/>
        </p:nvSpPr>
        <p:spPr bwMode="auto">
          <a:xfrm>
            <a:off x="2209800" y="1905000"/>
            <a:ext cx="1676400" cy="457200"/>
          </a:xfrm>
          <a:prstGeom prst="rect">
            <a:avLst/>
          </a:prstGeom>
          <a:noFill/>
          <a:ln w="9525">
            <a:noFill/>
            <a:miter lim="800000"/>
            <a:headEnd/>
            <a:tailEnd/>
          </a:ln>
        </p:spPr>
        <p:txBody>
          <a:bodyPr lIns="91430" tIns="45714" rIns="91430" bIns="45714">
            <a:spAutoFit/>
          </a:bodyPr>
          <a:lstStyle/>
          <a:p>
            <a:r>
              <a:rPr lang="en-US" sz="2400" b="1" dirty="0">
                <a:solidFill>
                  <a:srgbClr val="1E497D"/>
                </a:solidFill>
                <a:latin typeface="Calibri"/>
                <a:cs typeface="Calibri"/>
              </a:rPr>
              <a:t>I    G  H   T</a:t>
            </a:r>
          </a:p>
        </p:txBody>
      </p:sp>
      <p:sp>
        <p:nvSpPr>
          <p:cNvPr id="5" name="TextBox 4"/>
          <p:cNvSpPr txBox="1">
            <a:spLocks noChangeArrowheads="1"/>
          </p:cNvSpPr>
          <p:nvPr/>
        </p:nvSpPr>
        <p:spPr bwMode="auto">
          <a:xfrm>
            <a:off x="5410200" y="2514600"/>
            <a:ext cx="2133600" cy="457200"/>
          </a:xfrm>
          <a:prstGeom prst="rect">
            <a:avLst/>
          </a:prstGeom>
          <a:noFill/>
          <a:ln w="9525">
            <a:noFill/>
            <a:miter lim="800000"/>
            <a:headEnd/>
            <a:tailEnd/>
          </a:ln>
        </p:spPr>
        <p:txBody>
          <a:bodyPr wrap="square" lIns="91430" tIns="45714" rIns="91430" bIns="45714">
            <a:spAutoFit/>
          </a:bodyPr>
          <a:lstStyle/>
          <a:p>
            <a:r>
              <a:rPr lang="en-US" sz="2400" b="1" dirty="0">
                <a:solidFill>
                  <a:srgbClr val="1E497D"/>
                </a:solidFill>
                <a:latin typeface="Calibri"/>
                <a:cs typeface="Calibri"/>
              </a:rPr>
              <a:t>E   T    I   N   A</a:t>
            </a:r>
          </a:p>
        </p:txBody>
      </p:sp>
      <p:sp>
        <p:nvSpPr>
          <p:cNvPr id="6" name="TextBox 5"/>
          <p:cNvSpPr txBox="1">
            <a:spLocks noChangeArrowheads="1"/>
          </p:cNvSpPr>
          <p:nvPr/>
        </p:nvSpPr>
        <p:spPr bwMode="auto">
          <a:xfrm>
            <a:off x="1524000" y="3551237"/>
            <a:ext cx="1219200" cy="461653"/>
          </a:xfrm>
          <a:prstGeom prst="rect">
            <a:avLst/>
          </a:prstGeom>
          <a:noFill/>
          <a:ln w="9525">
            <a:noFill/>
            <a:miter lim="800000"/>
            <a:headEnd/>
            <a:tailEnd/>
          </a:ln>
        </p:spPr>
        <p:txBody>
          <a:bodyPr wrap="square" lIns="91430" tIns="45714" rIns="91430" bIns="45714">
            <a:spAutoFit/>
          </a:bodyPr>
          <a:lstStyle/>
          <a:p>
            <a:r>
              <a:rPr lang="en-CA" sz="2400" dirty="0">
                <a:latin typeface="Calibri"/>
                <a:cs typeface="Calibri"/>
              </a:rPr>
              <a:t> </a:t>
            </a:r>
            <a:r>
              <a:rPr lang="en-CA" sz="2400" b="1" dirty="0">
                <a:solidFill>
                  <a:srgbClr val="1E497D"/>
                </a:solidFill>
                <a:latin typeface="Calibri"/>
                <a:cs typeface="Calibri"/>
              </a:rPr>
              <a:t>O   D   S</a:t>
            </a:r>
            <a:endParaRPr lang="en-US" sz="2400" b="1" dirty="0">
              <a:solidFill>
                <a:srgbClr val="1E497D"/>
              </a:solidFill>
              <a:latin typeface="Calibri"/>
              <a:cs typeface="Calibri"/>
            </a:endParaRPr>
          </a:p>
        </p:txBody>
      </p:sp>
      <p:sp>
        <p:nvSpPr>
          <p:cNvPr id="7" name="TextBox 6"/>
          <p:cNvSpPr txBox="1">
            <a:spLocks noChangeArrowheads="1"/>
          </p:cNvSpPr>
          <p:nvPr/>
        </p:nvSpPr>
        <p:spPr bwMode="auto">
          <a:xfrm>
            <a:off x="1600200" y="4114800"/>
            <a:ext cx="1676400" cy="461653"/>
          </a:xfrm>
          <a:prstGeom prst="rect">
            <a:avLst/>
          </a:prstGeom>
          <a:noFill/>
          <a:ln w="9525">
            <a:noFill/>
            <a:miter lim="800000"/>
            <a:headEnd/>
            <a:tailEnd/>
          </a:ln>
        </p:spPr>
        <p:txBody>
          <a:bodyPr wrap="square" lIns="91430" tIns="45714" rIns="91430" bIns="45714">
            <a:spAutoFit/>
          </a:bodyPr>
          <a:lstStyle/>
          <a:p>
            <a:r>
              <a:rPr lang="en-US" sz="2400" b="1" dirty="0">
                <a:solidFill>
                  <a:srgbClr val="1E497D"/>
                </a:solidFill>
                <a:latin typeface="Calibri"/>
                <a:cs typeface="Calibri"/>
              </a:rPr>
              <a:t> O   N   E   S</a:t>
            </a:r>
          </a:p>
        </p:txBody>
      </p:sp>
      <p:sp>
        <p:nvSpPr>
          <p:cNvPr id="8" name="TextBox 7"/>
          <p:cNvSpPr txBox="1">
            <a:spLocks noChangeArrowheads="1"/>
          </p:cNvSpPr>
          <p:nvPr/>
        </p:nvSpPr>
        <p:spPr bwMode="auto">
          <a:xfrm>
            <a:off x="1122006" y="5238000"/>
            <a:ext cx="2436812" cy="457200"/>
          </a:xfrm>
          <a:prstGeom prst="rect">
            <a:avLst/>
          </a:prstGeom>
          <a:noFill/>
          <a:ln w="9525">
            <a:noFill/>
            <a:miter lim="800000"/>
            <a:headEnd/>
            <a:tailEnd/>
          </a:ln>
        </p:spPr>
        <p:txBody>
          <a:bodyPr lIns="91430" tIns="45714" rIns="91430" bIns="45714">
            <a:spAutoFit/>
          </a:bodyPr>
          <a:lstStyle/>
          <a:p>
            <a:r>
              <a:rPr lang="en-US" sz="2400" b="1" dirty="0">
                <a:solidFill>
                  <a:srgbClr val="1E497D"/>
                </a:solidFill>
                <a:latin typeface="Calibri"/>
                <a:cs typeface="Calibri"/>
              </a:rPr>
              <a:t>   L   I    N   D        </a:t>
            </a:r>
          </a:p>
        </p:txBody>
      </p:sp>
      <p:sp>
        <p:nvSpPr>
          <p:cNvPr id="9" name="TextBox 8"/>
          <p:cNvSpPr txBox="1">
            <a:spLocks noChangeArrowheads="1"/>
          </p:cNvSpPr>
          <p:nvPr/>
        </p:nvSpPr>
        <p:spPr bwMode="auto">
          <a:xfrm>
            <a:off x="1752600" y="6096000"/>
            <a:ext cx="4527181" cy="461653"/>
          </a:xfrm>
          <a:prstGeom prst="rect">
            <a:avLst/>
          </a:prstGeom>
          <a:noFill/>
          <a:ln w="9525">
            <a:noFill/>
            <a:miter lim="800000"/>
            <a:headEnd/>
            <a:tailEnd/>
          </a:ln>
        </p:spPr>
        <p:txBody>
          <a:bodyPr wrap="none" lIns="91430" tIns="45714" rIns="91430" bIns="45714">
            <a:spAutoFit/>
          </a:bodyPr>
          <a:lstStyle/>
          <a:p>
            <a:r>
              <a:rPr lang="en-US" sz="2400" b="1" dirty="0">
                <a:solidFill>
                  <a:srgbClr val="1E497D"/>
                </a:solidFill>
                <a:latin typeface="Calibri"/>
                <a:cs typeface="Calibri"/>
              </a:rPr>
              <a:t>C   C    I    P   I    T   A   L         O  B   E</a:t>
            </a:r>
          </a:p>
        </p:txBody>
      </p:sp>
      <p:sp>
        <p:nvSpPr>
          <p:cNvPr id="58378" name="Text Box 11"/>
          <p:cNvSpPr txBox="1">
            <a:spLocks noChangeArrowheads="1"/>
          </p:cNvSpPr>
          <p:nvPr/>
        </p:nvSpPr>
        <p:spPr bwMode="auto">
          <a:xfrm>
            <a:off x="3200400" y="5238000"/>
            <a:ext cx="1524000" cy="457200"/>
          </a:xfrm>
          <a:prstGeom prst="rect">
            <a:avLst/>
          </a:prstGeom>
          <a:noFill/>
          <a:ln w="9525">
            <a:noFill/>
            <a:miter lim="800000"/>
            <a:headEnd/>
            <a:tailEnd/>
          </a:ln>
        </p:spPr>
        <p:txBody>
          <a:bodyPr lIns="91430" tIns="45714" rIns="91430" bIns="45714">
            <a:spAutoFit/>
          </a:bodyPr>
          <a:lstStyle/>
          <a:p>
            <a:r>
              <a:rPr lang="en-CA" sz="2400" b="1" dirty="0">
                <a:solidFill>
                  <a:srgbClr val="1E497D"/>
                </a:solidFill>
                <a:latin typeface="Calibri"/>
                <a:cs typeface="Calibri"/>
              </a:rPr>
              <a:t>P  O   T</a:t>
            </a:r>
            <a:endParaRPr lang="en-US" sz="2400" b="1" dirty="0">
              <a:solidFill>
                <a:srgbClr val="1E497D"/>
              </a:solidFill>
              <a:latin typeface="Calibri"/>
              <a:cs typeface="Calibri"/>
            </a:endParaRPr>
          </a:p>
        </p:txBody>
      </p:sp>
      <p:sp>
        <p:nvSpPr>
          <p:cNvPr id="14" name="Rectangle 2">
            <a:extLst>
              <a:ext uri="{FF2B5EF4-FFF2-40B4-BE49-F238E27FC236}">
                <a16:creationId xmlns:a16="http://schemas.microsoft.com/office/drawing/2014/main" id="{DA56D1D3-C71E-3543-B1D3-137171FF5A75}"/>
              </a:ext>
            </a:extLst>
          </p:cNvPr>
          <p:cNvSpPr>
            <a:spLocks noGrp="1" noChangeArrowheads="1"/>
          </p:cNvSpPr>
          <p:nvPr>
            <p:ph type="title"/>
          </p:nvPr>
        </p:nvSpPr>
        <p:spPr>
          <a:xfrm>
            <a:off x="457201" y="274638"/>
            <a:ext cx="8229600" cy="1143000"/>
          </a:xfrm>
        </p:spPr>
        <p:txBody>
          <a:bodyPr>
            <a:noAutofit/>
          </a:bodyPr>
          <a:lstStyle/>
          <a:p>
            <a:pPr>
              <a:defRPr/>
            </a:pPr>
            <a:r>
              <a:rPr lang="en-US" sz="7200" dirty="0">
                <a:latin typeface="Calibri"/>
                <a:cs typeface="Calibri"/>
              </a:rPr>
              <a:t>Steps to the Brain</a:t>
            </a:r>
            <a:endParaRPr lang="en-US" sz="7200" dirty="0">
              <a:solidFill>
                <a:srgbClr val="FF0000"/>
              </a:solidFill>
              <a:effectLst>
                <a:outerShdw blurRad="38100" dist="38100" dir="2700000" algn="tl">
                  <a:srgbClr val="000000">
                    <a:alpha val="43137"/>
                  </a:srgbClr>
                </a:outerShdw>
              </a:effectLst>
              <a:latin typeface="Calibri"/>
              <a:cs typeface="Calibri"/>
            </a:endParaRPr>
          </a:p>
        </p:txBody>
      </p:sp>
      <p:grpSp>
        <p:nvGrpSpPr>
          <p:cNvPr id="15" name="Group 14">
            <a:extLst>
              <a:ext uri="{FF2B5EF4-FFF2-40B4-BE49-F238E27FC236}">
                <a16:creationId xmlns:a16="http://schemas.microsoft.com/office/drawing/2014/main" id="{28262E4B-51B5-C141-889E-E544CB6DDE91}"/>
              </a:ext>
            </a:extLst>
          </p:cNvPr>
          <p:cNvGrpSpPr/>
          <p:nvPr/>
        </p:nvGrpSpPr>
        <p:grpSpPr>
          <a:xfrm>
            <a:off x="7007459" y="4766019"/>
            <a:ext cx="1728926" cy="1769382"/>
            <a:chOff x="7007459" y="4766019"/>
            <a:chExt cx="1728926" cy="1769382"/>
          </a:xfrm>
        </p:grpSpPr>
        <p:pic>
          <p:nvPicPr>
            <p:cNvPr id="16" name="Graphic 15" descr="Footprints">
              <a:extLst>
                <a:ext uri="{FF2B5EF4-FFF2-40B4-BE49-F238E27FC236}">
                  <a16:creationId xmlns:a16="http://schemas.microsoft.com/office/drawing/2014/main" id="{0D22CA1E-07D7-CC47-BABF-6796513013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00004">
              <a:off x="8061357" y="4766019"/>
              <a:ext cx="675028" cy="675028"/>
            </a:xfrm>
            <a:prstGeom prst="rect">
              <a:avLst/>
            </a:prstGeom>
          </p:spPr>
        </p:pic>
        <p:pic>
          <p:nvPicPr>
            <p:cNvPr id="17" name="Graphic 16" descr="Footprints">
              <a:extLst>
                <a:ext uri="{FF2B5EF4-FFF2-40B4-BE49-F238E27FC236}">
                  <a16:creationId xmlns:a16="http://schemas.microsoft.com/office/drawing/2014/main" id="{5DBFC953-55DA-2B48-B48A-30A798B9E8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7859">
              <a:off x="7861467" y="5708937"/>
              <a:ext cx="621727" cy="621727"/>
            </a:xfrm>
            <a:prstGeom prst="rect">
              <a:avLst/>
            </a:prstGeom>
          </p:spPr>
        </p:pic>
        <p:pic>
          <p:nvPicPr>
            <p:cNvPr id="18" name="Graphic 17" descr="Footprints">
              <a:extLst>
                <a:ext uri="{FF2B5EF4-FFF2-40B4-BE49-F238E27FC236}">
                  <a16:creationId xmlns:a16="http://schemas.microsoft.com/office/drawing/2014/main" id="{1C018FB8-747D-4C46-AD40-B7BBD1A13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951838">
              <a:off x="7007459" y="5923793"/>
              <a:ext cx="611608" cy="611608"/>
            </a:xfrm>
            <a:prstGeom prst="rect">
              <a:avLst/>
            </a:prstGeom>
          </p:spPr>
        </p:pic>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5837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583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457201" y="304800"/>
            <a:ext cx="8229600" cy="1143000"/>
          </a:xfrm>
          <a:prstGeom prst="rect">
            <a:avLst/>
          </a:prstGeom>
          <a:noFill/>
          <a:ln w="9525">
            <a:noFill/>
            <a:miter lim="800000"/>
            <a:headEnd/>
            <a:tailEnd/>
          </a:ln>
        </p:spPr>
        <p:txBody>
          <a:bodyPr lIns="91430" tIns="45714" rIns="91430" bIns="45714" anchor="ctr"/>
          <a:lstStyle/>
          <a:p>
            <a:endParaRPr lang="en-US" sz="2400"/>
          </a:p>
        </p:txBody>
      </p:sp>
      <p:sp>
        <p:nvSpPr>
          <p:cNvPr id="37891" name="Rectangle 5"/>
          <p:cNvSpPr>
            <a:spLocks noChangeArrowheads="1"/>
          </p:cNvSpPr>
          <p:nvPr/>
        </p:nvSpPr>
        <p:spPr bwMode="auto">
          <a:xfrm>
            <a:off x="457201" y="2133601"/>
            <a:ext cx="8229600" cy="4525963"/>
          </a:xfrm>
          <a:prstGeom prst="rect">
            <a:avLst/>
          </a:prstGeom>
          <a:noFill/>
          <a:ln w="9525">
            <a:noFill/>
            <a:miter lim="800000"/>
            <a:headEnd/>
            <a:tailEnd/>
          </a:ln>
        </p:spPr>
        <p:txBody>
          <a:bodyPr lIns="91430" tIns="45714" rIns="91430" bIns="45714"/>
          <a:lstStyle/>
          <a:p>
            <a:pPr>
              <a:lnSpc>
                <a:spcPct val="80000"/>
              </a:lnSpc>
            </a:pPr>
            <a:endParaRPr lang="en-US" sz="2400"/>
          </a:p>
        </p:txBody>
      </p:sp>
      <p:sp>
        <p:nvSpPr>
          <p:cNvPr id="37893" name="Title 8"/>
          <p:cNvSpPr>
            <a:spLocks noGrp="1"/>
          </p:cNvSpPr>
          <p:nvPr>
            <p:ph type="title"/>
          </p:nvPr>
        </p:nvSpPr>
        <p:spPr>
          <a:xfrm>
            <a:off x="457200" y="274638"/>
            <a:ext cx="8229600" cy="1143000"/>
          </a:xfrm>
        </p:spPr>
        <p:txBody>
          <a:bodyPr>
            <a:noAutofit/>
          </a:bodyPr>
          <a:lstStyle/>
          <a:p>
            <a:pPr eaLnBrk="1" hangingPunct="1"/>
            <a:r>
              <a:rPr lang="en-US" sz="7200" dirty="0"/>
              <a:t>Activity Time!</a:t>
            </a:r>
          </a:p>
        </p:txBody>
      </p:sp>
      <p:pic>
        <p:nvPicPr>
          <p:cNvPr id="9" name="Picture 3" descr="C:\Users\Sarah\AppData\Local\Microsoft\Windows\Temporary Internet Files\Content.IE5\1W4LNZSF\MC900285366[1].wmf">
            <a:extLst>
              <a:ext uri="{FF2B5EF4-FFF2-40B4-BE49-F238E27FC236}">
                <a16:creationId xmlns:a16="http://schemas.microsoft.com/office/drawing/2014/main" id="{D700B93B-2F67-C544-A059-0B53FAA3BC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51980" y="2114384"/>
            <a:ext cx="6840041" cy="422224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66700"/>
            <a:ext cx="8229600" cy="1143000"/>
          </a:xfrm>
        </p:spPr>
        <p:txBody>
          <a:bodyPr>
            <a:noAutofit/>
          </a:bodyPr>
          <a:lstStyle/>
          <a:p>
            <a:r>
              <a:rPr lang="en-US" sz="7200" dirty="0"/>
              <a:t>Colour Afterimage</a:t>
            </a:r>
          </a:p>
        </p:txBody>
      </p:sp>
      <p:pic>
        <p:nvPicPr>
          <p:cNvPr id="4" name="Picture 4"/>
          <p:cNvPicPr>
            <a:picLocks noGrp="1" noChangeAspect="1" noChangeArrowheads="1"/>
          </p:cNvPicPr>
          <p:nvPr>
            <p:ph idx="4294967295"/>
          </p:nvPr>
        </p:nvPicPr>
        <p:blipFill rotWithShape="1">
          <a:blip r:embed="rId3">
            <a:extLst>
              <a:ext uri="{BEBA8EAE-BF5A-486C-A8C5-ECC9F3942E4B}">
                <a14:imgProps xmlns:a14="http://schemas.microsoft.com/office/drawing/2010/main">
                  <a14:imgLayer r:embed="rId4">
                    <a14:imgEffect>
                      <a14:backgroundRemoval t="28509" b="71491" l="10000" r="90000"/>
                    </a14:imgEffect>
                  </a14:imgLayer>
                </a14:imgProps>
              </a:ext>
              <a:ext uri="{28A0092B-C50C-407E-A947-70E740481C1C}">
                <a14:useLocalDpi xmlns:a14="http://schemas.microsoft.com/office/drawing/2010/main" val="0"/>
              </a:ext>
            </a:extLst>
          </a:blip>
          <a:srcRect t="18008" b="18008"/>
          <a:stretch/>
        </p:blipFill>
        <p:spPr>
          <a:xfrm>
            <a:off x="0" y="1828800"/>
            <a:ext cx="6981825" cy="45720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107" t="2912" r="7661" b="3243"/>
          <a:stretch/>
        </p:blipFill>
        <p:spPr>
          <a:xfrm>
            <a:off x="2438400" y="1828799"/>
            <a:ext cx="4343399" cy="483702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 name="Flowchart: Manual Input 5">
            <a:extLst>
              <a:ext uri="{FF2B5EF4-FFF2-40B4-BE49-F238E27FC236}">
                <a16:creationId xmlns:a16="http://schemas.microsoft.com/office/drawing/2014/main" id="{4F2F6CB2-2E0E-6943-B3CB-E063AF5358FF}"/>
              </a:ext>
            </a:extLst>
          </p:cNvPr>
          <p:cNvSpPr/>
          <p:nvPr/>
        </p:nvSpPr>
        <p:spPr>
          <a:xfrm rot="10800000">
            <a:off x="457200" y="76201"/>
            <a:ext cx="8352928" cy="1752599"/>
          </a:xfrm>
          <a:prstGeom prst="flowChartManualInp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Tree>
    <p:extLst>
      <p:ext uri="{BB962C8B-B14F-4D97-AF65-F5344CB8AC3E}">
        <p14:creationId xmlns:p14="http://schemas.microsoft.com/office/powerpoint/2010/main" val="3323664445"/>
      </p:ext>
    </p:extLst>
  </p:cSld>
  <p:clrMapOvr>
    <a:masterClrMapping/>
  </p:clrMapOvr>
  <p:transition>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76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7981" y="2019301"/>
            <a:ext cx="8788038" cy="43434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 name="Title 1">
            <a:extLst>
              <a:ext uri="{FF2B5EF4-FFF2-40B4-BE49-F238E27FC236}">
                <a16:creationId xmlns:a16="http://schemas.microsoft.com/office/drawing/2014/main" id="{909B81AB-9343-5744-9B61-EB60181623DC}"/>
              </a:ext>
            </a:extLst>
          </p:cNvPr>
          <p:cNvSpPr txBox="1">
            <a:spLocks/>
          </p:cNvSpPr>
          <p:nvPr/>
        </p:nvSpPr>
        <p:spPr>
          <a:xfrm>
            <a:off x="457200" y="266700"/>
            <a:ext cx="8229600" cy="1143000"/>
          </a:xfrm>
          <a:prstGeom prst="rect">
            <a:avLst/>
          </a:prstGeom>
        </p:spPr>
        <p:txBody>
          <a:bodyPr vert="horz" lIns="91430" tIns="45714" rIns="91430" bIns="45714" rtlCol="0" anchor="ctr">
            <a:noAutofit/>
          </a:bodyPr>
          <a:lstStyle>
            <a:lvl1pPr algn="ctr" defTabSz="914298"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7200"/>
              <a:t>Colour Afterimage</a:t>
            </a:r>
            <a:endParaRPr lang="en-US" sz="7200" dirty="0"/>
          </a:p>
        </p:txBody>
      </p:sp>
      <p:sp>
        <p:nvSpPr>
          <p:cNvPr id="5" name="Flowchart: Manual Input 5">
            <a:extLst>
              <a:ext uri="{FF2B5EF4-FFF2-40B4-BE49-F238E27FC236}">
                <a16:creationId xmlns:a16="http://schemas.microsoft.com/office/drawing/2014/main" id="{22BC9E54-8949-884E-B4A4-61D00AA1C261}"/>
              </a:ext>
            </a:extLst>
          </p:cNvPr>
          <p:cNvSpPr/>
          <p:nvPr/>
        </p:nvSpPr>
        <p:spPr>
          <a:xfrm rot="10800000">
            <a:off x="457200" y="76201"/>
            <a:ext cx="8352928" cy="1752599"/>
          </a:xfrm>
          <a:prstGeom prst="flowChartManualInp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Tree>
    <p:extLst>
      <p:ext uri="{BB962C8B-B14F-4D97-AF65-F5344CB8AC3E}">
        <p14:creationId xmlns:p14="http://schemas.microsoft.com/office/powerpoint/2010/main" val="3392083420"/>
      </p:ext>
    </p:extLst>
  </p:cSld>
  <p:clrMapOvr>
    <a:masterClrMapping/>
  </p:clrMapOvr>
  <p:transition>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32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706" t="4671" r="4110" b="6195"/>
          <a:stretch/>
        </p:blipFill>
        <p:spPr>
          <a:xfrm>
            <a:off x="995351" y="1947913"/>
            <a:ext cx="7153299" cy="46052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5" name="Title 1">
            <a:extLst>
              <a:ext uri="{FF2B5EF4-FFF2-40B4-BE49-F238E27FC236}">
                <a16:creationId xmlns:a16="http://schemas.microsoft.com/office/drawing/2014/main" id="{4A42AC24-8EF5-B744-A3B5-666C9F96A910}"/>
              </a:ext>
            </a:extLst>
          </p:cNvPr>
          <p:cNvSpPr txBox="1">
            <a:spLocks/>
          </p:cNvSpPr>
          <p:nvPr/>
        </p:nvSpPr>
        <p:spPr>
          <a:xfrm>
            <a:off x="457200" y="266700"/>
            <a:ext cx="8229600" cy="1143000"/>
          </a:xfrm>
          <a:prstGeom prst="rect">
            <a:avLst/>
          </a:prstGeom>
        </p:spPr>
        <p:txBody>
          <a:bodyPr vert="horz" lIns="91430" tIns="45714" rIns="91430" bIns="45714" rtlCol="0" anchor="ctr">
            <a:noAutofit/>
          </a:bodyPr>
          <a:lstStyle>
            <a:lvl1pPr algn="ctr" defTabSz="914298"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7200"/>
              <a:t>Colour Afterimage</a:t>
            </a:r>
            <a:endParaRPr lang="en-US" sz="7200" dirty="0"/>
          </a:p>
        </p:txBody>
      </p:sp>
      <p:sp>
        <p:nvSpPr>
          <p:cNvPr id="6" name="Flowchart: Manual Input 5">
            <a:extLst>
              <a:ext uri="{FF2B5EF4-FFF2-40B4-BE49-F238E27FC236}">
                <a16:creationId xmlns:a16="http://schemas.microsoft.com/office/drawing/2014/main" id="{F974B6F7-469C-734E-86FE-272DB0767006}"/>
              </a:ext>
            </a:extLst>
          </p:cNvPr>
          <p:cNvSpPr/>
          <p:nvPr/>
        </p:nvSpPr>
        <p:spPr>
          <a:xfrm rot="10800000">
            <a:off x="457200" y="76201"/>
            <a:ext cx="8352928" cy="1752599"/>
          </a:xfrm>
          <a:prstGeom prst="flowChartManualInp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Tree>
    <p:extLst>
      <p:ext uri="{BB962C8B-B14F-4D97-AF65-F5344CB8AC3E}">
        <p14:creationId xmlns:p14="http://schemas.microsoft.com/office/powerpoint/2010/main" val="446636938"/>
      </p:ext>
    </p:extLst>
  </p:cSld>
  <p:clrMapOvr>
    <a:masterClrMapping/>
  </p:clrMapOvr>
  <p:transition>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Autofit/>
          </a:bodyPr>
          <a:lstStyle/>
          <a:p>
            <a:r>
              <a:rPr lang="en-US" sz="7200" dirty="0"/>
              <a:t>The Neuron</a:t>
            </a:r>
          </a:p>
        </p:txBody>
      </p:sp>
      <p:sp>
        <p:nvSpPr>
          <p:cNvPr id="14339" name="Rectangle 3"/>
          <p:cNvSpPr>
            <a:spLocks noChangeArrowheads="1"/>
          </p:cNvSpPr>
          <p:nvPr/>
        </p:nvSpPr>
        <p:spPr bwMode="auto">
          <a:xfrm>
            <a:off x="478665" y="2209800"/>
            <a:ext cx="7903335" cy="3400919"/>
          </a:xfrm>
          <a:prstGeom prst="rect">
            <a:avLst/>
          </a:prstGeom>
          <a:solidFill>
            <a:schemeClr val="bg1"/>
          </a:solidFill>
          <a:ln w="9525">
            <a:noFill/>
            <a:miter lim="800000"/>
            <a:headEnd/>
            <a:tailEnd/>
          </a:ln>
        </p:spPr>
        <p:txBody>
          <a:bodyPr wrap="square" lIns="91430" tIns="45714" rIns="91430" bIns="45714">
            <a:spAutoFit/>
          </a:bodyPr>
          <a:lstStyle/>
          <a:p>
            <a:pPr>
              <a:spcAft>
                <a:spcPts val="1400"/>
              </a:spcAft>
              <a:defRPr/>
            </a:pPr>
            <a:r>
              <a:rPr lang="en-US" sz="3000" dirty="0">
                <a:latin typeface="+mn-lt"/>
                <a:cs typeface="Arial" pitchFamily="34" charset="0"/>
              </a:rPr>
              <a:t>The brain is like a big message </a:t>
            </a:r>
            <a:r>
              <a:rPr lang="en-US" sz="3000" dirty="0" err="1">
                <a:latin typeface="+mn-lt"/>
                <a:cs typeface="Arial" pitchFamily="34" charset="0"/>
              </a:rPr>
              <a:t>centre</a:t>
            </a:r>
            <a:r>
              <a:rPr lang="en-US" sz="3000" dirty="0">
                <a:latin typeface="+mn-lt"/>
                <a:cs typeface="Arial" pitchFamily="34" charset="0"/>
              </a:rPr>
              <a:t>!</a:t>
            </a:r>
          </a:p>
          <a:p>
            <a:pPr marL="457200" indent="-457200">
              <a:spcAft>
                <a:spcPts val="1400"/>
              </a:spcAft>
              <a:buFont typeface="Arial" panose="020B0604020202020204" pitchFamily="34" charset="0"/>
              <a:buChar char="•"/>
              <a:defRPr/>
            </a:pPr>
            <a:r>
              <a:rPr lang="en-US" sz="3000" dirty="0">
                <a:latin typeface="+mn-lt"/>
                <a:cs typeface="Arial" pitchFamily="34" charset="0"/>
              </a:rPr>
              <a:t>Messages are sent and received </a:t>
            </a:r>
            <a:br>
              <a:rPr lang="en-US" sz="3000" dirty="0">
                <a:latin typeface="+mn-lt"/>
                <a:cs typeface="Arial" pitchFamily="34" charset="0"/>
              </a:rPr>
            </a:br>
            <a:r>
              <a:rPr lang="en-US" sz="3000" dirty="0">
                <a:latin typeface="+mn-lt"/>
                <a:cs typeface="Arial" pitchFamily="34" charset="0"/>
              </a:rPr>
              <a:t>in the brain all the time</a:t>
            </a:r>
          </a:p>
          <a:p>
            <a:pPr marL="457200" indent="-457200">
              <a:spcAft>
                <a:spcPts val="1400"/>
              </a:spcAft>
              <a:buFont typeface="Arial" panose="020B0604020202020204" pitchFamily="34" charset="0"/>
              <a:buChar char="•"/>
              <a:defRPr/>
            </a:pPr>
            <a:r>
              <a:rPr lang="en-US" sz="3000" dirty="0">
                <a:latin typeface="+mn-lt"/>
                <a:cs typeface="Arial" pitchFamily="34" charset="0"/>
              </a:rPr>
              <a:t>Neurons send and receive messages </a:t>
            </a:r>
            <a:br>
              <a:rPr lang="en-US" sz="3000" dirty="0">
                <a:latin typeface="+mn-lt"/>
                <a:cs typeface="Arial" pitchFamily="34" charset="0"/>
              </a:rPr>
            </a:br>
            <a:r>
              <a:rPr lang="en-US" sz="3000" dirty="0">
                <a:latin typeface="+mn-lt"/>
                <a:cs typeface="Arial" pitchFamily="34" charset="0"/>
              </a:rPr>
              <a:t>telling us how we think, move and feel</a:t>
            </a:r>
          </a:p>
          <a:p>
            <a:pPr marL="457200" indent="-457200">
              <a:buFont typeface="Arial" panose="020B0604020202020204" pitchFamily="34" charset="0"/>
              <a:buChar char="•"/>
              <a:defRPr/>
            </a:pPr>
            <a:r>
              <a:rPr lang="en-US" sz="3000" dirty="0">
                <a:latin typeface="+mn-lt"/>
                <a:cs typeface="Arial" pitchFamily="34" charset="0"/>
              </a:rPr>
              <a:t>Neurons </a:t>
            </a:r>
            <a:r>
              <a:rPr lang="en-US" sz="3000" b="1" u="sng" dirty="0">
                <a:solidFill>
                  <a:srgbClr val="FF0000"/>
                </a:solidFill>
                <a:effectLst>
                  <a:outerShdw blurRad="38100" dist="38100" dir="2700000" algn="tl">
                    <a:srgbClr val="000000">
                      <a:alpha val="43137"/>
                    </a:srgbClr>
                  </a:outerShdw>
                </a:effectLst>
                <a:latin typeface="+mn-lt"/>
                <a:cs typeface="Arial" pitchFamily="34" charset="0"/>
              </a:rPr>
              <a:t>DO NOT</a:t>
            </a:r>
            <a:r>
              <a:rPr lang="en-US" sz="3000" b="1" dirty="0">
                <a:solidFill>
                  <a:srgbClr val="FF0000"/>
                </a:solidFill>
                <a:effectLst>
                  <a:outerShdw blurRad="38100" dist="38100" dir="2700000" algn="tl">
                    <a:srgbClr val="000000">
                      <a:alpha val="43137"/>
                    </a:srgbClr>
                  </a:outerShdw>
                </a:effectLst>
                <a:latin typeface="+mn-lt"/>
                <a:cs typeface="Arial" pitchFamily="34" charset="0"/>
              </a:rPr>
              <a:t> </a:t>
            </a:r>
            <a:r>
              <a:rPr lang="en-US" sz="3000" dirty="0">
                <a:latin typeface="+mn-lt"/>
                <a:cs typeface="Arial" pitchFamily="34" charset="0"/>
              </a:rPr>
              <a:t>grow back if they are injured</a:t>
            </a:r>
          </a:p>
        </p:txBody>
      </p:sp>
      <p:pic>
        <p:nvPicPr>
          <p:cNvPr id="4" name="Picture 3">
            <a:extLst>
              <a:ext uri="{FF2B5EF4-FFF2-40B4-BE49-F238E27FC236}">
                <a16:creationId xmlns:a16="http://schemas.microsoft.com/office/drawing/2014/main" id="{A92D2723-9142-6D4D-8619-8CA4C7C5821F}"/>
              </a:ext>
            </a:extLst>
          </p:cNvPr>
          <p:cNvPicPr>
            <a:picLocks noChangeAspect="1"/>
          </p:cNvPicPr>
          <p:nvPr/>
        </p:nvPicPr>
        <p:blipFill>
          <a:blip r:embed="rId3"/>
          <a:stretch>
            <a:fillRect/>
          </a:stretch>
        </p:blipFill>
        <p:spPr>
          <a:xfrm>
            <a:off x="6384724" y="2362200"/>
            <a:ext cx="2299929" cy="1843909"/>
          </a:xfrm>
          <a:prstGeom prst="rect">
            <a:avLst/>
          </a:prstGeom>
        </p:spPr>
      </p:pic>
    </p:spTree>
  </p:cSld>
  <p:clrMapOvr>
    <a:masterClrMapping/>
  </p:clrMapOvr>
  <p:transition>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rotWithShape="1">
          <a:blip r:embed="rId3" cstate="print"/>
          <a:srcRect l="4529" t="2791" r="4883" b="5561"/>
          <a:stretch/>
        </p:blipFill>
        <p:spPr bwMode="auto">
          <a:xfrm>
            <a:off x="1524000" y="2057400"/>
            <a:ext cx="6096000" cy="4525962"/>
          </a:xfrm>
          <a:prstGeom prst="rect">
            <a:avLst/>
          </a:prstGeom>
          <a:noFill/>
          <a:ln w="9525">
            <a:noFill/>
            <a:miter lim="800000"/>
            <a:headEnd/>
            <a:tailEnd/>
          </a:ln>
        </p:spPr>
      </p:pic>
      <p:sp>
        <p:nvSpPr>
          <p:cNvPr id="71683" name="Rectangle 2"/>
          <p:cNvSpPr>
            <a:spLocks noGrp="1" noChangeArrowheads="1"/>
          </p:cNvSpPr>
          <p:nvPr>
            <p:ph type="title"/>
          </p:nvPr>
        </p:nvSpPr>
        <p:spPr/>
        <p:txBody>
          <a:bodyPr>
            <a:noAutofit/>
          </a:bodyPr>
          <a:lstStyle/>
          <a:p>
            <a:pPr eaLnBrk="1" hangingPunct="1"/>
            <a:r>
              <a:rPr lang="en-CA" sz="6000" dirty="0"/>
              <a:t>Reversible Figure Illusions</a:t>
            </a:r>
          </a:p>
        </p:txBody>
      </p:sp>
    </p:spTree>
  </p:cSld>
  <p:clrMapOvr>
    <a:masterClrMapping/>
  </p:clrMapOvr>
  <p:transition>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2E7682F-B7FA-2C4F-8EB2-2EA3C5B9FF6E}"/>
              </a:ext>
            </a:extLst>
          </p:cNvPr>
          <p:cNvSpPr>
            <a:spLocks noGrp="1" noChangeArrowheads="1"/>
          </p:cNvSpPr>
          <p:nvPr>
            <p:ph type="title"/>
          </p:nvPr>
        </p:nvSpPr>
        <p:spPr>
          <a:xfrm>
            <a:off x="457201" y="274638"/>
            <a:ext cx="8229600" cy="1143000"/>
          </a:xfrm>
        </p:spPr>
        <p:txBody>
          <a:bodyPr>
            <a:noAutofit/>
          </a:bodyPr>
          <a:lstStyle/>
          <a:p>
            <a:pPr eaLnBrk="1" hangingPunct="1"/>
            <a:r>
              <a:rPr lang="en-CA" sz="6000" dirty="0"/>
              <a:t>Reversible Figure Illusions</a:t>
            </a:r>
          </a:p>
        </p:txBody>
      </p:sp>
      <p:pic>
        <p:nvPicPr>
          <p:cNvPr id="10" name="Picture 9">
            <a:extLst>
              <a:ext uri="{FF2B5EF4-FFF2-40B4-BE49-F238E27FC236}">
                <a16:creationId xmlns:a16="http://schemas.microsoft.com/office/drawing/2014/main" id="{D3FF5CE0-0A8B-6D4D-B1B3-DC5A8861B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905" y="2081797"/>
            <a:ext cx="5204190" cy="4466588"/>
          </a:xfrm>
          <a:prstGeom prst="rect">
            <a:avLst/>
          </a:prstGeom>
        </p:spPr>
      </p:pic>
    </p:spTree>
  </p:cSld>
  <p:clrMapOvr>
    <a:masterClrMapping/>
  </p:clrMapOvr>
  <p:transition>
    <p:split orient="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rotWithShape="1">
          <a:blip r:embed="rId3" cstate="print"/>
          <a:srcRect l="5555" t="1581" r="3704" b="2914"/>
          <a:stretch/>
        </p:blipFill>
        <p:spPr bwMode="auto">
          <a:xfrm>
            <a:off x="2940582" y="1981200"/>
            <a:ext cx="3262836" cy="4343400"/>
          </a:xfrm>
          <a:prstGeom prst="rect">
            <a:avLst/>
          </a:prstGeom>
          <a:noFill/>
          <a:ln w="9525">
            <a:noFill/>
            <a:miter lim="800000"/>
            <a:headEnd/>
            <a:tailEnd/>
          </a:ln>
        </p:spPr>
      </p:pic>
      <p:sp>
        <p:nvSpPr>
          <p:cNvPr id="4" name="Rectangle 2">
            <a:extLst>
              <a:ext uri="{FF2B5EF4-FFF2-40B4-BE49-F238E27FC236}">
                <a16:creationId xmlns:a16="http://schemas.microsoft.com/office/drawing/2014/main" id="{26D33C0A-9D02-7043-9261-FD6C74AEF86E}"/>
              </a:ext>
            </a:extLst>
          </p:cNvPr>
          <p:cNvSpPr>
            <a:spLocks noGrp="1" noChangeArrowheads="1"/>
          </p:cNvSpPr>
          <p:nvPr>
            <p:ph type="title"/>
          </p:nvPr>
        </p:nvSpPr>
        <p:spPr>
          <a:xfrm>
            <a:off x="457201" y="274638"/>
            <a:ext cx="8229600" cy="1143000"/>
          </a:xfrm>
        </p:spPr>
        <p:txBody>
          <a:bodyPr>
            <a:noAutofit/>
          </a:bodyPr>
          <a:lstStyle/>
          <a:p>
            <a:pPr eaLnBrk="1" hangingPunct="1"/>
            <a:r>
              <a:rPr lang="en-CA" sz="6000" dirty="0"/>
              <a:t>Reversible Figure Illusions</a:t>
            </a:r>
          </a:p>
        </p:txBody>
      </p:sp>
    </p:spTree>
  </p:cSld>
  <p:clrMapOvr>
    <a:masterClrMapping/>
  </p:clrMapOvr>
  <p:transition>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CA" sz="4800" dirty="0"/>
              <a:t>How do we protect our vision?</a:t>
            </a:r>
          </a:p>
        </p:txBody>
      </p:sp>
      <p:pic>
        <p:nvPicPr>
          <p:cNvPr id="8" name="Picture Placeholder 4" descr="Helmet.jpg">
            <a:extLst>
              <a:ext uri="{FF2B5EF4-FFF2-40B4-BE49-F238E27FC236}">
                <a16:creationId xmlns:a16="http://schemas.microsoft.com/office/drawing/2014/main" id="{3AECF392-040F-4A40-9B46-1ED7E6D0663E}"/>
              </a:ext>
            </a:extLst>
          </p:cNvPr>
          <p:cNvPicPr>
            <a:picLocks noChangeAspect="1"/>
          </p:cNvPicPr>
          <p:nvPr/>
        </p:nvPicPr>
        <p:blipFill>
          <a:blip r:embed="rId3" cstate="print"/>
          <a:stretch>
            <a:fillRect/>
          </a:stretch>
        </p:blipFill>
        <p:spPr>
          <a:xfrm>
            <a:off x="608259" y="1966210"/>
            <a:ext cx="6997455" cy="4967990"/>
          </a:xfrm>
          <a:prstGeom prst="rect">
            <a:avLst/>
          </a:prstGeom>
        </p:spPr>
      </p:pic>
      <p:sp>
        <p:nvSpPr>
          <p:cNvPr id="9" name="Text Placeholder 3">
            <a:extLst>
              <a:ext uri="{FF2B5EF4-FFF2-40B4-BE49-F238E27FC236}">
                <a16:creationId xmlns:a16="http://schemas.microsoft.com/office/drawing/2014/main" id="{48234691-97A5-2641-AE6D-330007D5628D}"/>
              </a:ext>
            </a:extLst>
          </p:cNvPr>
          <p:cNvSpPr txBox="1">
            <a:spLocks/>
          </p:cNvSpPr>
          <p:nvPr/>
        </p:nvSpPr>
        <p:spPr>
          <a:xfrm>
            <a:off x="4343400" y="5791200"/>
            <a:ext cx="4953000" cy="609600"/>
          </a:xfrm>
          <a:prstGeom prst="rect">
            <a:avLst/>
          </a:prstGeom>
          <a:noFill/>
        </p:spPr>
        <p:txBody>
          <a:bodyPr vert="horz" lIns="91430" tIns="45714" rIns="91430" bIns="45714" rtlCol="0">
            <a:norm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CA" sz="2800" b="1" dirty="0">
                <a:solidFill>
                  <a:srgbClr val="FF6501"/>
                </a:solidFill>
                <a:effectLst>
                  <a:outerShdw blurRad="38100" dist="38100" dir="2700000" algn="tl">
                    <a:srgbClr val="000000">
                      <a:alpha val="43137"/>
                    </a:srgbClr>
                  </a:outerShdw>
                </a:effectLst>
                <a:latin typeface="Calibri"/>
                <a:cs typeface="Calibri"/>
              </a:rPr>
              <a:t>WEAR A HELMET!!</a:t>
            </a:r>
          </a:p>
        </p:txBody>
      </p:sp>
    </p:spTree>
  </p:cSld>
  <p:clrMapOvr>
    <a:masterClrMapping/>
  </p:clrMapOvr>
  <p:transition>
    <p:split orient="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5" descr="http://www.flmnh.ufl.edu/fish/education/questions/ear.gif"/>
          <p:cNvPicPr>
            <a:picLocks noChangeAspect="1" noChangeArrowheads="1"/>
          </p:cNvPicPr>
          <p:nvPr/>
        </p:nvPicPr>
        <p:blipFill>
          <a:blip r:embed="rId3" cstate="print"/>
          <a:srcRect/>
          <a:stretch>
            <a:fillRect/>
          </a:stretch>
        </p:blipFill>
        <p:spPr bwMode="auto">
          <a:xfrm>
            <a:off x="2270919" y="1981200"/>
            <a:ext cx="4602162" cy="4602162"/>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CA" sz="7200" dirty="0"/>
              <a:t>Hearing</a:t>
            </a:r>
          </a:p>
        </p:txBody>
      </p:sp>
    </p:spTree>
  </p:cSld>
  <p:clrMapOvr>
    <a:masterClrMapping/>
  </p:clrMapOvr>
  <p:transition>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274638"/>
            <a:ext cx="8229600" cy="1143000"/>
          </a:xfrm>
        </p:spPr>
        <p:txBody>
          <a:bodyPr>
            <a:normAutofit/>
          </a:bodyPr>
          <a:lstStyle/>
          <a:p>
            <a:r>
              <a:rPr lang="en-US" dirty="0">
                <a:latin typeface="Calibri"/>
                <a:cs typeface="Calibri"/>
              </a:rPr>
              <a:t>Q: Why do you need your hearing?</a:t>
            </a:r>
          </a:p>
        </p:txBody>
      </p:sp>
      <p:sp>
        <p:nvSpPr>
          <p:cNvPr id="96259" name="Content Placeholder 4"/>
          <p:cNvSpPr>
            <a:spLocks noGrp="1"/>
          </p:cNvSpPr>
          <p:nvPr>
            <p:ph idx="4294967295"/>
          </p:nvPr>
        </p:nvSpPr>
        <p:spPr>
          <a:xfrm>
            <a:off x="734926" y="1951037"/>
            <a:ext cx="5132474" cy="2493963"/>
          </a:xfrm>
          <a:noFill/>
        </p:spPr>
        <p:txBody>
          <a:bodyPr>
            <a:noAutofit/>
          </a:bodyPr>
          <a:lstStyle/>
          <a:p>
            <a:r>
              <a:rPr lang="en-US" sz="3600" dirty="0">
                <a:latin typeface="Calibri"/>
                <a:cs typeface="Calibri"/>
              </a:rPr>
              <a:t>Communication </a:t>
            </a:r>
          </a:p>
          <a:p>
            <a:r>
              <a:rPr lang="en-US" sz="3600" dirty="0">
                <a:latin typeface="Calibri"/>
                <a:cs typeface="Calibri"/>
              </a:rPr>
              <a:t>Listen for danger </a:t>
            </a:r>
          </a:p>
          <a:p>
            <a:r>
              <a:rPr lang="en-US" sz="3600" dirty="0">
                <a:latin typeface="Calibri"/>
                <a:cs typeface="Calibri"/>
              </a:rPr>
              <a:t>Be aware of your surroundings </a:t>
            </a:r>
          </a:p>
          <a:p>
            <a:r>
              <a:rPr lang="en-US" sz="3600" dirty="0">
                <a:latin typeface="Calibri"/>
                <a:cs typeface="Calibri"/>
              </a:rPr>
              <a:t>Enjoyment </a:t>
            </a:r>
            <a:br>
              <a:rPr lang="en-US" sz="3600" dirty="0">
                <a:latin typeface="Calibri"/>
                <a:cs typeface="Calibri"/>
              </a:rPr>
            </a:br>
            <a:r>
              <a:rPr lang="en-US" sz="3600" dirty="0">
                <a:latin typeface="Calibri"/>
                <a:cs typeface="Calibri"/>
              </a:rPr>
              <a:t>(e.g., music)</a:t>
            </a:r>
          </a:p>
        </p:txBody>
      </p:sp>
      <p:graphicFrame>
        <p:nvGraphicFramePr>
          <p:cNvPr id="302083" name="Object 3"/>
          <p:cNvGraphicFramePr>
            <a:graphicFrameLocks noChangeAspect="1"/>
          </p:cNvGraphicFramePr>
          <p:nvPr>
            <p:extLst>
              <p:ext uri="{D42A27DB-BD31-4B8C-83A1-F6EECF244321}">
                <p14:modId xmlns:p14="http://schemas.microsoft.com/office/powerpoint/2010/main" val="3855886282"/>
              </p:ext>
            </p:extLst>
          </p:nvPr>
        </p:nvGraphicFramePr>
        <p:xfrm>
          <a:off x="6982882" y="2133600"/>
          <a:ext cx="1389966" cy="1835369"/>
        </p:xfrm>
        <a:graphic>
          <a:graphicData uri="http://schemas.openxmlformats.org/presentationml/2006/ole">
            <mc:AlternateContent xmlns:mc="http://schemas.openxmlformats.org/markup-compatibility/2006">
              <mc:Choice xmlns:v="urn:schemas-microsoft-com:vml" Requires="v">
                <p:oleObj spid="_x0000_s308888" name="Document" r:id="rId4" imgW="2298615" imgH="3035188" progId="Word.Document.12">
                  <p:link updateAutomatic="1"/>
                </p:oleObj>
              </mc:Choice>
              <mc:Fallback>
                <p:oleObj name="Document" r:id="rId4" imgW="2298615" imgH="3035188" progId="Word.Document.12">
                  <p:link updateAutomatic="1"/>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882" y="2133600"/>
                        <a:ext cx="1389966" cy="18353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02082" name="Object 2"/>
          <p:cNvGraphicFramePr>
            <a:graphicFrameLocks noChangeAspect="1"/>
          </p:cNvGraphicFramePr>
          <p:nvPr>
            <p:extLst>
              <p:ext uri="{D42A27DB-BD31-4B8C-83A1-F6EECF244321}">
                <p14:modId xmlns:p14="http://schemas.microsoft.com/office/powerpoint/2010/main" val="4103870654"/>
              </p:ext>
            </p:extLst>
          </p:nvPr>
        </p:nvGraphicFramePr>
        <p:xfrm>
          <a:off x="5231949" y="2419184"/>
          <a:ext cx="1514395" cy="1527229"/>
        </p:xfrm>
        <a:graphic>
          <a:graphicData uri="http://schemas.openxmlformats.org/presentationml/2006/ole">
            <mc:AlternateContent xmlns:mc="http://schemas.openxmlformats.org/markup-compatibility/2006">
              <mc:Choice xmlns:v="urn:schemas-microsoft-com:vml" Requires="v">
                <p:oleObj spid="_x0000_s308889" name="Document" r:id="rId6" imgW="2997090" imgH="3022489" progId="Word.Document.12">
                  <p:link updateAutomatic="1"/>
                </p:oleObj>
              </mc:Choice>
              <mc:Fallback>
                <p:oleObj name="Document" r:id="rId6" imgW="2997090" imgH="3022489" progId="Word.Document.12">
                  <p:link updateAutomatic="1"/>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1949" y="2419184"/>
                        <a:ext cx="1514395" cy="15272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460D0839-7327-DE45-B1B8-3BA61928FD36}"/>
              </a:ext>
            </a:extLst>
          </p:cNvPr>
          <p:cNvPicPr>
            <a:picLocks noChangeAspect="1"/>
          </p:cNvPicPr>
          <p:nvPr/>
        </p:nvPicPr>
        <p:blipFill>
          <a:blip r:embed="rId8"/>
          <a:stretch>
            <a:fillRect/>
          </a:stretch>
        </p:blipFill>
        <p:spPr>
          <a:xfrm>
            <a:off x="7625290" y="3997171"/>
            <a:ext cx="897930" cy="2123485"/>
          </a:xfrm>
          <a:prstGeom prst="rect">
            <a:avLst/>
          </a:prstGeom>
        </p:spPr>
      </p:pic>
      <p:pic>
        <p:nvPicPr>
          <p:cNvPr id="4" name="Picture 3">
            <a:extLst>
              <a:ext uri="{FF2B5EF4-FFF2-40B4-BE49-F238E27FC236}">
                <a16:creationId xmlns:a16="http://schemas.microsoft.com/office/drawing/2014/main" id="{C7C6CA63-9B78-574E-AFF5-B1882815AE13}"/>
              </a:ext>
            </a:extLst>
          </p:cNvPr>
          <p:cNvPicPr>
            <a:picLocks noChangeAspect="1"/>
          </p:cNvPicPr>
          <p:nvPr/>
        </p:nvPicPr>
        <p:blipFill rotWithShape="1">
          <a:blip r:embed="rId9">
            <a:extLst>
              <a:ext uri="{28A0092B-C50C-407E-A947-70E740481C1C}">
                <a14:useLocalDpi xmlns:a14="http://schemas.microsoft.com/office/drawing/2010/main" val="0"/>
              </a:ext>
            </a:extLst>
          </a:blip>
          <a:srcRect l="10231" t="34300" r="9176" b="13333"/>
          <a:stretch/>
        </p:blipFill>
        <p:spPr>
          <a:xfrm>
            <a:off x="4267200" y="4289530"/>
            <a:ext cx="2936732" cy="1802963"/>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box(in)">
                                      <p:cBhvr>
                                        <p:cTn id="7" dur="500"/>
                                        <p:tgtEl>
                                          <p:spTgt spid="96259">
                                            <p:txEl>
                                              <p:pRg st="0" end="0"/>
                                            </p:txEl>
                                          </p:spTgt>
                                        </p:tgtEl>
                                      </p:cBhvr>
                                    </p:animEffect>
                                  </p:childTnLst>
                                </p:cTn>
                              </p:par>
                              <p:par>
                                <p:cTn id="8" presetID="1" presetClass="entr" presetSubtype="0" fill="hold" nodeType="withEffect">
                                  <p:stCondLst>
                                    <p:cond delay="500"/>
                                  </p:stCondLst>
                                  <p:childTnLst>
                                    <p:set>
                                      <p:cBhvr>
                                        <p:cTn id="9" dur="1" fill="hold">
                                          <p:stCondLst>
                                            <p:cond delay="0"/>
                                          </p:stCondLst>
                                        </p:cTn>
                                        <p:tgtEl>
                                          <p:spTgt spid="3020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96259">
                                            <p:txEl>
                                              <p:pRg st="1" end="1"/>
                                            </p:txEl>
                                          </p:spTgt>
                                        </p:tgtEl>
                                        <p:attrNameLst>
                                          <p:attrName>style.visibility</p:attrName>
                                        </p:attrNameLst>
                                      </p:cBhvr>
                                      <p:to>
                                        <p:strVal val="visible"/>
                                      </p:to>
                                    </p:set>
                                    <p:animEffect transition="in" filter="box(in)">
                                      <p:cBhvr>
                                        <p:cTn id="14" dur="500"/>
                                        <p:tgtEl>
                                          <p:spTgt spid="96259">
                                            <p:txEl>
                                              <p:pRg st="1" end="1"/>
                                            </p:txEl>
                                          </p:spTgt>
                                        </p:tgtEl>
                                      </p:cBhvr>
                                    </p:animEffect>
                                  </p:childTnLst>
                                </p:cTn>
                              </p:par>
                              <p:par>
                                <p:cTn id="15" presetID="1" presetClass="entr" presetSubtype="0" fill="hold" nodeType="withEffect">
                                  <p:stCondLst>
                                    <p:cond delay="500"/>
                                  </p:stCondLst>
                                  <p:childTnLst>
                                    <p:set>
                                      <p:cBhvr>
                                        <p:cTn id="16" dur="1" fill="hold">
                                          <p:stCondLst>
                                            <p:cond delay="0"/>
                                          </p:stCondLst>
                                        </p:cTn>
                                        <p:tgtEl>
                                          <p:spTgt spid="3020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6259">
                                            <p:txEl>
                                              <p:pRg st="2" end="2"/>
                                            </p:txEl>
                                          </p:spTgt>
                                        </p:tgtEl>
                                        <p:attrNameLst>
                                          <p:attrName>style.visibility</p:attrName>
                                        </p:attrNameLst>
                                      </p:cBhvr>
                                      <p:to>
                                        <p:strVal val="visible"/>
                                      </p:to>
                                    </p:set>
                                    <p:animEffect transition="in" filter="box(in)">
                                      <p:cBhvr>
                                        <p:cTn id="21" dur="500"/>
                                        <p:tgtEl>
                                          <p:spTgt spid="96259">
                                            <p:txEl>
                                              <p:pRg st="2" end="2"/>
                                            </p:txEl>
                                          </p:spTgt>
                                        </p:tgtEl>
                                      </p:cBhvr>
                                    </p:animEffect>
                                  </p:childTnLst>
                                </p:cTn>
                              </p:par>
                              <p:par>
                                <p:cTn id="22" presetID="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6259">
                                            <p:txEl>
                                              <p:pRg st="3" end="3"/>
                                            </p:txEl>
                                          </p:spTgt>
                                        </p:tgtEl>
                                        <p:attrNameLst>
                                          <p:attrName>style.visibility</p:attrName>
                                        </p:attrNameLst>
                                      </p:cBhvr>
                                      <p:to>
                                        <p:strVal val="visible"/>
                                      </p:to>
                                    </p:set>
                                    <p:animEffect transition="in" filter="box(in)">
                                      <p:cBhvr>
                                        <p:cTn id="30" dur="500"/>
                                        <p:tgtEl>
                                          <p:spTgt spid="96259">
                                            <p:txEl>
                                              <p:pRg st="3" end="3"/>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3"/>
          <p:cNvPicPr>
            <a:picLocks noChangeAspect="1" noChangeArrowheads="1"/>
          </p:cNvPicPr>
          <p:nvPr/>
        </p:nvPicPr>
        <p:blipFill>
          <a:blip r:embed="rId3" cstate="print"/>
          <a:srcRect/>
          <a:stretch>
            <a:fillRect/>
          </a:stretch>
        </p:blipFill>
        <p:spPr bwMode="auto">
          <a:xfrm>
            <a:off x="457201" y="2000424"/>
            <a:ext cx="8267700" cy="4171775"/>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CA" sz="6600" dirty="0">
                <a:latin typeface="Calibri"/>
                <a:cs typeface="Calibri"/>
              </a:rPr>
              <a:t>Three parts of the ear</a:t>
            </a:r>
          </a:p>
        </p:txBody>
      </p:sp>
    </p:spTree>
  </p:cSld>
  <p:clrMapOvr>
    <a:masterClrMapping/>
  </p:clrMapOvr>
  <p:transition>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57200" y="274638"/>
            <a:ext cx="8229600" cy="1143000"/>
          </a:xfrm>
        </p:spPr>
        <p:txBody>
          <a:bodyPr>
            <a:normAutofit/>
          </a:bodyPr>
          <a:lstStyle/>
          <a:p>
            <a:pPr eaLnBrk="1" hangingPunct="1"/>
            <a:r>
              <a:rPr lang="en-CA" sz="4000" dirty="0">
                <a:latin typeface="Calibri"/>
                <a:cs typeface="Calibri"/>
              </a:rPr>
              <a:t>Q: Which lobe controls your hearing?</a:t>
            </a:r>
          </a:p>
        </p:txBody>
      </p:sp>
      <p:sp>
        <p:nvSpPr>
          <p:cNvPr id="6148" name="Text Box 5"/>
          <p:cNvSpPr txBox="1">
            <a:spLocks noChangeArrowheads="1"/>
          </p:cNvSpPr>
          <p:nvPr/>
        </p:nvSpPr>
        <p:spPr bwMode="auto">
          <a:xfrm>
            <a:off x="5851526" y="809625"/>
            <a:ext cx="2835275" cy="457200"/>
          </a:xfrm>
          <a:prstGeom prst="rect">
            <a:avLst/>
          </a:prstGeom>
          <a:noFill/>
          <a:ln w="9525">
            <a:noFill/>
            <a:miter lim="800000"/>
            <a:headEnd/>
            <a:tailEnd/>
          </a:ln>
        </p:spPr>
        <p:txBody>
          <a:bodyPr lIns="91430" tIns="45714" rIns="91430" bIns="45714">
            <a:spAutoFit/>
          </a:bodyPr>
          <a:lstStyle/>
          <a:p>
            <a:endParaRPr lang="en-CA" sz="2400"/>
          </a:p>
        </p:txBody>
      </p:sp>
      <p:sp>
        <p:nvSpPr>
          <p:cNvPr id="6149" name="Text Box 6"/>
          <p:cNvSpPr txBox="1">
            <a:spLocks noChangeArrowheads="1"/>
          </p:cNvSpPr>
          <p:nvPr/>
        </p:nvSpPr>
        <p:spPr bwMode="auto">
          <a:xfrm>
            <a:off x="6003926" y="962025"/>
            <a:ext cx="2835275" cy="457200"/>
          </a:xfrm>
          <a:prstGeom prst="rect">
            <a:avLst/>
          </a:prstGeom>
          <a:noFill/>
          <a:ln w="9525">
            <a:noFill/>
            <a:miter lim="800000"/>
            <a:headEnd/>
            <a:tailEnd/>
          </a:ln>
        </p:spPr>
        <p:txBody>
          <a:bodyPr lIns="91430" tIns="45714" rIns="91430" bIns="45714">
            <a:spAutoFit/>
          </a:bodyPr>
          <a:lstStyle/>
          <a:p>
            <a:endParaRPr lang="en-CA" sz="2400"/>
          </a:p>
        </p:txBody>
      </p:sp>
      <p:sp>
        <p:nvSpPr>
          <p:cNvPr id="4" name="Rectangle 3"/>
          <p:cNvSpPr/>
          <p:nvPr/>
        </p:nvSpPr>
        <p:spPr>
          <a:xfrm>
            <a:off x="3733801" y="2362200"/>
            <a:ext cx="1219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12" name="Rectangle 11"/>
          <p:cNvSpPr/>
          <p:nvPr/>
        </p:nvSpPr>
        <p:spPr>
          <a:xfrm>
            <a:off x="6606381" y="2550160"/>
            <a:ext cx="139461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13" name="Rectangle 12"/>
          <p:cNvSpPr/>
          <p:nvPr/>
        </p:nvSpPr>
        <p:spPr>
          <a:xfrm>
            <a:off x="6858001" y="4515504"/>
            <a:ext cx="139461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14" name="Rectangle 13"/>
          <p:cNvSpPr/>
          <p:nvPr/>
        </p:nvSpPr>
        <p:spPr>
          <a:xfrm>
            <a:off x="6324600" y="4953000"/>
            <a:ext cx="1752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p>
        </p:txBody>
      </p:sp>
      <p:sp>
        <p:nvSpPr>
          <p:cNvPr id="20" name="Rectangle 19">
            <a:extLst>
              <a:ext uri="{FF2B5EF4-FFF2-40B4-BE49-F238E27FC236}">
                <a16:creationId xmlns:a16="http://schemas.microsoft.com/office/drawing/2014/main" id="{640FF388-43EC-1C4F-BD02-D9A6D3B0972B}"/>
              </a:ext>
            </a:extLst>
          </p:cNvPr>
          <p:cNvSpPr/>
          <p:nvPr/>
        </p:nvSpPr>
        <p:spPr bwMode="auto">
          <a:xfrm>
            <a:off x="4844711" y="5791200"/>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solidFill>
                <a:srgbClr val="000000"/>
              </a:solidFill>
              <a:latin typeface="Calibri"/>
              <a:cs typeface="Calibri"/>
            </a:endParaRPr>
          </a:p>
        </p:txBody>
      </p:sp>
      <p:grpSp>
        <p:nvGrpSpPr>
          <p:cNvPr id="3" name="Group 2">
            <a:extLst>
              <a:ext uri="{FF2B5EF4-FFF2-40B4-BE49-F238E27FC236}">
                <a16:creationId xmlns:a16="http://schemas.microsoft.com/office/drawing/2014/main" id="{B6572182-06CE-1746-A455-FF24FA1EDF4E}"/>
              </a:ext>
            </a:extLst>
          </p:cNvPr>
          <p:cNvGrpSpPr/>
          <p:nvPr/>
        </p:nvGrpSpPr>
        <p:grpSpPr>
          <a:xfrm>
            <a:off x="3122157" y="1983517"/>
            <a:ext cx="5426308" cy="3588086"/>
            <a:chOff x="1703049" y="2279883"/>
            <a:chExt cx="5426308" cy="3588086"/>
          </a:xfrm>
        </p:grpSpPr>
        <p:pic>
          <p:nvPicPr>
            <p:cNvPr id="22" name="Picture 21">
              <a:extLst>
                <a:ext uri="{FF2B5EF4-FFF2-40B4-BE49-F238E27FC236}">
                  <a16:creationId xmlns:a16="http://schemas.microsoft.com/office/drawing/2014/main" id="{F96FD255-C3BE-9841-9AD8-768ADEF28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727">
              <a:off x="2099330" y="2279883"/>
              <a:ext cx="5030027" cy="3588086"/>
            </a:xfrm>
            <a:prstGeom prst="rect">
              <a:avLst/>
            </a:prstGeom>
          </p:spPr>
        </p:pic>
        <p:cxnSp>
          <p:nvCxnSpPr>
            <p:cNvPr id="24" name="Elbow Connector 23">
              <a:extLst>
                <a:ext uri="{FF2B5EF4-FFF2-40B4-BE49-F238E27FC236}">
                  <a16:creationId xmlns:a16="http://schemas.microsoft.com/office/drawing/2014/main" id="{FAA604A1-98EB-6E4C-A5DA-F73F7DA114EB}"/>
                </a:ext>
              </a:extLst>
            </p:cNvPr>
            <p:cNvCxnSpPr>
              <a:cxnSpLocks/>
            </p:cNvCxnSpPr>
            <p:nvPr/>
          </p:nvCxnSpPr>
          <p:spPr>
            <a:xfrm flipV="1">
              <a:off x="1703049" y="5168762"/>
              <a:ext cx="2209800" cy="252000"/>
            </a:xfrm>
            <a:prstGeom prst="bentConnector3">
              <a:avLst>
                <a:gd name="adj1" fmla="val 99899"/>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Explosion 1 11"/>
          <p:cNvSpPr>
            <a:spLocks noChangeArrowheads="1"/>
          </p:cNvSpPr>
          <p:nvPr/>
        </p:nvSpPr>
        <p:spPr bwMode="auto">
          <a:xfrm>
            <a:off x="457200" y="4108941"/>
            <a:ext cx="3962400" cy="2063259"/>
          </a:xfrm>
          <a:prstGeom prst="irregularSeal1">
            <a:avLst/>
          </a:prstGeom>
          <a:solidFill>
            <a:srgbClr val="B8D02C"/>
          </a:solidFill>
          <a:ln w="9525" algn="ctr">
            <a:solidFill>
              <a:schemeClr val="tx1"/>
            </a:solidFill>
            <a:round/>
            <a:headEnd/>
            <a:tailEnd/>
          </a:ln>
        </p:spPr>
        <p:txBody>
          <a:bodyPr anchor="ctr" anchorCtr="0"/>
          <a:lstStyle/>
          <a:p>
            <a:r>
              <a:rPr lang="en-CA" sz="2400" dirty="0">
                <a:solidFill>
                  <a:srgbClr val="000000"/>
                </a:solidFill>
              </a:rPr>
              <a:t>Temporal Lobe</a:t>
            </a:r>
          </a:p>
        </p:txBody>
      </p:sp>
    </p:spTree>
  </p:cSld>
  <p:clrMapOvr>
    <a:masterClrMapping/>
  </p:clrMapOvr>
  <p:transition>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Autofit/>
          </a:bodyPr>
          <a:lstStyle/>
          <a:p>
            <a:r>
              <a:rPr lang="en-US" sz="7200" dirty="0">
                <a:latin typeface="Calibri"/>
                <a:cs typeface="Calibri"/>
              </a:rPr>
              <a:t>Steps to the Brain</a:t>
            </a:r>
          </a:p>
        </p:txBody>
      </p:sp>
      <p:sp>
        <p:nvSpPr>
          <p:cNvPr id="82947" name="Rectangle 3"/>
          <p:cNvSpPr>
            <a:spLocks noGrp="1" noChangeArrowheads="1"/>
          </p:cNvSpPr>
          <p:nvPr>
            <p:ph idx="4294967295"/>
          </p:nvPr>
        </p:nvSpPr>
        <p:spPr>
          <a:xfrm>
            <a:off x="914400" y="2057400"/>
            <a:ext cx="7315200" cy="4343400"/>
          </a:xfrm>
          <a:solidFill>
            <a:schemeClr val="bg1"/>
          </a:solidFill>
        </p:spPr>
        <p:txBody>
          <a:bodyPr/>
          <a:lstStyle/>
          <a:p>
            <a:pPr marL="609531" indent="-609531">
              <a:spcAft>
                <a:spcPts val="1400"/>
              </a:spcAft>
              <a:buFontTx/>
              <a:buAutoNum type="alphaUcPeriod"/>
            </a:pPr>
            <a:r>
              <a:rPr lang="en-CA" sz="2800" dirty="0">
                <a:solidFill>
                  <a:srgbClr val="000000"/>
                </a:solidFill>
                <a:latin typeface="Calibri"/>
                <a:cs typeface="Calibri"/>
              </a:rPr>
              <a:t>We hear: </a:t>
            </a:r>
            <a:br>
              <a:rPr lang="en-CA" sz="2800" dirty="0">
                <a:solidFill>
                  <a:srgbClr val="000000"/>
                </a:solidFill>
                <a:latin typeface="Calibri"/>
                <a:cs typeface="Calibri"/>
              </a:rPr>
            </a:br>
            <a:r>
              <a:rPr lang="en-CA" sz="2800" dirty="0">
                <a:solidFill>
                  <a:srgbClr val="000000"/>
                </a:solidFill>
                <a:latin typeface="Calibri"/>
                <a:cs typeface="Calibri"/>
              </a:rPr>
              <a:t>S __ __ __ __  W __ __ __ __</a:t>
            </a:r>
          </a:p>
          <a:p>
            <a:pPr marL="609531" indent="-609531">
              <a:buFontTx/>
              <a:buAutoNum type="alphaUcPeriod"/>
            </a:pPr>
            <a:r>
              <a:rPr lang="en-CA" sz="2800" dirty="0">
                <a:solidFill>
                  <a:srgbClr val="000000"/>
                </a:solidFill>
                <a:latin typeface="Calibri"/>
                <a:cs typeface="Calibri"/>
              </a:rPr>
              <a:t>Where the sound energy is received:</a:t>
            </a:r>
          </a:p>
          <a:p>
            <a:pPr marL="609531" indent="-609531">
              <a:buNone/>
            </a:pPr>
            <a:r>
              <a:rPr lang="en-CA" sz="2800" dirty="0">
                <a:solidFill>
                  <a:srgbClr val="000000"/>
                </a:solidFill>
                <a:latin typeface="Calibri"/>
                <a:cs typeface="Calibri"/>
              </a:rPr>
              <a:t>	C __ __ __ __ __ __</a:t>
            </a:r>
          </a:p>
          <a:p>
            <a:pPr marL="609531" indent="0">
              <a:spcAft>
                <a:spcPts val="1200"/>
              </a:spcAft>
              <a:buNone/>
            </a:pPr>
            <a:r>
              <a:rPr lang="en-CA" sz="2800" dirty="0">
                <a:solidFill>
                  <a:srgbClr val="000000"/>
                </a:solidFill>
                <a:latin typeface="Calibri"/>
                <a:cs typeface="Calibri"/>
              </a:rPr>
              <a:t>Hair cells in the cochlea pick up sounds and transmit auditory information to the brain.</a:t>
            </a:r>
          </a:p>
          <a:p>
            <a:pPr marL="609531" indent="-609531">
              <a:buFontTx/>
              <a:buAutoNum type="alphaUcPeriod" startAt="3"/>
            </a:pPr>
            <a:r>
              <a:rPr lang="en-CA" sz="2800" dirty="0">
                <a:solidFill>
                  <a:srgbClr val="000000"/>
                </a:solidFill>
                <a:latin typeface="Calibri"/>
                <a:cs typeface="Calibri"/>
              </a:rPr>
              <a:t>Where in the brain it is perceived:</a:t>
            </a:r>
          </a:p>
          <a:p>
            <a:pPr marL="609531" indent="-609531">
              <a:buNone/>
            </a:pPr>
            <a:r>
              <a:rPr lang="en-CA" sz="2800" dirty="0">
                <a:solidFill>
                  <a:srgbClr val="000000"/>
                </a:solidFill>
                <a:latin typeface="Calibri"/>
                <a:cs typeface="Calibri"/>
              </a:rPr>
              <a:t>	T __ __ __ __ __ __ __  L __ __ __</a:t>
            </a:r>
          </a:p>
          <a:p>
            <a:pPr marL="609531" indent="-609531">
              <a:buNone/>
            </a:pPr>
            <a:endParaRPr lang="en-US" sz="2800" dirty="0">
              <a:solidFill>
                <a:srgbClr val="000000"/>
              </a:solidFill>
              <a:latin typeface="Calibri"/>
              <a:cs typeface="Calibri"/>
            </a:endParaRPr>
          </a:p>
        </p:txBody>
      </p:sp>
      <p:sp>
        <p:nvSpPr>
          <p:cNvPr id="251908" name="Text Box 4"/>
          <p:cNvSpPr txBox="1">
            <a:spLocks noChangeArrowheads="1"/>
          </p:cNvSpPr>
          <p:nvPr/>
        </p:nvSpPr>
        <p:spPr bwMode="auto">
          <a:xfrm>
            <a:off x="1752600" y="2491581"/>
            <a:ext cx="4876800" cy="519113"/>
          </a:xfrm>
          <a:prstGeom prst="rect">
            <a:avLst/>
          </a:prstGeom>
          <a:noFill/>
          <a:ln w="9525">
            <a:noFill/>
            <a:miter lim="800000"/>
            <a:headEnd/>
            <a:tailEnd/>
          </a:ln>
        </p:spPr>
        <p:txBody>
          <a:bodyPr wrap="square" lIns="91430" tIns="45714" rIns="91430" bIns="45714">
            <a:spAutoFit/>
          </a:bodyPr>
          <a:lstStyle/>
          <a:p>
            <a:r>
              <a:rPr lang="en-CA" sz="2800" b="1" dirty="0">
                <a:solidFill>
                  <a:srgbClr val="1E497D"/>
                </a:solidFill>
                <a:latin typeface="Calibri"/>
                <a:cs typeface="Calibri"/>
              </a:rPr>
              <a:t> O  U   N  D         A   V   E   S</a:t>
            </a:r>
            <a:endParaRPr lang="en-US" sz="2800" b="1" dirty="0">
              <a:solidFill>
                <a:srgbClr val="1E497D"/>
              </a:solidFill>
              <a:latin typeface="Calibri"/>
              <a:cs typeface="Calibri"/>
            </a:endParaRPr>
          </a:p>
        </p:txBody>
      </p:sp>
      <p:sp>
        <p:nvSpPr>
          <p:cNvPr id="251909" name="Text Box 5"/>
          <p:cNvSpPr txBox="1">
            <a:spLocks noChangeArrowheads="1"/>
          </p:cNvSpPr>
          <p:nvPr/>
        </p:nvSpPr>
        <p:spPr bwMode="auto">
          <a:xfrm>
            <a:off x="1676400" y="3671887"/>
            <a:ext cx="3124200" cy="519113"/>
          </a:xfrm>
          <a:prstGeom prst="rect">
            <a:avLst/>
          </a:prstGeom>
          <a:noFill/>
          <a:ln w="9525">
            <a:noFill/>
            <a:miter lim="800000"/>
            <a:headEnd/>
            <a:tailEnd/>
          </a:ln>
        </p:spPr>
        <p:txBody>
          <a:bodyPr lIns="91430" tIns="45714" rIns="91430" bIns="45714">
            <a:spAutoFit/>
          </a:bodyPr>
          <a:lstStyle/>
          <a:p>
            <a:r>
              <a:rPr lang="en-CA" sz="2800" b="1" dirty="0">
                <a:solidFill>
                  <a:srgbClr val="1E497D"/>
                </a:solidFill>
                <a:latin typeface="Calibri"/>
                <a:cs typeface="Calibri"/>
              </a:rPr>
              <a:t>  O   C   H   L   E   A</a:t>
            </a:r>
            <a:endParaRPr lang="en-US" sz="2800" b="1" dirty="0">
              <a:solidFill>
                <a:srgbClr val="1E497D"/>
              </a:solidFill>
              <a:latin typeface="Calibri"/>
              <a:cs typeface="Calibri"/>
            </a:endParaRPr>
          </a:p>
        </p:txBody>
      </p:sp>
      <p:sp>
        <p:nvSpPr>
          <p:cNvPr id="251910" name="Text Box 6"/>
          <p:cNvSpPr txBox="1">
            <a:spLocks noChangeArrowheads="1"/>
          </p:cNvSpPr>
          <p:nvPr/>
        </p:nvSpPr>
        <p:spPr bwMode="auto">
          <a:xfrm>
            <a:off x="1752600" y="5805487"/>
            <a:ext cx="5638800" cy="519113"/>
          </a:xfrm>
          <a:prstGeom prst="rect">
            <a:avLst/>
          </a:prstGeom>
          <a:noFill/>
          <a:ln w="9525">
            <a:noFill/>
            <a:miter lim="800000"/>
            <a:headEnd/>
            <a:tailEnd/>
          </a:ln>
        </p:spPr>
        <p:txBody>
          <a:bodyPr lIns="91430" tIns="45714" rIns="91430" bIns="45714">
            <a:spAutoFit/>
          </a:bodyPr>
          <a:lstStyle/>
          <a:p>
            <a:r>
              <a:rPr lang="en-CA" sz="2800" b="1" dirty="0">
                <a:solidFill>
                  <a:srgbClr val="1E497D"/>
                </a:solidFill>
                <a:latin typeface="Calibri"/>
                <a:cs typeface="Calibri"/>
              </a:rPr>
              <a:t> E   M  P   O  R   A   L       O   B   E</a:t>
            </a:r>
            <a:endParaRPr lang="en-US" sz="2800" b="1" dirty="0">
              <a:solidFill>
                <a:srgbClr val="1E497D"/>
              </a:solidFill>
              <a:latin typeface="Calibri"/>
              <a:cs typeface="Calibri"/>
            </a:endParaRPr>
          </a:p>
        </p:txBody>
      </p:sp>
      <p:grpSp>
        <p:nvGrpSpPr>
          <p:cNvPr id="8" name="Group 7">
            <a:extLst>
              <a:ext uri="{FF2B5EF4-FFF2-40B4-BE49-F238E27FC236}">
                <a16:creationId xmlns:a16="http://schemas.microsoft.com/office/drawing/2014/main" id="{9DA0759F-CF92-6244-993C-3F395782ADDE}"/>
              </a:ext>
            </a:extLst>
          </p:cNvPr>
          <p:cNvGrpSpPr/>
          <p:nvPr/>
        </p:nvGrpSpPr>
        <p:grpSpPr>
          <a:xfrm>
            <a:off x="7007459" y="4766019"/>
            <a:ext cx="1728926" cy="1769382"/>
            <a:chOff x="7007459" y="4766019"/>
            <a:chExt cx="1728926" cy="1769382"/>
          </a:xfrm>
        </p:grpSpPr>
        <p:pic>
          <p:nvPicPr>
            <p:cNvPr id="9" name="Graphic 8" descr="Footprints">
              <a:extLst>
                <a:ext uri="{FF2B5EF4-FFF2-40B4-BE49-F238E27FC236}">
                  <a16:creationId xmlns:a16="http://schemas.microsoft.com/office/drawing/2014/main" id="{D1D79789-2D54-1049-890A-38A4BD7877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00004">
              <a:off x="8061357" y="4766019"/>
              <a:ext cx="675028" cy="675028"/>
            </a:xfrm>
            <a:prstGeom prst="rect">
              <a:avLst/>
            </a:prstGeom>
          </p:spPr>
        </p:pic>
        <p:pic>
          <p:nvPicPr>
            <p:cNvPr id="10" name="Graphic 9" descr="Footprints">
              <a:extLst>
                <a:ext uri="{FF2B5EF4-FFF2-40B4-BE49-F238E27FC236}">
                  <a16:creationId xmlns:a16="http://schemas.microsoft.com/office/drawing/2014/main" id="{CC58621F-2F20-D14A-B3F7-40E9EF617B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7859">
              <a:off x="7861467" y="5708937"/>
              <a:ext cx="621727" cy="621727"/>
            </a:xfrm>
            <a:prstGeom prst="rect">
              <a:avLst/>
            </a:prstGeom>
          </p:spPr>
        </p:pic>
        <p:pic>
          <p:nvPicPr>
            <p:cNvPr id="11" name="Graphic 10" descr="Footprints">
              <a:extLst>
                <a:ext uri="{FF2B5EF4-FFF2-40B4-BE49-F238E27FC236}">
                  <a16:creationId xmlns:a16="http://schemas.microsoft.com/office/drawing/2014/main" id="{B8A412D0-2CE1-B447-8AAE-E8D31C286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951838">
              <a:off x="7007459" y="5923793"/>
              <a:ext cx="611608" cy="611608"/>
            </a:xfrm>
            <a:prstGeom prst="rect">
              <a:avLst/>
            </a:prstGeom>
          </p:spPr>
        </p:pic>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9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9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1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p:bldP spid="251909" grpId="0"/>
      <p:bldP spid="2519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Manual Input 5"/>
          <p:cNvSpPr/>
          <p:nvPr/>
        </p:nvSpPr>
        <p:spPr>
          <a:xfrm rot="10800000">
            <a:off x="457200" y="76200"/>
            <a:ext cx="8352928" cy="1752599"/>
          </a:xfrm>
          <a:prstGeom prst="flowChartManualInput">
            <a:avLst/>
          </a:prstGeom>
          <a:solidFill>
            <a:srgbClr val="B8D02C"/>
          </a:solidFill>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latin typeface="Calibri"/>
              <a:cs typeface="Calibri"/>
            </a:endParaRPr>
          </a:p>
        </p:txBody>
      </p:sp>
      <p:sp>
        <p:nvSpPr>
          <p:cNvPr id="2" name="Title 1"/>
          <p:cNvSpPr>
            <a:spLocks noGrp="1"/>
          </p:cNvSpPr>
          <p:nvPr>
            <p:ph type="title" idx="4294967295"/>
          </p:nvPr>
        </p:nvSpPr>
        <p:spPr>
          <a:xfrm>
            <a:off x="457200" y="304800"/>
            <a:ext cx="8229600" cy="1143000"/>
          </a:xfrm>
        </p:spPr>
        <p:txBody>
          <a:bodyPr>
            <a:noAutofit/>
          </a:bodyPr>
          <a:lstStyle/>
          <a:p>
            <a:r>
              <a:rPr lang="en-CA" sz="7200" dirty="0">
                <a:latin typeface="Calibri"/>
                <a:cs typeface="Calibri"/>
              </a:rPr>
              <a:t>Activity time!</a:t>
            </a:r>
          </a:p>
        </p:txBody>
      </p:sp>
      <p:sp>
        <p:nvSpPr>
          <p:cNvPr id="3" name="TextBox 2"/>
          <p:cNvSpPr txBox="1"/>
          <p:nvPr/>
        </p:nvSpPr>
        <p:spPr>
          <a:xfrm>
            <a:off x="6181726" y="2264302"/>
            <a:ext cx="3429000" cy="707886"/>
          </a:xfrm>
          <a:prstGeom prst="rect">
            <a:avLst/>
          </a:prstGeom>
          <a:noFill/>
        </p:spPr>
        <p:txBody>
          <a:bodyPr wrap="square" lIns="91430" tIns="45714" rIns="91430" bIns="45714" rtlCol="0">
            <a:spAutoFit/>
          </a:bodyPr>
          <a:lstStyle/>
          <a:p>
            <a:r>
              <a:rPr lang="en-CA" sz="4000" dirty="0">
                <a:latin typeface="Calibri"/>
                <a:cs typeface="Calibri"/>
              </a:rPr>
              <a:t>Traffic</a:t>
            </a:r>
          </a:p>
        </p:txBody>
      </p:sp>
      <p:sp>
        <p:nvSpPr>
          <p:cNvPr id="5" name="TextBox 4"/>
          <p:cNvSpPr txBox="1"/>
          <p:nvPr/>
        </p:nvSpPr>
        <p:spPr>
          <a:xfrm>
            <a:off x="6096000" y="3408234"/>
            <a:ext cx="2362200" cy="707886"/>
          </a:xfrm>
          <a:prstGeom prst="rect">
            <a:avLst/>
          </a:prstGeom>
          <a:noFill/>
        </p:spPr>
        <p:txBody>
          <a:bodyPr wrap="square" lIns="91430" tIns="45714" rIns="91430" bIns="45714" rtlCol="0">
            <a:spAutoFit/>
          </a:bodyPr>
          <a:lstStyle/>
          <a:p>
            <a:r>
              <a:rPr lang="en-CA" sz="4000" dirty="0">
                <a:latin typeface="Calibri"/>
                <a:cs typeface="Calibri"/>
              </a:rPr>
              <a:t>Car Horn </a:t>
            </a:r>
          </a:p>
        </p:txBody>
      </p:sp>
      <p:sp>
        <p:nvSpPr>
          <p:cNvPr id="7" name="TextBox 6"/>
          <p:cNvSpPr txBox="1"/>
          <p:nvPr/>
        </p:nvSpPr>
        <p:spPr>
          <a:xfrm>
            <a:off x="6172200" y="4551234"/>
            <a:ext cx="1828800" cy="707886"/>
          </a:xfrm>
          <a:prstGeom prst="rect">
            <a:avLst/>
          </a:prstGeom>
          <a:noFill/>
        </p:spPr>
        <p:txBody>
          <a:bodyPr wrap="square" lIns="91430" tIns="45714" rIns="91430" bIns="45714" rtlCol="0">
            <a:spAutoFit/>
          </a:bodyPr>
          <a:lstStyle/>
          <a:p>
            <a:r>
              <a:rPr lang="en-CA" sz="4000" dirty="0">
                <a:latin typeface="Calibri"/>
                <a:cs typeface="Calibri"/>
              </a:rPr>
              <a:t>Train</a:t>
            </a:r>
            <a:r>
              <a:rPr lang="en-CA" dirty="0">
                <a:latin typeface="Calibri"/>
                <a:cs typeface="Calibri"/>
              </a:rPr>
              <a:t> </a:t>
            </a:r>
          </a:p>
        </p:txBody>
      </p:sp>
      <p:pic>
        <p:nvPicPr>
          <p:cNvPr id="20" name="MS90006961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05400" y="3354983"/>
            <a:ext cx="814388" cy="814388"/>
          </a:xfrm>
          <a:prstGeom prst="rect">
            <a:avLst/>
          </a:prstGeom>
        </p:spPr>
      </p:pic>
      <p:pic>
        <p:nvPicPr>
          <p:cNvPr id="21" name="MS900075009[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129212" y="4497983"/>
            <a:ext cx="814388" cy="814388"/>
          </a:xfrm>
          <a:prstGeom prst="rect">
            <a:avLst/>
          </a:prstGeom>
        </p:spPr>
      </p:pic>
      <p:pic>
        <p:nvPicPr>
          <p:cNvPr id="6" name="Traffic jam sound effec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137150" y="2242800"/>
            <a:ext cx="750888" cy="750888"/>
          </a:xfrm>
          <a:prstGeom prst="rect">
            <a:avLst/>
          </a:prstGeom>
        </p:spPr>
      </p:pic>
      <p:pic>
        <p:nvPicPr>
          <p:cNvPr id="14" name="Picture 3" descr="C:\Users\Sarah\AppData\Local\Microsoft\Windows\Temporary Internet Files\Content.IE5\1W4LNZSF\MC900285366[1].wmf">
            <a:extLst>
              <a:ext uri="{FF2B5EF4-FFF2-40B4-BE49-F238E27FC236}">
                <a16:creationId xmlns:a16="http://schemas.microsoft.com/office/drawing/2014/main" id="{9F7EBDFA-245E-6448-B8EB-37D0ED912A9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05649" y="2043660"/>
            <a:ext cx="4175497" cy="257746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585" fill="hold"/>
                                        <p:tgtEl>
                                          <p:spTgt spid="20"/>
                                        </p:tgtEl>
                                      </p:cBhvr>
                                    </p:cmd>
                                  </p:childTnLst>
                                </p:cTn>
                              </p:par>
                            </p:childTnLst>
                          </p:cTn>
                        </p:par>
                      </p:childTnLst>
                    </p:cTn>
                  </p:par>
                </p:childTnLst>
              </p:cTn>
              <p:nextCondLst>
                <p:cond evt="onClick" delay="0">
                  <p:tgtEl>
                    <p:spTgt spid="20"/>
                  </p:tgtEl>
                </p:cond>
              </p:nextCondLst>
            </p:seq>
            <p:audio>
              <p:cMediaNode vol="80000">
                <p:cTn id="26" fill="hold" display="0">
                  <p:stCondLst>
                    <p:cond delay="indefinite"/>
                  </p:stCondLst>
                  <p:endCondLst>
                    <p:cond evt="onStopAudio" delay="0">
                      <p:tgtEl>
                        <p:sldTgt/>
                      </p:tgtEl>
                    </p:cond>
                  </p:endCondLst>
                </p:cTn>
                <p:tgtEl>
                  <p:spTgt spid="20"/>
                </p:tgtEl>
              </p:cMediaNode>
            </p:audio>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394" fill="hold"/>
                                        <p:tgtEl>
                                          <p:spTgt spid="21"/>
                                        </p:tgtEl>
                                      </p:cBhvr>
                                    </p:cmd>
                                  </p:childTnLst>
                                </p:cTn>
                              </p:par>
                            </p:childTnLst>
                          </p:cTn>
                        </p:par>
                      </p:childTnLst>
                    </p:cTn>
                  </p:par>
                </p:childTnLst>
              </p:cTn>
              <p:nextCondLst>
                <p:cond evt="onClick" delay="0">
                  <p:tgtEl>
                    <p:spTgt spid="21"/>
                  </p:tgtEl>
                </p:cond>
              </p:nextCondLst>
            </p:seq>
            <p:audio>
              <p:cMediaNode vol="80000">
                <p:cTn id="32" fill="hold" display="0">
                  <p:stCondLst>
                    <p:cond delay="indefinite"/>
                  </p:stCondLst>
                  <p:endCondLst>
                    <p:cond evt="onStopAudio" delay="0">
                      <p:tgtEl>
                        <p:sldTgt/>
                      </p:tgtEl>
                    </p:cond>
                  </p:endCondLst>
                </p:cTn>
                <p:tgtEl>
                  <p:spTgt spid="21"/>
                </p:tgtEl>
              </p:cMediaNode>
            </p:audio>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1712" fill="hold"/>
                                        <p:tgtEl>
                                          <p:spTgt spid="6"/>
                                        </p:tgtEl>
                                      </p:cBhvr>
                                    </p:cmd>
                                  </p:childTnLst>
                                </p:cTn>
                              </p:par>
                            </p:childTnLst>
                          </p:cTn>
                        </p:par>
                      </p:childTnLst>
                    </p:cTn>
                  </p:par>
                </p:childTnLst>
              </p:cTn>
              <p:nextCondLst>
                <p:cond evt="onClick" delay="0">
                  <p:tgtEl>
                    <p:spTgt spid="6"/>
                  </p:tgtEl>
                </p:cond>
              </p:nextCondLst>
            </p:seq>
            <p:audio>
              <p:cMediaNode vol="80000">
                <p:cTn id="38" fill="hold" display="0">
                  <p:stCondLst>
                    <p:cond delay="indefinite"/>
                  </p:stCondLst>
                  <p:endCondLst>
                    <p:cond evt="onStopAudio" delay="0">
                      <p:tgtEl>
                        <p:sldTgt/>
                      </p:tgtEl>
                    </p:cond>
                  </p:endCondLst>
                </p:cTn>
                <p:tgtEl>
                  <p:spTgt spid="6"/>
                </p:tgtEl>
              </p:cMediaNode>
            </p:audio>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r>
              <a:rPr lang="en-US" sz="7200" dirty="0"/>
              <a:t>The Neuron</a:t>
            </a:r>
          </a:p>
        </p:txBody>
      </p:sp>
      <p:sp>
        <p:nvSpPr>
          <p:cNvPr id="14339" name="Rectangle 3"/>
          <p:cNvSpPr>
            <a:spLocks noChangeArrowheads="1"/>
          </p:cNvSpPr>
          <p:nvPr/>
        </p:nvSpPr>
        <p:spPr bwMode="auto">
          <a:xfrm>
            <a:off x="685800" y="2149945"/>
            <a:ext cx="7970838" cy="2308312"/>
          </a:xfrm>
          <a:prstGeom prst="rect">
            <a:avLst/>
          </a:prstGeom>
          <a:noFill/>
          <a:ln w="9525">
            <a:noFill/>
            <a:miter lim="800000"/>
            <a:headEnd/>
            <a:tailEnd/>
          </a:ln>
        </p:spPr>
        <p:txBody>
          <a:bodyPr lIns="91430" tIns="45714" rIns="91430" bIns="45714">
            <a:spAutoFit/>
          </a:bodyPr>
          <a:lstStyle/>
          <a:p>
            <a:r>
              <a:rPr lang="en-US" sz="3600" dirty="0">
                <a:latin typeface="Calibri"/>
                <a:cs typeface="Calibri"/>
              </a:rPr>
              <a:t>Neurons are different from other cells in our body because they have specialized branches.</a:t>
            </a:r>
          </a:p>
          <a:p>
            <a:pPr lvl="2">
              <a:buFontTx/>
              <a:buChar char="•"/>
            </a:pPr>
            <a:endParaRPr lang="en-US" sz="3600" dirty="0">
              <a:latin typeface="Calibri"/>
              <a:cs typeface="Calibri"/>
            </a:endParaRPr>
          </a:p>
        </p:txBody>
      </p:sp>
      <p:sp>
        <p:nvSpPr>
          <p:cNvPr id="14340" name="Rectangle 4"/>
          <p:cNvSpPr>
            <a:spLocks noChangeArrowheads="1"/>
          </p:cNvSpPr>
          <p:nvPr/>
        </p:nvSpPr>
        <p:spPr bwMode="auto">
          <a:xfrm>
            <a:off x="609600" y="4419600"/>
            <a:ext cx="7789863" cy="457200"/>
          </a:xfrm>
          <a:prstGeom prst="rect">
            <a:avLst/>
          </a:prstGeom>
          <a:noFill/>
          <a:ln w="9525">
            <a:noFill/>
            <a:miter lim="800000"/>
            <a:headEnd/>
            <a:tailEnd/>
          </a:ln>
        </p:spPr>
        <p:txBody>
          <a:bodyPr lIns="91430" tIns="45714" rIns="91430" bIns="45714">
            <a:spAutoFit/>
          </a:bodyPr>
          <a:lstStyle/>
          <a:p>
            <a:pPr>
              <a:buFontTx/>
              <a:buChar char="•"/>
            </a:pPr>
            <a:endParaRPr lang="en-US" sz="2400">
              <a:latin typeface="Calibri"/>
              <a:cs typeface="Calibri"/>
            </a:endParaRPr>
          </a:p>
        </p:txBody>
      </p:sp>
      <p:cxnSp>
        <p:nvCxnSpPr>
          <p:cNvPr id="14341" name="AutoShape 7"/>
          <p:cNvCxnSpPr>
            <a:cxnSpLocks noChangeShapeType="1"/>
          </p:cNvCxnSpPr>
          <p:nvPr/>
        </p:nvCxnSpPr>
        <p:spPr bwMode="auto">
          <a:xfrm flipV="1">
            <a:off x="2667000" y="4648200"/>
            <a:ext cx="1397000" cy="1192213"/>
          </a:xfrm>
          <a:prstGeom prst="straightConnector1">
            <a:avLst/>
          </a:prstGeom>
          <a:noFill/>
          <a:ln w="9525">
            <a:solidFill>
              <a:schemeClr val="tx1"/>
            </a:solidFill>
            <a:round/>
            <a:headEnd/>
            <a:tailEnd type="triangle" w="med" len="med"/>
          </a:ln>
        </p:spPr>
      </p:cxnSp>
      <p:sp>
        <p:nvSpPr>
          <p:cNvPr id="8" name="TextBox 7"/>
          <p:cNvSpPr txBox="1"/>
          <p:nvPr/>
        </p:nvSpPr>
        <p:spPr>
          <a:xfrm>
            <a:off x="1828800" y="5597897"/>
            <a:ext cx="929944" cy="492430"/>
          </a:xfrm>
          <a:prstGeom prst="rect">
            <a:avLst/>
          </a:prstGeom>
          <a:noFill/>
        </p:spPr>
        <p:txBody>
          <a:bodyPr wrap="square" lIns="91430" tIns="45714" rIns="91430" bIns="45714" rtlCol="0">
            <a:spAutoFit/>
          </a:bodyPr>
          <a:lstStyle/>
          <a:p>
            <a:r>
              <a:rPr lang="en-US" sz="2600" dirty="0">
                <a:latin typeface="Calibri"/>
                <a:cs typeface="Calibri"/>
              </a:rPr>
              <a:t>Axon</a:t>
            </a:r>
          </a:p>
        </p:txBody>
      </p:sp>
      <p:sp>
        <p:nvSpPr>
          <p:cNvPr id="9" name="TextBox 8"/>
          <p:cNvSpPr txBox="1"/>
          <p:nvPr/>
        </p:nvSpPr>
        <p:spPr>
          <a:xfrm>
            <a:off x="5808663" y="3751250"/>
            <a:ext cx="2667000" cy="1846647"/>
          </a:xfrm>
          <a:prstGeom prst="rect">
            <a:avLst/>
          </a:prstGeom>
          <a:noFill/>
        </p:spPr>
        <p:txBody>
          <a:bodyPr wrap="square" lIns="91430" tIns="45714" rIns="91430" bIns="45714" rtlCol="0">
            <a:spAutoFit/>
          </a:bodyPr>
          <a:lstStyle/>
          <a:p>
            <a:pPr marL="0" lvl="2"/>
            <a:r>
              <a:rPr lang="en-US" sz="3200" b="1" dirty="0">
                <a:solidFill>
                  <a:schemeClr val="tx2"/>
                </a:solidFill>
                <a:latin typeface="Calibri"/>
                <a:cs typeface="Calibri"/>
              </a:rPr>
              <a:t>Axon: </a:t>
            </a:r>
            <a:r>
              <a:rPr lang="en-US" sz="3200" dirty="0">
                <a:solidFill>
                  <a:schemeClr val="tx2"/>
                </a:solidFill>
                <a:latin typeface="Calibri"/>
                <a:cs typeface="Calibri"/>
              </a:rPr>
              <a:t>Sends messages to other neurons</a:t>
            </a:r>
          </a:p>
          <a:p>
            <a:endParaRPr lang="en-US" dirty="0">
              <a:latin typeface="Calibri"/>
              <a:cs typeface="Calibri"/>
            </a:endParaRPr>
          </a:p>
        </p:txBody>
      </p:sp>
      <p:pic>
        <p:nvPicPr>
          <p:cNvPr id="10" name="Picture 9">
            <a:extLst>
              <a:ext uri="{FF2B5EF4-FFF2-40B4-BE49-F238E27FC236}">
                <a16:creationId xmlns:a16="http://schemas.microsoft.com/office/drawing/2014/main" id="{1DFF8C4E-4178-6F4C-8348-266AC4C2D7AA}"/>
              </a:ext>
            </a:extLst>
          </p:cNvPr>
          <p:cNvPicPr/>
          <p:nvPr/>
        </p:nvPicPr>
        <p:blipFill>
          <a:blip r:embed="rId3"/>
          <a:stretch>
            <a:fillRect/>
          </a:stretch>
        </p:blipFill>
        <p:spPr>
          <a:xfrm>
            <a:off x="3238396" y="3571217"/>
            <a:ext cx="2475329" cy="2986485"/>
          </a:xfrm>
          <a:prstGeom prst="rect">
            <a:avLst/>
          </a:prstGeom>
        </p:spPr>
      </p:pic>
    </p:spTree>
  </p:cSld>
  <p:clrMapOvr>
    <a:masterClrMapping/>
  </p:clrMapOvr>
  <p:transition>
    <p:split orient="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2"/>
          <p:cNvSpPr>
            <a:spLocks noGrp="1"/>
          </p:cNvSpPr>
          <p:nvPr>
            <p:ph type="title"/>
          </p:nvPr>
        </p:nvSpPr>
        <p:spPr/>
        <p:txBody>
          <a:bodyPr>
            <a:normAutofit/>
          </a:bodyPr>
          <a:lstStyle/>
          <a:p>
            <a:r>
              <a:rPr lang="en-US" sz="4000" dirty="0">
                <a:latin typeface="Calibri"/>
                <a:cs typeface="Calibri"/>
              </a:rPr>
              <a:t>Q: How can you protect your hearing?</a:t>
            </a:r>
          </a:p>
        </p:txBody>
      </p:sp>
      <p:pic>
        <p:nvPicPr>
          <p:cNvPr id="5" name="Picture 4">
            <a:extLst>
              <a:ext uri="{FF2B5EF4-FFF2-40B4-BE49-F238E27FC236}">
                <a16:creationId xmlns:a16="http://schemas.microsoft.com/office/drawing/2014/main" id="{7E91E0D8-A643-DC45-BBA1-B4231239066C}"/>
              </a:ext>
            </a:extLst>
          </p:cNvPr>
          <p:cNvPicPr>
            <a:picLocks noChangeAspect="1"/>
          </p:cNvPicPr>
          <p:nvPr/>
        </p:nvPicPr>
        <p:blipFill rotWithShape="1">
          <a:blip r:embed="rId3">
            <a:extLst>
              <a:ext uri="{28A0092B-C50C-407E-A947-70E740481C1C}">
                <a14:useLocalDpi xmlns:a14="http://schemas.microsoft.com/office/drawing/2010/main" val="0"/>
              </a:ext>
            </a:extLst>
          </a:blip>
          <a:srcRect l="2387" t="4205" b="3336"/>
          <a:stretch/>
        </p:blipFill>
        <p:spPr>
          <a:xfrm rot="702090">
            <a:off x="5604179" y="1960356"/>
            <a:ext cx="3124003" cy="2959057"/>
          </a:xfrm>
          <a:prstGeom prst="rect">
            <a:avLst/>
          </a:prstGeom>
        </p:spPr>
      </p:pic>
      <p:pic>
        <p:nvPicPr>
          <p:cNvPr id="3" name="Picture 2">
            <a:extLst>
              <a:ext uri="{FF2B5EF4-FFF2-40B4-BE49-F238E27FC236}">
                <a16:creationId xmlns:a16="http://schemas.microsoft.com/office/drawing/2014/main" id="{C80DCEB7-D104-3B4F-AAA0-A72B3ABDEDA7}"/>
              </a:ext>
            </a:extLst>
          </p:cNvPr>
          <p:cNvPicPr>
            <a:picLocks noChangeAspect="1"/>
          </p:cNvPicPr>
          <p:nvPr/>
        </p:nvPicPr>
        <p:blipFill rotWithShape="1">
          <a:blip r:embed="rId4">
            <a:extLst>
              <a:ext uri="{28A0092B-C50C-407E-A947-70E740481C1C}">
                <a14:useLocalDpi xmlns:a14="http://schemas.microsoft.com/office/drawing/2010/main" val="0"/>
              </a:ext>
            </a:extLst>
          </a:blip>
          <a:srcRect l="9259" t="12756" r="9259" b="9466"/>
          <a:stretch/>
        </p:blipFill>
        <p:spPr>
          <a:xfrm rot="175740">
            <a:off x="5602389" y="4954322"/>
            <a:ext cx="1676401" cy="1600201"/>
          </a:xfrm>
          <a:prstGeom prst="rect">
            <a:avLst/>
          </a:prstGeom>
        </p:spPr>
      </p:pic>
      <p:pic>
        <p:nvPicPr>
          <p:cNvPr id="7" name="Picture 6">
            <a:extLst>
              <a:ext uri="{FF2B5EF4-FFF2-40B4-BE49-F238E27FC236}">
                <a16:creationId xmlns:a16="http://schemas.microsoft.com/office/drawing/2014/main" id="{A884AC10-1A1C-1B45-9A19-5DDB2A2D4A3A}"/>
              </a:ext>
            </a:extLst>
          </p:cNvPr>
          <p:cNvPicPr>
            <a:picLocks noChangeAspect="1"/>
          </p:cNvPicPr>
          <p:nvPr/>
        </p:nvPicPr>
        <p:blipFill rotWithShape="1">
          <a:blip r:embed="rId5"/>
          <a:srcRect l="9168" r="7980"/>
          <a:stretch/>
        </p:blipFill>
        <p:spPr>
          <a:xfrm>
            <a:off x="606221" y="2286000"/>
            <a:ext cx="4474598" cy="3782972"/>
          </a:xfrm>
          <a:prstGeom prst="rect">
            <a:avLst/>
          </a:prstGeom>
        </p:spPr>
      </p:pic>
    </p:spTree>
  </p:cSld>
  <p:clrMapOvr>
    <a:masterClrMapping/>
  </p:clrMapOvr>
  <p:transition>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latin typeface="Calibri"/>
                <a:cs typeface="Calibri"/>
              </a:rPr>
              <a:t>How do we protect our hearing?</a:t>
            </a:r>
          </a:p>
        </p:txBody>
      </p:sp>
      <p:pic>
        <p:nvPicPr>
          <p:cNvPr id="7" name="Picture Placeholder 4" descr="Helmet.jpg"/>
          <p:cNvPicPr>
            <a:picLocks noGrp="1" noChangeAspect="1"/>
          </p:cNvPicPr>
          <p:nvPr>
            <p:ph idx="4294967295"/>
          </p:nvPr>
        </p:nvPicPr>
        <p:blipFill>
          <a:blip r:embed="rId3" cstate="print"/>
          <a:stretch>
            <a:fillRect/>
          </a:stretch>
        </p:blipFill>
        <p:spPr>
          <a:xfrm>
            <a:off x="838200" y="1871662"/>
            <a:ext cx="6702425" cy="4757738"/>
          </a:xfrm>
        </p:spPr>
      </p:pic>
      <p:sp>
        <p:nvSpPr>
          <p:cNvPr id="6" name="Text Placeholder 3">
            <a:extLst>
              <a:ext uri="{FF2B5EF4-FFF2-40B4-BE49-F238E27FC236}">
                <a16:creationId xmlns:a16="http://schemas.microsoft.com/office/drawing/2014/main" id="{CAEFFFC6-A100-6F40-B308-86607389200F}"/>
              </a:ext>
            </a:extLst>
          </p:cNvPr>
          <p:cNvSpPr txBox="1">
            <a:spLocks/>
          </p:cNvSpPr>
          <p:nvPr/>
        </p:nvSpPr>
        <p:spPr>
          <a:xfrm>
            <a:off x="4343400" y="5791200"/>
            <a:ext cx="4953000" cy="609600"/>
          </a:xfrm>
          <a:prstGeom prst="rect">
            <a:avLst/>
          </a:prstGeom>
          <a:noFill/>
        </p:spPr>
        <p:txBody>
          <a:bodyPr vert="horz" lIns="91430" tIns="45714" rIns="91430" bIns="45714" rtlCol="0">
            <a:norm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CA" sz="2800" b="1" dirty="0">
                <a:solidFill>
                  <a:srgbClr val="FF6501"/>
                </a:solidFill>
                <a:effectLst>
                  <a:outerShdw blurRad="38100" dist="38100" dir="2700000" algn="tl">
                    <a:srgbClr val="000000">
                      <a:alpha val="43137"/>
                    </a:srgbClr>
                  </a:outerShdw>
                </a:effectLst>
                <a:latin typeface="Calibri"/>
                <a:cs typeface="Calibri"/>
              </a:rPr>
              <a:t>WEAR A HELMET!!</a:t>
            </a:r>
          </a:p>
        </p:txBody>
      </p:sp>
    </p:spTree>
  </p:cSld>
  <p:clrMapOvr>
    <a:masterClrMapping/>
  </p:clrMapOvr>
  <p:transition>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CA" sz="7200" dirty="0"/>
              <a:t>Sense of touch</a:t>
            </a:r>
          </a:p>
        </p:txBody>
      </p:sp>
      <p:pic>
        <p:nvPicPr>
          <p:cNvPr id="3" name="Picture 2">
            <a:extLst>
              <a:ext uri="{FF2B5EF4-FFF2-40B4-BE49-F238E27FC236}">
                <a16:creationId xmlns:a16="http://schemas.microsoft.com/office/drawing/2014/main" id="{2024154E-6BEC-9A43-9D5C-44066DE748FB}"/>
              </a:ext>
            </a:extLst>
          </p:cNvPr>
          <p:cNvPicPr>
            <a:picLocks noChangeAspect="1"/>
          </p:cNvPicPr>
          <p:nvPr/>
        </p:nvPicPr>
        <p:blipFill>
          <a:blip r:embed="rId3"/>
          <a:stretch>
            <a:fillRect/>
          </a:stretch>
        </p:blipFill>
        <p:spPr>
          <a:xfrm>
            <a:off x="1409700" y="2057400"/>
            <a:ext cx="6324600" cy="4220233"/>
          </a:xfrm>
          <a:prstGeom prst="rect">
            <a:avLst/>
          </a:prstGeom>
        </p:spPr>
      </p:pic>
    </p:spTree>
  </p:cSld>
  <p:clrMapOvr>
    <a:masterClrMapping/>
  </p:clrMapOvr>
  <p:transition>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Autofit/>
          </a:bodyPr>
          <a:lstStyle/>
          <a:p>
            <a:r>
              <a:rPr lang="en-US" sz="5400" dirty="0">
                <a:latin typeface="Calibri"/>
                <a:cs typeface="Calibri"/>
              </a:rPr>
              <a:t>Q: Why is touch important?</a:t>
            </a:r>
          </a:p>
        </p:txBody>
      </p:sp>
      <p:pic>
        <p:nvPicPr>
          <p:cNvPr id="87046" name="Picture 7"/>
          <p:cNvPicPr>
            <a:picLocks noChangeAspect="1" noChangeArrowheads="1"/>
          </p:cNvPicPr>
          <p:nvPr/>
        </p:nvPicPr>
        <p:blipFill>
          <a:blip r:embed="rId3" cstate="print"/>
          <a:srcRect/>
          <a:stretch>
            <a:fillRect/>
          </a:stretch>
        </p:blipFill>
        <p:spPr bwMode="auto">
          <a:xfrm>
            <a:off x="400562" y="1876539"/>
            <a:ext cx="2179234" cy="2179234"/>
          </a:xfrm>
          <a:prstGeom prst="rect">
            <a:avLst/>
          </a:prstGeom>
          <a:noFill/>
          <a:ln w="9525">
            <a:noFill/>
            <a:miter lim="800000"/>
            <a:headEnd/>
            <a:tailEnd/>
          </a:ln>
        </p:spPr>
      </p:pic>
      <p:pic>
        <p:nvPicPr>
          <p:cNvPr id="8" name="Picture 7" descr="cute%20puppy.jpg"/>
          <p:cNvPicPr>
            <a:picLocks noChangeAspect="1"/>
          </p:cNvPicPr>
          <p:nvPr/>
        </p:nvPicPr>
        <p:blipFill>
          <a:blip r:embed="rId4" cstate="print"/>
          <a:stretch>
            <a:fillRect/>
          </a:stretch>
        </p:blipFill>
        <p:spPr>
          <a:xfrm>
            <a:off x="6611988" y="1686940"/>
            <a:ext cx="2158616" cy="2158616"/>
          </a:xfrm>
          <a:prstGeom prst="rect">
            <a:avLst/>
          </a:prstGeom>
        </p:spPr>
      </p:pic>
      <p:sp>
        <p:nvSpPr>
          <p:cNvPr id="9" name="TextBox 8"/>
          <p:cNvSpPr txBox="1"/>
          <p:nvPr/>
        </p:nvSpPr>
        <p:spPr>
          <a:xfrm>
            <a:off x="1602720" y="2266098"/>
            <a:ext cx="3581400" cy="646319"/>
          </a:xfrm>
          <a:prstGeom prst="rect">
            <a:avLst/>
          </a:prstGeom>
          <a:noFill/>
        </p:spPr>
        <p:txBody>
          <a:bodyPr wrap="square" lIns="91430" tIns="45714" rIns="91430" bIns="45714" rtlCol="0">
            <a:spAutoFit/>
          </a:bodyPr>
          <a:lstStyle/>
          <a:p>
            <a:pPr algn="ctr"/>
            <a:r>
              <a:rPr lang="en-CA" sz="3600" dirty="0">
                <a:latin typeface="Calibri" panose="020F0502020204030204" pitchFamily="34" charset="0"/>
                <a:cs typeface="Calibri" panose="020F0502020204030204" pitchFamily="34" charset="0"/>
              </a:rPr>
              <a:t>Comfort</a:t>
            </a:r>
            <a:endParaRPr lang="en-CA" sz="3600" b="1" dirty="0">
              <a:latin typeface="Calibri" panose="020F0502020204030204" pitchFamily="34" charset="0"/>
              <a:cs typeface="Calibri" panose="020F0502020204030204" pitchFamily="34" charset="0"/>
            </a:endParaRPr>
          </a:p>
        </p:txBody>
      </p:sp>
      <p:sp>
        <p:nvSpPr>
          <p:cNvPr id="10" name="TextBox 9"/>
          <p:cNvSpPr txBox="1"/>
          <p:nvPr/>
        </p:nvSpPr>
        <p:spPr>
          <a:xfrm>
            <a:off x="3135206" y="3277540"/>
            <a:ext cx="3429000" cy="646319"/>
          </a:xfrm>
          <a:prstGeom prst="rect">
            <a:avLst/>
          </a:prstGeom>
          <a:noFill/>
        </p:spPr>
        <p:txBody>
          <a:bodyPr wrap="square" lIns="91430" tIns="45714" rIns="91430" bIns="45714" rtlCol="0">
            <a:spAutoFit/>
          </a:bodyPr>
          <a:lstStyle/>
          <a:p>
            <a:pPr algn="ctr"/>
            <a:r>
              <a:rPr lang="en-CA" sz="3600" dirty="0">
                <a:latin typeface="Calibri" panose="020F0502020204030204" pitchFamily="34" charset="0"/>
                <a:cs typeface="Calibri" panose="020F0502020204030204" pitchFamily="34" charset="0"/>
              </a:rPr>
              <a:t>Detect Danger</a:t>
            </a:r>
          </a:p>
        </p:txBody>
      </p:sp>
      <p:sp>
        <p:nvSpPr>
          <p:cNvPr id="12" name="TextBox 11"/>
          <p:cNvSpPr txBox="1"/>
          <p:nvPr/>
        </p:nvSpPr>
        <p:spPr>
          <a:xfrm>
            <a:off x="4300201" y="4386926"/>
            <a:ext cx="3810000" cy="646319"/>
          </a:xfrm>
          <a:prstGeom prst="rect">
            <a:avLst/>
          </a:prstGeom>
          <a:noFill/>
        </p:spPr>
        <p:txBody>
          <a:bodyPr wrap="square" lIns="91430" tIns="45714" rIns="91430" bIns="45714" rtlCol="0">
            <a:spAutoFit/>
          </a:bodyPr>
          <a:lstStyle/>
          <a:p>
            <a:pPr algn="ctr"/>
            <a:r>
              <a:rPr lang="en-CA" sz="3600" dirty="0">
                <a:latin typeface="Calibri" panose="020F0502020204030204" pitchFamily="34" charset="0"/>
                <a:cs typeface="Calibri" panose="020F0502020204030204" pitchFamily="34" charset="0"/>
              </a:rPr>
              <a:t>Personal Contact</a:t>
            </a:r>
          </a:p>
        </p:txBody>
      </p:sp>
      <p:pic>
        <p:nvPicPr>
          <p:cNvPr id="5" name="Picture 4">
            <a:extLst>
              <a:ext uri="{FF2B5EF4-FFF2-40B4-BE49-F238E27FC236}">
                <a16:creationId xmlns:a16="http://schemas.microsoft.com/office/drawing/2014/main" id="{0C368E1C-7475-BF48-B6C5-758C99A80988}"/>
              </a:ext>
            </a:extLst>
          </p:cNvPr>
          <p:cNvPicPr>
            <a:picLocks noChangeAspect="1"/>
          </p:cNvPicPr>
          <p:nvPr/>
        </p:nvPicPr>
        <p:blipFill>
          <a:blip r:embed="rId5"/>
          <a:stretch>
            <a:fillRect/>
          </a:stretch>
        </p:blipFill>
        <p:spPr>
          <a:xfrm>
            <a:off x="1534906" y="4043528"/>
            <a:ext cx="2672138" cy="267213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1"/>
      <p:bldP spid="12"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457201" y="274638"/>
            <a:ext cx="8229600" cy="1143000"/>
          </a:xfrm>
        </p:spPr>
        <p:txBody>
          <a:bodyPr>
            <a:noAutofit/>
          </a:bodyPr>
          <a:lstStyle/>
          <a:p>
            <a:r>
              <a:rPr lang="en-US" dirty="0">
                <a:latin typeface="Calibri"/>
                <a:cs typeface="Calibri"/>
              </a:rPr>
              <a:t>Q: What are four types of touch?</a:t>
            </a:r>
          </a:p>
        </p:txBody>
      </p:sp>
      <p:sp>
        <p:nvSpPr>
          <p:cNvPr id="107523" name="Content Placeholder 2"/>
          <p:cNvSpPr>
            <a:spLocks noGrp="1"/>
          </p:cNvSpPr>
          <p:nvPr>
            <p:ph idx="4294967295"/>
          </p:nvPr>
        </p:nvSpPr>
        <p:spPr>
          <a:xfrm>
            <a:off x="1905000" y="2286000"/>
            <a:ext cx="4114800" cy="2667000"/>
          </a:xfrm>
          <a:solidFill>
            <a:schemeClr val="bg1"/>
          </a:solidFill>
          <a:ln w="19050">
            <a:solidFill>
              <a:srgbClr val="FFFFFF"/>
            </a:solidFill>
          </a:ln>
        </p:spPr>
        <p:txBody>
          <a:bodyPr>
            <a:noAutofit/>
          </a:bodyPr>
          <a:lstStyle/>
          <a:p>
            <a:r>
              <a:rPr lang="en-US" sz="4000" dirty="0"/>
              <a:t>Pain</a:t>
            </a:r>
          </a:p>
          <a:p>
            <a:r>
              <a:rPr lang="en-US" sz="4000" dirty="0"/>
              <a:t>Temperature</a:t>
            </a:r>
          </a:p>
          <a:p>
            <a:r>
              <a:rPr lang="en-US" sz="4000" dirty="0"/>
              <a:t>Pressure</a:t>
            </a:r>
          </a:p>
          <a:p>
            <a:r>
              <a:rPr lang="en-US" sz="4000" dirty="0"/>
              <a:t>Vibration</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checkerboard(across)">
                                      <p:cBhvr>
                                        <p:cTn id="7" dur="500"/>
                                        <p:tgtEl>
                                          <p:spTgt spid="107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Effect transition="in" filter="checkerboard(across)">
                                      <p:cBhvr>
                                        <p:cTn id="12" dur="500"/>
                                        <p:tgtEl>
                                          <p:spTgt spid="1075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7523">
                                            <p:txEl>
                                              <p:pRg st="2" end="2"/>
                                            </p:txEl>
                                          </p:spTgt>
                                        </p:tgtEl>
                                        <p:attrNameLst>
                                          <p:attrName>style.visibility</p:attrName>
                                        </p:attrNameLst>
                                      </p:cBhvr>
                                      <p:to>
                                        <p:strVal val="visible"/>
                                      </p:to>
                                    </p:set>
                                    <p:animEffect transition="in" filter="checkerboard(across)">
                                      <p:cBhvr>
                                        <p:cTn id="17" dur="500"/>
                                        <p:tgtEl>
                                          <p:spTgt spid="1075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7523">
                                            <p:txEl>
                                              <p:pRg st="3" end="3"/>
                                            </p:txEl>
                                          </p:spTgt>
                                        </p:tgtEl>
                                        <p:attrNameLst>
                                          <p:attrName>style.visibility</p:attrName>
                                        </p:attrNameLst>
                                      </p:cBhvr>
                                      <p:to>
                                        <p:strVal val="visible"/>
                                      </p:to>
                                    </p:set>
                                    <p:animEffect transition="in" filter="checkerboard(across)">
                                      <p:cBhvr>
                                        <p:cTn id="22" dur="500"/>
                                        <p:tgtEl>
                                          <p:spTgt spid="1075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pPr eaLnBrk="1" hangingPunct="1"/>
            <a:r>
              <a:rPr lang="en-CA" sz="4800" dirty="0">
                <a:latin typeface="Calibri"/>
                <a:cs typeface="Calibri"/>
              </a:rPr>
              <a:t>Q: Which lobe controls touch?</a:t>
            </a:r>
          </a:p>
        </p:txBody>
      </p:sp>
      <p:sp>
        <p:nvSpPr>
          <p:cNvPr id="6148" name="Text Box 5"/>
          <p:cNvSpPr txBox="1">
            <a:spLocks noChangeArrowheads="1"/>
          </p:cNvSpPr>
          <p:nvPr/>
        </p:nvSpPr>
        <p:spPr bwMode="auto">
          <a:xfrm>
            <a:off x="5851526" y="809625"/>
            <a:ext cx="2835275" cy="457200"/>
          </a:xfrm>
          <a:prstGeom prst="rect">
            <a:avLst/>
          </a:prstGeom>
          <a:noFill/>
          <a:ln w="9525">
            <a:noFill/>
            <a:miter lim="800000"/>
            <a:headEnd/>
            <a:tailEnd/>
          </a:ln>
        </p:spPr>
        <p:txBody>
          <a:bodyPr lIns="91430" tIns="45714" rIns="91430" bIns="45714">
            <a:spAutoFit/>
          </a:bodyPr>
          <a:lstStyle/>
          <a:p>
            <a:endParaRPr lang="en-CA" sz="2400">
              <a:latin typeface="Calibri"/>
              <a:cs typeface="Calibri"/>
            </a:endParaRPr>
          </a:p>
        </p:txBody>
      </p:sp>
      <p:sp>
        <p:nvSpPr>
          <p:cNvPr id="6149" name="Text Box 6"/>
          <p:cNvSpPr txBox="1">
            <a:spLocks noChangeArrowheads="1"/>
          </p:cNvSpPr>
          <p:nvPr/>
        </p:nvSpPr>
        <p:spPr bwMode="auto">
          <a:xfrm>
            <a:off x="6003926" y="962025"/>
            <a:ext cx="2835275" cy="457200"/>
          </a:xfrm>
          <a:prstGeom prst="rect">
            <a:avLst/>
          </a:prstGeom>
          <a:noFill/>
          <a:ln w="9525">
            <a:noFill/>
            <a:miter lim="800000"/>
            <a:headEnd/>
            <a:tailEnd/>
          </a:ln>
        </p:spPr>
        <p:txBody>
          <a:bodyPr lIns="91430" tIns="45714" rIns="91430" bIns="45714">
            <a:spAutoFit/>
          </a:bodyPr>
          <a:lstStyle/>
          <a:p>
            <a:endParaRPr lang="en-CA" sz="2400">
              <a:latin typeface="Calibri"/>
              <a:cs typeface="Calibri"/>
            </a:endParaRPr>
          </a:p>
        </p:txBody>
      </p:sp>
      <p:sp>
        <p:nvSpPr>
          <p:cNvPr id="9" name="Rectangle 8"/>
          <p:cNvSpPr/>
          <p:nvPr/>
        </p:nvSpPr>
        <p:spPr bwMode="auto">
          <a:xfrm>
            <a:off x="4114801" y="4457700"/>
            <a:ext cx="1447800" cy="1905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2" name="Rectangle 11"/>
          <p:cNvSpPr/>
          <p:nvPr/>
        </p:nvSpPr>
        <p:spPr bwMode="auto">
          <a:xfrm>
            <a:off x="3505200" y="4953001"/>
            <a:ext cx="1981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3" name="Rectangle 12"/>
          <p:cNvSpPr/>
          <p:nvPr/>
        </p:nvSpPr>
        <p:spPr bwMode="auto">
          <a:xfrm>
            <a:off x="609600" y="4343400"/>
            <a:ext cx="16764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sp>
        <p:nvSpPr>
          <p:cNvPr id="14" name="Rectangle 13"/>
          <p:cNvSpPr/>
          <p:nvPr/>
        </p:nvSpPr>
        <p:spPr bwMode="auto">
          <a:xfrm>
            <a:off x="609600" y="2362200"/>
            <a:ext cx="1828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latin typeface="Calibri"/>
              <a:cs typeface="Calibri"/>
            </a:endParaRPr>
          </a:p>
        </p:txBody>
      </p:sp>
      <p:grpSp>
        <p:nvGrpSpPr>
          <p:cNvPr id="16" name="Group 15">
            <a:extLst>
              <a:ext uri="{FF2B5EF4-FFF2-40B4-BE49-F238E27FC236}">
                <a16:creationId xmlns:a16="http://schemas.microsoft.com/office/drawing/2014/main" id="{3F4EAFCF-3141-9144-92A1-416E8FE9F29D}"/>
              </a:ext>
            </a:extLst>
          </p:cNvPr>
          <p:cNvGrpSpPr/>
          <p:nvPr/>
        </p:nvGrpSpPr>
        <p:grpSpPr>
          <a:xfrm>
            <a:off x="647698" y="2350957"/>
            <a:ext cx="5945781" cy="3892317"/>
            <a:chOff x="2301281" y="2127483"/>
            <a:chExt cx="5945781" cy="3892317"/>
          </a:xfrm>
        </p:grpSpPr>
        <p:sp>
          <p:nvSpPr>
            <p:cNvPr id="20" name="Rectangle 19">
              <a:extLst>
                <a:ext uri="{FF2B5EF4-FFF2-40B4-BE49-F238E27FC236}">
                  <a16:creationId xmlns:a16="http://schemas.microsoft.com/office/drawing/2014/main" id="{53775010-7257-2E4B-8219-2CDC18DBB2B6}"/>
                </a:ext>
              </a:extLst>
            </p:cNvPr>
            <p:cNvSpPr/>
            <p:nvPr/>
          </p:nvSpPr>
          <p:spPr bwMode="auto">
            <a:xfrm>
              <a:off x="5046662" y="5638800"/>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4" rIns="91430" bIns="45714" numCol="1" rtlCol="0" anchor="t" anchorCtr="0" compatLnSpc="1">
              <a:prstTxWarp prst="textNoShape">
                <a:avLst/>
              </a:prstTxWarp>
            </a:bodyPr>
            <a:lstStyle/>
            <a:p>
              <a:pPr defTabSz="914298"/>
              <a:endParaRPr lang="en-US">
                <a:solidFill>
                  <a:srgbClr val="000000"/>
                </a:solidFill>
                <a:latin typeface="Calibri"/>
                <a:cs typeface="Calibri"/>
              </a:endParaRPr>
            </a:p>
          </p:txBody>
        </p:sp>
        <p:pic>
          <p:nvPicPr>
            <p:cNvPr id="22" name="Picture 21">
              <a:extLst>
                <a:ext uri="{FF2B5EF4-FFF2-40B4-BE49-F238E27FC236}">
                  <a16:creationId xmlns:a16="http://schemas.microsoft.com/office/drawing/2014/main" id="{AEF1672D-5684-164B-ACDC-12C1BE656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727">
              <a:off x="2301281" y="2127483"/>
              <a:ext cx="5030027" cy="3588086"/>
            </a:xfrm>
            <a:prstGeom prst="rect">
              <a:avLst/>
            </a:prstGeom>
          </p:spPr>
        </p:pic>
        <p:cxnSp>
          <p:nvCxnSpPr>
            <p:cNvPr id="25" name="Elbow Connector 24">
              <a:extLst>
                <a:ext uri="{FF2B5EF4-FFF2-40B4-BE49-F238E27FC236}">
                  <a16:creationId xmlns:a16="http://schemas.microsoft.com/office/drawing/2014/main" id="{DC190817-D633-5745-82F2-3F7997036F72}"/>
                </a:ext>
              </a:extLst>
            </p:cNvPr>
            <p:cNvCxnSpPr>
              <a:cxnSpLocks/>
            </p:cNvCxnSpPr>
            <p:nvPr/>
          </p:nvCxnSpPr>
          <p:spPr>
            <a:xfrm flipH="1">
              <a:off x="6037262" y="2936853"/>
              <a:ext cx="2209800" cy="252000"/>
            </a:xfrm>
            <a:prstGeom prst="bentConnector3">
              <a:avLst>
                <a:gd name="adj1" fmla="val 99899"/>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Explosion 1 11"/>
          <p:cNvSpPr>
            <a:spLocks noChangeArrowheads="1"/>
          </p:cNvSpPr>
          <p:nvPr/>
        </p:nvSpPr>
        <p:spPr bwMode="auto">
          <a:xfrm>
            <a:off x="5105400" y="2059964"/>
            <a:ext cx="3276600" cy="2057400"/>
          </a:xfrm>
          <a:prstGeom prst="irregularSeal1">
            <a:avLst/>
          </a:prstGeom>
          <a:solidFill>
            <a:srgbClr val="B8D02C"/>
          </a:solidFill>
          <a:ln w="9525" algn="ctr">
            <a:solidFill>
              <a:schemeClr val="tx1"/>
            </a:solidFill>
            <a:round/>
            <a:headEnd/>
            <a:tailEnd/>
          </a:ln>
        </p:spPr>
        <p:txBody>
          <a:bodyPr anchor="ctr" anchorCtr="0"/>
          <a:lstStyle/>
          <a:p>
            <a:r>
              <a:rPr lang="en-CA" sz="2400" dirty="0">
                <a:solidFill>
                  <a:srgbClr val="000000"/>
                </a:solidFill>
                <a:latin typeface="Calibri"/>
                <a:cs typeface="Calibri"/>
              </a:rPr>
              <a:t>Parietal Lobe</a:t>
            </a:r>
          </a:p>
        </p:txBody>
      </p:sp>
    </p:spTree>
  </p:cSld>
  <p:clrMapOvr>
    <a:masterClrMapping/>
  </p:clrMapOvr>
  <p:transition>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8229600" cy="1143000"/>
          </a:xfrm>
        </p:spPr>
        <p:txBody>
          <a:bodyPr>
            <a:noAutofit/>
          </a:bodyPr>
          <a:lstStyle/>
          <a:p>
            <a:r>
              <a:rPr lang="en-US" sz="7200" dirty="0"/>
              <a:t>Steps to the Brain</a:t>
            </a:r>
          </a:p>
        </p:txBody>
      </p:sp>
      <p:sp>
        <p:nvSpPr>
          <p:cNvPr id="89091" name="Rectangle 3"/>
          <p:cNvSpPr>
            <a:spLocks noGrp="1" noChangeArrowheads="1"/>
          </p:cNvSpPr>
          <p:nvPr>
            <p:ph idx="4294967295"/>
          </p:nvPr>
        </p:nvSpPr>
        <p:spPr>
          <a:xfrm>
            <a:off x="762000" y="2057400"/>
            <a:ext cx="8229600" cy="3886200"/>
          </a:xfrm>
          <a:solidFill>
            <a:schemeClr val="bg1"/>
          </a:solidFill>
        </p:spPr>
        <p:txBody>
          <a:bodyPr/>
          <a:lstStyle/>
          <a:p>
            <a:pPr marL="609531" indent="-609531">
              <a:buFontTx/>
              <a:buAutoNum type="alphaUcPeriod"/>
            </a:pPr>
            <a:r>
              <a:rPr lang="en-CA" sz="2800" dirty="0">
                <a:solidFill>
                  <a:srgbClr val="000000"/>
                </a:solidFill>
                <a:latin typeface="Calibri"/>
                <a:cs typeface="Calibri"/>
              </a:rPr>
              <a:t>Where are your touch receptors?</a:t>
            </a:r>
          </a:p>
          <a:p>
            <a:pPr marL="609531" indent="-609531">
              <a:buNone/>
            </a:pPr>
            <a:r>
              <a:rPr lang="en-CA" sz="2800" dirty="0">
                <a:solidFill>
                  <a:srgbClr val="000000"/>
                </a:solidFill>
                <a:latin typeface="Calibri"/>
                <a:cs typeface="Calibri"/>
              </a:rPr>
              <a:t> 	S __ __ __</a:t>
            </a:r>
          </a:p>
          <a:p>
            <a:pPr marL="0" indent="0">
              <a:buNone/>
            </a:pPr>
            <a:endParaRPr lang="en-CA" sz="2800" dirty="0">
              <a:solidFill>
                <a:srgbClr val="000000"/>
              </a:solidFill>
              <a:latin typeface="Calibri"/>
              <a:cs typeface="Calibri"/>
            </a:endParaRPr>
          </a:p>
          <a:p>
            <a:pPr marL="609531" indent="-609531">
              <a:buNone/>
            </a:pPr>
            <a:r>
              <a:rPr lang="en-CA" sz="2800" dirty="0">
                <a:solidFill>
                  <a:srgbClr val="000000"/>
                </a:solidFill>
                <a:latin typeface="Calibri"/>
                <a:cs typeface="Calibri"/>
              </a:rPr>
              <a:t>B.   Where in the brain is the signal perceived? </a:t>
            </a:r>
          </a:p>
          <a:p>
            <a:pPr marL="609531" indent="-609531">
              <a:buNone/>
            </a:pPr>
            <a:r>
              <a:rPr lang="en-CA" sz="2800" dirty="0">
                <a:solidFill>
                  <a:srgbClr val="000000"/>
                </a:solidFill>
                <a:latin typeface="Calibri"/>
                <a:cs typeface="Calibri"/>
              </a:rPr>
              <a:t>	P __ __ __ __ __ __ __  </a:t>
            </a:r>
            <a:br>
              <a:rPr lang="en-CA" sz="2800" dirty="0">
                <a:solidFill>
                  <a:srgbClr val="000000"/>
                </a:solidFill>
                <a:latin typeface="Calibri"/>
                <a:cs typeface="Calibri"/>
              </a:rPr>
            </a:br>
            <a:r>
              <a:rPr lang="en-CA" sz="2800" dirty="0">
                <a:solidFill>
                  <a:srgbClr val="000000"/>
                </a:solidFill>
                <a:latin typeface="Calibri"/>
                <a:cs typeface="Calibri"/>
              </a:rPr>
              <a:t>L __ __ __</a:t>
            </a:r>
            <a:endParaRPr lang="en-US" sz="2800" dirty="0">
              <a:solidFill>
                <a:srgbClr val="000000"/>
              </a:solidFill>
              <a:latin typeface="Calibri"/>
              <a:cs typeface="Calibri"/>
            </a:endParaRPr>
          </a:p>
        </p:txBody>
      </p:sp>
      <p:sp>
        <p:nvSpPr>
          <p:cNvPr id="250884" name="Text Box 4"/>
          <p:cNvSpPr txBox="1">
            <a:spLocks noChangeArrowheads="1"/>
          </p:cNvSpPr>
          <p:nvPr/>
        </p:nvSpPr>
        <p:spPr bwMode="auto">
          <a:xfrm>
            <a:off x="1676400" y="2556000"/>
            <a:ext cx="2133600" cy="519113"/>
          </a:xfrm>
          <a:prstGeom prst="rect">
            <a:avLst/>
          </a:prstGeom>
          <a:noFill/>
          <a:ln w="9525">
            <a:noFill/>
            <a:miter lim="800000"/>
            <a:headEnd/>
            <a:tailEnd/>
          </a:ln>
        </p:spPr>
        <p:txBody>
          <a:bodyPr lIns="91430" tIns="45714" rIns="91430" bIns="45714">
            <a:spAutoFit/>
          </a:bodyPr>
          <a:lstStyle/>
          <a:p>
            <a:r>
              <a:rPr lang="en-CA" sz="2800" b="1" dirty="0">
                <a:solidFill>
                  <a:srgbClr val="1E497D"/>
                </a:solidFill>
                <a:latin typeface="Calibri"/>
                <a:cs typeface="Calibri"/>
              </a:rPr>
              <a:t>K    I   N</a:t>
            </a:r>
            <a:endParaRPr lang="en-US" sz="2400" b="1" dirty="0">
              <a:solidFill>
                <a:srgbClr val="1E497D"/>
              </a:solidFill>
              <a:latin typeface="Calibri"/>
              <a:cs typeface="Calibri"/>
            </a:endParaRPr>
          </a:p>
        </p:txBody>
      </p:sp>
      <p:sp>
        <p:nvSpPr>
          <p:cNvPr id="250885" name="Text Box 5"/>
          <p:cNvSpPr txBox="1">
            <a:spLocks noChangeArrowheads="1"/>
          </p:cNvSpPr>
          <p:nvPr/>
        </p:nvSpPr>
        <p:spPr bwMode="auto">
          <a:xfrm>
            <a:off x="1676400" y="4104000"/>
            <a:ext cx="5562600" cy="954095"/>
          </a:xfrm>
          <a:prstGeom prst="rect">
            <a:avLst/>
          </a:prstGeom>
          <a:noFill/>
          <a:ln w="9525">
            <a:noFill/>
            <a:miter lim="800000"/>
            <a:headEnd/>
            <a:tailEnd/>
          </a:ln>
        </p:spPr>
        <p:txBody>
          <a:bodyPr wrap="square" lIns="91430" tIns="45714" rIns="91430" bIns="45714">
            <a:spAutoFit/>
          </a:bodyPr>
          <a:lstStyle/>
          <a:p>
            <a:r>
              <a:rPr lang="en-CA" sz="2800" b="1" dirty="0">
                <a:solidFill>
                  <a:srgbClr val="1E497D"/>
                </a:solidFill>
                <a:latin typeface="Calibri"/>
                <a:cs typeface="Calibri"/>
              </a:rPr>
              <a:t>A   R    I    E   T   A   L   </a:t>
            </a:r>
            <a:br>
              <a:rPr lang="en-CA" sz="2800" b="1" dirty="0">
                <a:solidFill>
                  <a:srgbClr val="1E497D"/>
                </a:solidFill>
                <a:latin typeface="Calibri"/>
                <a:cs typeface="Calibri"/>
              </a:rPr>
            </a:br>
            <a:r>
              <a:rPr lang="en-CA" sz="2800" b="1" dirty="0">
                <a:solidFill>
                  <a:srgbClr val="1E497D"/>
                </a:solidFill>
                <a:latin typeface="Calibri"/>
                <a:cs typeface="Calibri"/>
              </a:rPr>
              <a:t>O  B   E</a:t>
            </a:r>
            <a:endParaRPr lang="en-US" sz="2800" b="1" dirty="0">
              <a:solidFill>
                <a:srgbClr val="1E497D"/>
              </a:solidFill>
              <a:latin typeface="Calibri"/>
              <a:cs typeface="Calibri"/>
            </a:endParaRPr>
          </a:p>
        </p:txBody>
      </p:sp>
      <p:grpSp>
        <p:nvGrpSpPr>
          <p:cNvPr id="7" name="Group 6">
            <a:extLst>
              <a:ext uri="{FF2B5EF4-FFF2-40B4-BE49-F238E27FC236}">
                <a16:creationId xmlns:a16="http://schemas.microsoft.com/office/drawing/2014/main" id="{BD11CC5F-C858-7843-BCEE-0B0E3C8A9C78}"/>
              </a:ext>
            </a:extLst>
          </p:cNvPr>
          <p:cNvGrpSpPr/>
          <p:nvPr/>
        </p:nvGrpSpPr>
        <p:grpSpPr>
          <a:xfrm>
            <a:off x="7007459" y="4766019"/>
            <a:ext cx="1728926" cy="1769382"/>
            <a:chOff x="7007459" y="4766019"/>
            <a:chExt cx="1728926" cy="1769382"/>
          </a:xfrm>
        </p:grpSpPr>
        <p:pic>
          <p:nvPicPr>
            <p:cNvPr id="8" name="Graphic 7" descr="Footprints">
              <a:extLst>
                <a:ext uri="{FF2B5EF4-FFF2-40B4-BE49-F238E27FC236}">
                  <a16:creationId xmlns:a16="http://schemas.microsoft.com/office/drawing/2014/main" id="{99FD9BE7-7EA7-7641-92E1-72223CDB33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00004">
              <a:off x="8061357" y="4766019"/>
              <a:ext cx="675028" cy="675028"/>
            </a:xfrm>
            <a:prstGeom prst="rect">
              <a:avLst/>
            </a:prstGeom>
          </p:spPr>
        </p:pic>
        <p:pic>
          <p:nvPicPr>
            <p:cNvPr id="9" name="Graphic 8" descr="Footprints">
              <a:extLst>
                <a:ext uri="{FF2B5EF4-FFF2-40B4-BE49-F238E27FC236}">
                  <a16:creationId xmlns:a16="http://schemas.microsoft.com/office/drawing/2014/main" id="{AEC10856-BD97-FE42-B6EE-EC13BB5E22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7859">
              <a:off x="7861467" y="5708937"/>
              <a:ext cx="621727" cy="621727"/>
            </a:xfrm>
            <a:prstGeom prst="rect">
              <a:avLst/>
            </a:prstGeom>
          </p:spPr>
        </p:pic>
        <p:pic>
          <p:nvPicPr>
            <p:cNvPr id="10" name="Graphic 9" descr="Footprints">
              <a:extLst>
                <a:ext uri="{FF2B5EF4-FFF2-40B4-BE49-F238E27FC236}">
                  <a16:creationId xmlns:a16="http://schemas.microsoft.com/office/drawing/2014/main" id="{1D8FD1F6-C8C9-B44F-BC07-F3CDDCB8C3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951838">
              <a:off x="7007459" y="5923793"/>
              <a:ext cx="611608" cy="611608"/>
            </a:xfrm>
            <a:prstGeom prst="rect">
              <a:avLst/>
            </a:prstGeom>
          </p:spPr>
        </p:pic>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0884"/>
                                        </p:tgtEl>
                                        <p:attrNameLst>
                                          <p:attrName>style.visibility</p:attrName>
                                        </p:attrNameLst>
                                      </p:cBhvr>
                                      <p:to>
                                        <p:strVal val="visible"/>
                                      </p:to>
                                    </p:set>
                                    <p:animEffect transition="in" filter="blinds(horizontal)">
                                      <p:cBhvr>
                                        <p:cTn id="7" dur="500"/>
                                        <p:tgtEl>
                                          <p:spTgt spid="25088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0885"/>
                                        </p:tgtEl>
                                        <p:attrNameLst>
                                          <p:attrName>style.visibility</p:attrName>
                                        </p:attrNameLst>
                                      </p:cBhvr>
                                      <p:to>
                                        <p:strVal val="visible"/>
                                      </p:to>
                                    </p:set>
                                    <p:animEffect transition="in" filter="blinds(horizontal)">
                                      <p:cBhvr>
                                        <p:cTn id="12" dur="500"/>
                                        <p:tgtEl>
                                          <p:spTgt spid="25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p:bldP spid="25088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idx="4294967295"/>
          </p:nvPr>
        </p:nvSpPr>
        <p:spPr>
          <a:xfrm>
            <a:off x="1066800" y="2161508"/>
            <a:ext cx="8229600" cy="3429000"/>
          </a:xfrm>
          <a:noFill/>
        </p:spPr>
        <p:txBody>
          <a:bodyPr/>
          <a:lstStyle/>
          <a:p>
            <a:pPr marL="609531" indent="-609531">
              <a:buNone/>
            </a:pPr>
            <a:r>
              <a:rPr lang="en-CA" dirty="0">
                <a:latin typeface="Calibri"/>
                <a:cs typeface="Calibri"/>
              </a:rPr>
              <a:t>C.  These receptors allow us to feel:</a:t>
            </a:r>
          </a:p>
          <a:p>
            <a:pPr marL="1009536" lvl="1" indent="-609531">
              <a:buFontTx/>
              <a:buAutoNum type="arabicPeriod"/>
            </a:pPr>
            <a:r>
              <a:rPr lang="en-CA" sz="3200" dirty="0">
                <a:latin typeface="Calibri"/>
                <a:cs typeface="Calibri"/>
              </a:rPr>
              <a:t>P __ __ __</a:t>
            </a:r>
          </a:p>
          <a:p>
            <a:pPr marL="1009536" lvl="1" indent="-609531">
              <a:buFontTx/>
              <a:buAutoNum type="arabicPeriod"/>
            </a:pPr>
            <a:r>
              <a:rPr lang="en-CA" sz="3200" dirty="0">
                <a:latin typeface="Calibri"/>
                <a:cs typeface="Calibri"/>
              </a:rPr>
              <a:t>P __ __ S __ U R __</a:t>
            </a:r>
          </a:p>
          <a:p>
            <a:pPr marL="1009536" lvl="1" indent="-609531">
              <a:buFontTx/>
              <a:buAutoNum type="arabicPeriod"/>
            </a:pPr>
            <a:r>
              <a:rPr lang="en-CA" sz="3200" dirty="0">
                <a:latin typeface="Calibri"/>
                <a:cs typeface="Calibri"/>
              </a:rPr>
              <a:t>V __ __ __ __ T I O N</a:t>
            </a:r>
          </a:p>
          <a:p>
            <a:pPr marL="1009536" lvl="1" indent="-609531">
              <a:buFontTx/>
              <a:buAutoNum type="arabicPeriod"/>
            </a:pPr>
            <a:r>
              <a:rPr lang="en-CA" sz="3200" dirty="0">
                <a:latin typeface="Calibri"/>
                <a:cs typeface="Calibri"/>
              </a:rPr>
              <a:t>T</a:t>
            </a:r>
            <a:r>
              <a:rPr lang="en-CA" dirty="0">
                <a:latin typeface="Calibri"/>
                <a:cs typeface="Calibri"/>
              </a:rPr>
              <a:t> __ __ P__ __ __ __ __ __ __</a:t>
            </a:r>
            <a:endParaRPr lang="en-US" dirty="0">
              <a:latin typeface="Calibri"/>
              <a:cs typeface="Calibri"/>
            </a:endParaRPr>
          </a:p>
        </p:txBody>
      </p:sp>
      <p:sp>
        <p:nvSpPr>
          <p:cNvPr id="248836" name="Text Box 4"/>
          <p:cNvSpPr txBox="1">
            <a:spLocks noChangeArrowheads="1"/>
          </p:cNvSpPr>
          <p:nvPr/>
        </p:nvSpPr>
        <p:spPr bwMode="auto">
          <a:xfrm>
            <a:off x="2286000" y="2772000"/>
            <a:ext cx="1828800" cy="523208"/>
          </a:xfrm>
          <a:prstGeom prst="rect">
            <a:avLst/>
          </a:prstGeom>
          <a:noFill/>
          <a:ln w="9525">
            <a:noFill/>
            <a:miter lim="800000"/>
            <a:headEnd/>
            <a:tailEnd/>
          </a:ln>
        </p:spPr>
        <p:txBody>
          <a:bodyPr lIns="91430" tIns="45714" rIns="91430" bIns="45714">
            <a:spAutoFit/>
          </a:bodyPr>
          <a:lstStyle/>
          <a:p>
            <a:r>
              <a:rPr lang="en-CA" sz="2800" dirty="0">
                <a:latin typeface="Calibri" panose="020F0502020204030204" pitchFamily="34" charset="0"/>
                <a:cs typeface="Calibri" panose="020F0502020204030204" pitchFamily="34" charset="0"/>
              </a:rPr>
              <a:t>  </a:t>
            </a:r>
            <a:r>
              <a:rPr lang="en-CA" sz="2800" b="1" dirty="0">
                <a:solidFill>
                  <a:srgbClr val="1E497D"/>
                </a:solidFill>
                <a:latin typeface="Calibri" panose="020F0502020204030204" pitchFamily="34" charset="0"/>
                <a:cs typeface="Calibri" panose="020F0502020204030204" pitchFamily="34" charset="0"/>
              </a:rPr>
              <a:t>A    I    N</a:t>
            </a:r>
            <a:endParaRPr lang="en-US" sz="2800" b="1" dirty="0">
              <a:solidFill>
                <a:srgbClr val="1E497D"/>
              </a:solidFill>
              <a:latin typeface="Calibri" panose="020F0502020204030204" pitchFamily="34" charset="0"/>
              <a:cs typeface="Calibri" panose="020F0502020204030204" pitchFamily="34" charset="0"/>
            </a:endParaRPr>
          </a:p>
        </p:txBody>
      </p:sp>
      <p:sp>
        <p:nvSpPr>
          <p:cNvPr id="248837" name="Text Box 5"/>
          <p:cNvSpPr txBox="1">
            <a:spLocks noChangeArrowheads="1"/>
          </p:cNvSpPr>
          <p:nvPr/>
        </p:nvSpPr>
        <p:spPr bwMode="auto">
          <a:xfrm>
            <a:off x="2392680" y="3352800"/>
            <a:ext cx="4617720" cy="523208"/>
          </a:xfrm>
          <a:prstGeom prst="rect">
            <a:avLst/>
          </a:prstGeom>
          <a:noFill/>
          <a:ln w="9525">
            <a:noFill/>
            <a:miter lim="800000"/>
            <a:headEnd/>
            <a:tailEnd/>
          </a:ln>
        </p:spPr>
        <p:txBody>
          <a:bodyPr wrap="square" lIns="91430" tIns="45714" rIns="91430" bIns="45714">
            <a:spAutoFit/>
          </a:bodyPr>
          <a:lstStyle/>
          <a:p>
            <a:r>
              <a:rPr lang="en-CA" sz="2800" b="1" dirty="0">
                <a:solidFill>
                  <a:srgbClr val="1E497D"/>
                </a:solidFill>
                <a:latin typeface="Calibri" panose="020F0502020204030204" pitchFamily="34" charset="0"/>
                <a:cs typeface="Calibri" panose="020F0502020204030204" pitchFamily="34" charset="0"/>
              </a:rPr>
              <a:t> R    E       S             E </a:t>
            </a:r>
            <a:endParaRPr lang="en-US" sz="2800" b="1" dirty="0">
              <a:solidFill>
                <a:srgbClr val="1E497D"/>
              </a:solidFill>
              <a:latin typeface="Calibri" panose="020F0502020204030204" pitchFamily="34" charset="0"/>
              <a:cs typeface="Calibri" panose="020F0502020204030204" pitchFamily="34" charset="0"/>
            </a:endParaRPr>
          </a:p>
        </p:txBody>
      </p:sp>
      <p:sp>
        <p:nvSpPr>
          <p:cNvPr id="248838" name="Text Box 6"/>
          <p:cNvSpPr txBox="1">
            <a:spLocks noChangeArrowheads="1"/>
          </p:cNvSpPr>
          <p:nvPr/>
        </p:nvSpPr>
        <p:spPr bwMode="auto">
          <a:xfrm>
            <a:off x="2316480" y="3962400"/>
            <a:ext cx="2560320" cy="523208"/>
          </a:xfrm>
          <a:prstGeom prst="rect">
            <a:avLst/>
          </a:prstGeom>
          <a:noFill/>
          <a:ln w="9525">
            <a:noFill/>
            <a:miter lim="800000"/>
            <a:headEnd/>
            <a:tailEnd/>
          </a:ln>
        </p:spPr>
        <p:txBody>
          <a:bodyPr wrap="square" lIns="91430" tIns="45714" rIns="91430" bIns="45714">
            <a:spAutoFit/>
          </a:bodyPr>
          <a:lstStyle/>
          <a:p>
            <a:r>
              <a:rPr lang="en-CA" sz="2800" b="1" dirty="0">
                <a:solidFill>
                  <a:srgbClr val="1E497D"/>
                </a:solidFill>
                <a:latin typeface="Calibri" panose="020F0502020204030204" pitchFamily="34" charset="0"/>
                <a:cs typeface="Calibri" panose="020F0502020204030204" pitchFamily="34" charset="0"/>
              </a:rPr>
              <a:t>   I    B   R    A</a:t>
            </a:r>
            <a:endParaRPr lang="en-US" sz="2800" b="1" dirty="0">
              <a:solidFill>
                <a:srgbClr val="1E497D"/>
              </a:solidFill>
              <a:latin typeface="Calibri" panose="020F0502020204030204" pitchFamily="34" charset="0"/>
              <a:cs typeface="Calibri" panose="020F0502020204030204" pitchFamily="34" charset="0"/>
            </a:endParaRPr>
          </a:p>
        </p:txBody>
      </p:sp>
      <p:sp>
        <p:nvSpPr>
          <p:cNvPr id="248839" name="Text Box 7"/>
          <p:cNvSpPr txBox="1">
            <a:spLocks noChangeArrowheads="1"/>
          </p:cNvSpPr>
          <p:nvPr/>
        </p:nvSpPr>
        <p:spPr bwMode="auto">
          <a:xfrm>
            <a:off x="2286000" y="4544092"/>
            <a:ext cx="5486400" cy="523208"/>
          </a:xfrm>
          <a:prstGeom prst="rect">
            <a:avLst/>
          </a:prstGeom>
          <a:noFill/>
          <a:ln w="9525">
            <a:noFill/>
            <a:miter lim="800000"/>
            <a:headEnd/>
            <a:tailEnd/>
          </a:ln>
        </p:spPr>
        <p:txBody>
          <a:bodyPr lIns="91430" tIns="45714" rIns="91430" bIns="45714">
            <a:spAutoFit/>
          </a:bodyPr>
          <a:lstStyle/>
          <a:p>
            <a:r>
              <a:rPr lang="en-CA" sz="2800" b="1" dirty="0">
                <a:solidFill>
                  <a:srgbClr val="1E497D"/>
                </a:solidFill>
                <a:latin typeface="Calibri" panose="020F0502020204030204" pitchFamily="34" charset="0"/>
                <a:cs typeface="Calibri" panose="020F0502020204030204" pitchFamily="34" charset="0"/>
              </a:rPr>
              <a:t> E   M      E  R   A   T   U   R   E</a:t>
            </a:r>
            <a:endParaRPr lang="en-US" sz="2800" b="1" dirty="0">
              <a:solidFill>
                <a:srgbClr val="1E497D"/>
              </a:solidFill>
              <a:latin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71CCC37A-2809-DB4F-863E-9FAE128FA38D}"/>
              </a:ext>
            </a:extLst>
          </p:cNvPr>
          <p:cNvSpPr>
            <a:spLocks noGrp="1" noChangeArrowheads="1"/>
          </p:cNvSpPr>
          <p:nvPr>
            <p:ph type="title"/>
          </p:nvPr>
        </p:nvSpPr>
        <p:spPr>
          <a:xfrm>
            <a:off x="457200" y="274638"/>
            <a:ext cx="8229600" cy="1143000"/>
          </a:xfrm>
        </p:spPr>
        <p:txBody>
          <a:bodyPr>
            <a:noAutofit/>
          </a:bodyPr>
          <a:lstStyle/>
          <a:p>
            <a:r>
              <a:rPr lang="en-US" sz="7200" dirty="0"/>
              <a:t>Steps to the Brain</a:t>
            </a:r>
          </a:p>
        </p:txBody>
      </p:sp>
      <p:grpSp>
        <p:nvGrpSpPr>
          <p:cNvPr id="12" name="Group 11">
            <a:extLst>
              <a:ext uri="{FF2B5EF4-FFF2-40B4-BE49-F238E27FC236}">
                <a16:creationId xmlns:a16="http://schemas.microsoft.com/office/drawing/2014/main" id="{52342FF7-AD0E-3A42-B0FE-7CD2C2A1C222}"/>
              </a:ext>
            </a:extLst>
          </p:cNvPr>
          <p:cNvGrpSpPr/>
          <p:nvPr/>
        </p:nvGrpSpPr>
        <p:grpSpPr>
          <a:xfrm>
            <a:off x="7007459" y="4766019"/>
            <a:ext cx="1728926" cy="1769382"/>
            <a:chOff x="7007459" y="4766019"/>
            <a:chExt cx="1728926" cy="1769382"/>
          </a:xfrm>
        </p:grpSpPr>
        <p:pic>
          <p:nvPicPr>
            <p:cNvPr id="13" name="Graphic 12" descr="Footprints">
              <a:extLst>
                <a:ext uri="{FF2B5EF4-FFF2-40B4-BE49-F238E27FC236}">
                  <a16:creationId xmlns:a16="http://schemas.microsoft.com/office/drawing/2014/main" id="{7727966A-5050-544B-B895-836AF71A30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00004">
              <a:off x="8061357" y="4766019"/>
              <a:ext cx="675028" cy="675028"/>
            </a:xfrm>
            <a:prstGeom prst="rect">
              <a:avLst/>
            </a:prstGeom>
          </p:spPr>
        </p:pic>
        <p:pic>
          <p:nvPicPr>
            <p:cNvPr id="14" name="Graphic 13" descr="Footprints">
              <a:extLst>
                <a:ext uri="{FF2B5EF4-FFF2-40B4-BE49-F238E27FC236}">
                  <a16:creationId xmlns:a16="http://schemas.microsoft.com/office/drawing/2014/main" id="{B299A500-82BA-6144-962A-7E5284CE4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7859">
              <a:off x="7861467" y="5708937"/>
              <a:ext cx="621727" cy="621727"/>
            </a:xfrm>
            <a:prstGeom prst="rect">
              <a:avLst/>
            </a:prstGeom>
          </p:spPr>
        </p:pic>
        <p:pic>
          <p:nvPicPr>
            <p:cNvPr id="15" name="Graphic 14" descr="Footprints">
              <a:extLst>
                <a:ext uri="{FF2B5EF4-FFF2-40B4-BE49-F238E27FC236}">
                  <a16:creationId xmlns:a16="http://schemas.microsoft.com/office/drawing/2014/main" id="{9A131413-DDDB-E04C-BEBB-6E20E46D7D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951838">
              <a:off x="7007459" y="5923793"/>
              <a:ext cx="611608" cy="611608"/>
            </a:xfrm>
            <a:prstGeom prst="rect">
              <a:avLst/>
            </a:prstGeom>
          </p:spPr>
        </p:pic>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8836"/>
                                        </p:tgtEl>
                                        <p:attrNameLst>
                                          <p:attrName>style.visibility</p:attrName>
                                        </p:attrNameLst>
                                      </p:cBhvr>
                                      <p:to>
                                        <p:strVal val="visible"/>
                                      </p:to>
                                    </p:set>
                                    <p:animEffect transition="in" filter="blinds(horizontal)">
                                      <p:cBhvr>
                                        <p:cTn id="7" dur="500"/>
                                        <p:tgtEl>
                                          <p:spTgt spid="2488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8837"/>
                                        </p:tgtEl>
                                        <p:attrNameLst>
                                          <p:attrName>style.visibility</p:attrName>
                                        </p:attrNameLst>
                                      </p:cBhvr>
                                      <p:to>
                                        <p:strVal val="visible"/>
                                      </p:to>
                                    </p:set>
                                    <p:animEffect transition="in" filter="blinds(horizontal)">
                                      <p:cBhvr>
                                        <p:cTn id="12" dur="500"/>
                                        <p:tgtEl>
                                          <p:spTgt spid="2488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8838"/>
                                        </p:tgtEl>
                                        <p:attrNameLst>
                                          <p:attrName>style.visibility</p:attrName>
                                        </p:attrNameLst>
                                      </p:cBhvr>
                                      <p:to>
                                        <p:strVal val="visible"/>
                                      </p:to>
                                    </p:set>
                                    <p:animEffect transition="in" filter="blinds(horizontal)">
                                      <p:cBhvr>
                                        <p:cTn id="17" dur="500"/>
                                        <p:tgtEl>
                                          <p:spTgt spid="2488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8839"/>
                                        </p:tgtEl>
                                        <p:attrNameLst>
                                          <p:attrName>style.visibility</p:attrName>
                                        </p:attrNameLst>
                                      </p:cBhvr>
                                      <p:to>
                                        <p:strVal val="visible"/>
                                      </p:to>
                                    </p:set>
                                    <p:animEffect transition="in" filter="blinds(horizontal)">
                                      <p:cBhvr>
                                        <p:cTn id="22" dur="500"/>
                                        <p:tgtEl>
                                          <p:spTgt spid="248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p:bldP spid="248837" grpId="0"/>
      <p:bldP spid="248838" grpId="0"/>
      <p:bldP spid="24883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457201" y="304800"/>
            <a:ext cx="8229600" cy="1143000"/>
          </a:xfrm>
          <a:prstGeom prst="rect">
            <a:avLst/>
          </a:prstGeom>
          <a:noFill/>
          <a:ln w="9525">
            <a:noFill/>
            <a:miter lim="800000"/>
            <a:headEnd/>
            <a:tailEnd/>
          </a:ln>
        </p:spPr>
        <p:txBody>
          <a:bodyPr lIns="91430" tIns="45714" rIns="91430" bIns="45714" anchor="ctr"/>
          <a:lstStyle/>
          <a:p>
            <a:endParaRPr lang="en-US" sz="2400"/>
          </a:p>
        </p:txBody>
      </p:sp>
      <p:sp>
        <p:nvSpPr>
          <p:cNvPr id="37891" name="Rectangle 5"/>
          <p:cNvSpPr>
            <a:spLocks noChangeArrowheads="1"/>
          </p:cNvSpPr>
          <p:nvPr/>
        </p:nvSpPr>
        <p:spPr bwMode="auto">
          <a:xfrm>
            <a:off x="457201" y="2133601"/>
            <a:ext cx="8229600" cy="4525963"/>
          </a:xfrm>
          <a:prstGeom prst="rect">
            <a:avLst/>
          </a:prstGeom>
          <a:noFill/>
          <a:ln w="9525">
            <a:noFill/>
            <a:miter lim="800000"/>
            <a:headEnd/>
            <a:tailEnd/>
          </a:ln>
        </p:spPr>
        <p:txBody>
          <a:bodyPr lIns="91430" tIns="45714" rIns="91430" bIns="45714"/>
          <a:lstStyle/>
          <a:p>
            <a:pPr>
              <a:lnSpc>
                <a:spcPct val="80000"/>
              </a:lnSpc>
            </a:pPr>
            <a:endParaRPr lang="en-US" sz="2400"/>
          </a:p>
        </p:txBody>
      </p:sp>
      <p:sp>
        <p:nvSpPr>
          <p:cNvPr id="37893" name="Title 8"/>
          <p:cNvSpPr>
            <a:spLocks noGrp="1"/>
          </p:cNvSpPr>
          <p:nvPr>
            <p:ph type="title"/>
          </p:nvPr>
        </p:nvSpPr>
        <p:spPr>
          <a:xfrm>
            <a:off x="457200" y="274638"/>
            <a:ext cx="8229600" cy="1143000"/>
          </a:xfrm>
        </p:spPr>
        <p:txBody>
          <a:bodyPr>
            <a:noAutofit/>
          </a:bodyPr>
          <a:lstStyle/>
          <a:p>
            <a:pPr eaLnBrk="1" hangingPunct="1"/>
            <a:r>
              <a:rPr lang="en-US" sz="7200" dirty="0">
                <a:latin typeface="Calibri"/>
                <a:cs typeface="Calibri"/>
              </a:rPr>
              <a:t>Activity Time!</a:t>
            </a:r>
          </a:p>
        </p:txBody>
      </p:sp>
      <p:pic>
        <p:nvPicPr>
          <p:cNvPr id="9" name="Picture 3" descr="C:\Users\Sarah\AppData\Local\Microsoft\Windows\Temporary Internet Files\Content.IE5\1W4LNZSF\MC900285366[1].wmf">
            <a:extLst>
              <a:ext uri="{FF2B5EF4-FFF2-40B4-BE49-F238E27FC236}">
                <a16:creationId xmlns:a16="http://schemas.microsoft.com/office/drawing/2014/main" id="{9CF43DFE-6839-EA41-950A-60D2131E98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51980" y="2114384"/>
            <a:ext cx="6840041" cy="422224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plit orient="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282" y="1766357"/>
            <a:ext cx="2228851" cy="2338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CA" sz="7200" dirty="0"/>
              <a:t>Homunculus</a:t>
            </a:r>
          </a:p>
        </p:txBody>
      </p:sp>
      <p:sp>
        <p:nvSpPr>
          <p:cNvPr id="3" name="Content Placeholder 2"/>
          <p:cNvSpPr>
            <a:spLocks noGrp="1"/>
          </p:cNvSpPr>
          <p:nvPr>
            <p:ph idx="4294967295"/>
          </p:nvPr>
        </p:nvSpPr>
        <p:spPr>
          <a:xfrm>
            <a:off x="700087" y="2203966"/>
            <a:ext cx="8229600" cy="4068763"/>
          </a:xfrm>
          <a:noFill/>
        </p:spPr>
        <p:txBody>
          <a:bodyPr/>
          <a:lstStyle/>
          <a:p>
            <a:pPr marL="0" indent="0">
              <a:buNone/>
            </a:pPr>
            <a:r>
              <a:rPr lang="en-CA" b="1" dirty="0">
                <a:latin typeface="Calibri"/>
                <a:cs typeface="Calibri"/>
              </a:rPr>
              <a:t>Q:</a:t>
            </a:r>
            <a:r>
              <a:rPr lang="en-CA" dirty="0">
                <a:latin typeface="Calibri"/>
                <a:cs typeface="Calibri"/>
              </a:rPr>
              <a:t> What body part has the most </a:t>
            </a:r>
            <a:br>
              <a:rPr lang="en-CA" dirty="0">
                <a:latin typeface="Calibri"/>
                <a:cs typeface="Calibri"/>
              </a:rPr>
            </a:br>
            <a:r>
              <a:rPr lang="en-CA" dirty="0">
                <a:latin typeface="Calibri"/>
                <a:cs typeface="Calibri"/>
              </a:rPr>
              <a:t>sensory receptors?</a:t>
            </a:r>
          </a:p>
        </p:txBody>
      </p:sp>
      <p:pic>
        <p:nvPicPr>
          <p:cNvPr id="303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857" y="3930520"/>
            <a:ext cx="2315435" cy="2705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33861" y="3335764"/>
            <a:ext cx="4519340" cy="584763"/>
          </a:xfrm>
          <a:prstGeom prst="rect">
            <a:avLst/>
          </a:prstGeom>
          <a:noFill/>
        </p:spPr>
        <p:txBody>
          <a:bodyPr wrap="square" lIns="91430" tIns="45714" rIns="91430" bIns="45714" rtlCol="0">
            <a:spAutoFit/>
          </a:bodyPr>
          <a:lstStyle/>
          <a:p>
            <a:r>
              <a:rPr lang="en-CA" sz="3200" b="1" dirty="0">
                <a:solidFill>
                  <a:schemeClr val="tx2"/>
                </a:solidFill>
                <a:latin typeface="Calibri"/>
                <a:cs typeface="Calibri"/>
              </a:rPr>
              <a:t>A:</a:t>
            </a:r>
            <a:r>
              <a:rPr lang="en-CA" sz="3200" dirty="0">
                <a:solidFill>
                  <a:schemeClr val="tx2"/>
                </a:solidFill>
                <a:latin typeface="Calibri"/>
                <a:cs typeface="Calibri"/>
              </a:rPr>
              <a:t> Hands, tongue and lips</a:t>
            </a:r>
            <a:endParaRPr lang="en-CA" sz="3200" b="1" dirty="0">
              <a:solidFill>
                <a:schemeClr val="tx2"/>
              </a:solidFill>
              <a:latin typeface="Calibri"/>
              <a:cs typeface="Calibri"/>
            </a:endParaRPr>
          </a:p>
        </p:txBody>
      </p:sp>
      <p:sp>
        <p:nvSpPr>
          <p:cNvPr id="5" name="TextBox 4"/>
          <p:cNvSpPr txBox="1"/>
          <p:nvPr/>
        </p:nvSpPr>
        <p:spPr>
          <a:xfrm>
            <a:off x="3280410" y="4782261"/>
            <a:ext cx="5154857" cy="1569648"/>
          </a:xfrm>
          <a:prstGeom prst="rect">
            <a:avLst/>
          </a:prstGeom>
          <a:noFill/>
        </p:spPr>
        <p:txBody>
          <a:bodyPr wrap="square" lIns="91430" tIns="45714" rIns="91430" bIns="45714" rtlCol="0">
            <a:spAutoFit/>
          </a:bodyPr>
          <a:lstStyle/>
          <a:p>
            <a:r>
              <a:rPr lang="en-CA" sz="3200" dirty="0">
                <a:latin typeface="Calibri"/>
                <a:cs typeface="Calibri"/>
              </a:rPr>
              <a:t>The bigger the body part on Homunculus, the more you will feel on that body part.</a:t>
            </a:r>
          </a:p>
        </p:txBody>
      </p:sp>
    </p:spTree>
    <p:extLst>
      <p:ext uri="{BB962C8B-B14F-4D97-AF65-F5344CB8AC3E}">
        <p14:creationId xmlns:p14="http://schemas.microsoft.com/office/powerpoint/2010/main" val="322505251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title"/>
          </p:nvPr>
        </p:nvSpPr>
        <p:spPr>
          <a:noFill/>
        </p:spPr>
        <p:txBody>
          <a:bodyPr>
            <a:noAutofit/>
          </a:bodyPr>
          <a:lstStyle/>
          <a:p>
            <a:r>
              <a:rPr lang="en-US" sz="7200" dirty="0"/>
              <a:t>The Neuron</a:t>
            </a:r>
          </a:p>
        </p:txBody>
      </p:sp>
      <p:cxnSp>
        <p:nvCxnSpPr>
          <p:cNvPr id="15365" name="AutoShape 13"/>
          <p:cNvCxnSpPr>
            <a:cxnSpLocks noChangeShapeType="1"/>
          </p:cNvCxnSpPr>
          <p:nvPr/>
        </p:nvCxnSpPr>
        <p:spPr bwMode="auto">
          <a:xfrm>
            <a:off x="2895600" y="5638800"/>
            <a:ext cx="1231818" cy="40310"/>
          </a:xfrm>
          <a:prstGeom prst="straightConnector1">
            <a:avLst/>
          </a:prstGeom>
          <a:noFill/>
          <a:ln w="9525">
            <a:solidFill>
              <a:schemeClr val="tx1"/>
            </a:solidFill>
            <a:round/>
            <a:headEnd/>
            <a:tailEnd type="triangle" w="med" len="med"/>
          </a:ln>
        </p:spPr>
      </p:cxnSp>
      <p:sp>
        <p:nvSpPr>
          <p:cNvPr id="8" name="TextBox 7"/>
          <p:cNvSpPr txBox="1"/>
          <p:nvPr/>
        </p:nvSpPr>
        <p:spPr>
          <a:xfrm>
            <a:off x="5666654" y="3835293"/>
            <a:ext cx="2895600" cy="2554533"/>
          </a:xfrm>
          <a:prstGeom prst="rect">
            <a:avLst/>
          </a:prstGeom>
          <a:noFill/>
        </p:spPr>
        <p:txBody>
          <a:bodyPr wrap="square" lIns="91430" tIns="45714" rIns="91430" bIns="45714" rtlCol="0">
            <a:spAutoFit/>
          </a:bodyPr>
          <a:lstStyle/>
          <a:p>
            <a:pPr marL="0" lvl="2"/>
            <a:r>
              <a:rPr lang="en-US" sz="3200" b="1" dirty="0">
                <a:solidFill>
                  <a:schemeClr val="tx2"/>
                </a:solidFill>
                <a:latin typeface="+mn-lt"/>
              </a:rPr>
              <a:t>Dendrite</a:t>
            </a:r>
            <a:r>
              <a:rPr lang="en-US" sz="3200" dirty="0">
                <a:solidFill>
                  <a:schemeClr val="tx2"/>
                </a:solidFill>
                <a:latin typeface="+mn-lt"/>
              </a:rPr>
              <a:t>: Receives messages from other neurons</a:t>
            </a:r>
          </a:p>
          <a:p>
            <a:endParaRPr lang="en-US" sz="3200" dirty="0">
              <a:solidFill>
                <a:schemeClr val="tx2"/>
              </a:solidFill>
              <a:latin typeface="+mn-lt"/>
            </a:endParaRPr>
          </a:p>
        </p:txBody>
      </p:sp>
      <p:cxnSp>
        <p:nvCxnSpPr>
          <p:cNvPr id="10" name="AutoShape 13"/>
          <p:cNvCxnSpPr>
            <a:cxnSpLocks noChangeShapeType="1"/>
          </p:cNvCxnSpPr>
          <p:nvPr/>
        </p:nvCxnSpPr>
        <p:spPr bwMode="auto">
          <a:xfrm>
            <a:off x="2895600" y="5766862"/>
            <a:ext cx="1353739" cy="283087"/>
          </a:xfrm>
          <a:prstGeom prst="straightConnector1">
            <a:avLst/>
          </a:prstGeom>
          <a:noFill/>
          <a:ln w="9525">
            <a:solidFill>
              <a:schemeClr val="tx1"/>
            </a:solidFill>
            <a:round/>
            <a:headEnd/>
            <a:tailEnd type="triangle" w="med" len="med"/>
          </a:ln>
        </p:spPr>
      </p:cxnSp>
      <p:sp>
        <p:nvSpPr>
          <p:cNvPr id="13" name="TextBox 12"/>
          <p:cNvSpPr txBox="1"/>
          <p:nvPr/>
        </p:nvSpPr>
        <p:spPr>
          <a:xfrm>
            <a:off x="1392563" y="5432895"/>
            <a:ext cx="1501929" cy="492430"/>
          </a:xfrm>
          <a:prstGeom prst="rect">
            <a:avLst/>
          </a:prstGeom>
          <a:noFill/>
        </p:spPr>
        <p:txBody>
          <a:bodyPr wrap="none" lIns="91430" tIns="45714" rIns="91430" bIns="45714" rtlCol="0">
            <a:spAutoFit/>
          </a:bodyPr>
          <a:lstStyle/>
          <a:p>
            <a:r>
              <a:rPr lang="en-US" sz="2600" dirty="0">
                <a:latin typeface="+mn-lt"/>
              </a:rPr>
              <a:t>Dendrites</a:t>
            </a:r>
          </a:p>
        </p:txBody>
      </p:sp>
      <p:sp>
        <p:nvSpPr>
          <p:cNvPr id="12" name="Rectangle 3">
            <a:extLst>
              <a:ext uri="{FF2B5EF4-FFF2-40B4-BE49-F238E27FC236}">
                <a16:creationId xmlns:a16="http://schemas.microsoft.com/office/drawing/2014/main" id="{C232E3AF-D7F8-0C48-96BC-38505F3714C2}"/>
              </a:ext>
            </a:extLst>
          </p:cNvPr>
          <p:cNvSpPr>
            <a:spLocks noChangeArrowheads="1"/>
          </p:cNvSpPr>
          <p:nvPr/>
        </p:nvSpPr>
        <p:spPr bwMode="auto">
          <a:xfrm>
            <a:off x="685800" y="2149945"/>
            <a:ext cx="7970838" cy="2308312"/>
          </a:xfrm>
          <a:prstGeom prst="rect">
            <a:avLst/>
          </a:prstGeom>
          <a:noFill/>
          <a:ln w="9525">
            <a:noFill/>
            <a:miter lim="800000"/>
            <a:headEnd/>
            <a:tailEnd/>
          </a:ln>
        </p:spPr>
        <p:txBody>
          <a:bodyPr lIns="91430" tIns="45714" rIns="91430" bIns="45714">
            <a:spAutoFit/>
          </a:bodyPr>
          <a:lstStyle/>
          <a:p>
            <a:r>
              <a:rPr lang="en-US" sz="3600" dirty="0">
                <a:latin typeface="Calibri"/>
                <a:cs typeface="Calibri"/>
              </a:rPr>
              <a:t>Neurons are different from other cells in our body because they have specialized branches.</a:t>
            </a:r>
          </a:p>
          <a:p>
            <a:pPr lvl="2">
              <a:buFontTx/>
              <a:buChar char="•"/>
            </a:pPr>
            <a:endParaRPr lang="en-US" sz="3600" dirty="0">
              <a:latin typeface="Calibri"/>
              <a:cs typeface="Calibri"/>
            </a:endParaRPr>
          </a:p>
        </p:txBody>
      </p:sp>
      <p:pic>
        <p:nvPicPr>
          <p:cNvPr id="15" name="Picture 14">
            <a:extLst>
              <a:ext uri="{FF2B5EF4-FFF2-40B4-BE49-F238E27FC236}">
                <a16:creationId xmlns:a16="http://schemas.microsoft.com/office/drawing/2014/main" id="{23807709-CBA4-A14D-AD41-17D6C184B56D}"/>
              </a:ext>
            </a:extLst>
          </p:cNvPr>
          <p:cNvPicPr/>
          <p:nvPr/>
        </p:nvPicPr>
        <p:blipFill>
          <a:blip r:embed="rId3"/>
          <a:stretch>
            <a:fillRect/>
          </a:stretch>
        </p:blipFill>
        <p:spPr>
          <a:xfrm>
            <a:off x="3022414" y="3571217"/>
            <a:ext cx="2475329" cy="2986485"/>
          </a:xfrm>
          <a:prstGeom prst="rect">
            <a:avLst/>
          </a:prstGeom>
        </p:spPr>
      </p:pic>
    </p:spTree>
  </p:cSld>
  <p:clrMapOvr>
    <a:masterClrMapping/>
  </p:clrMapOvr>
  <p:transition>
    <p:split orient="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a:latin typeface="Calibri"/>
                <a:cs typeface="Calibri"/>
              </a:rPr>
              <a:t>How do we protect our touch?</a:t>
            </a:r>
          </a:p>
        </p:txBody>
      </p:sp>
      <p:pic>
        <p:nvPicPr>
          <p:cNvPr id="8" name="Picture Placeholder 4" descr="Helmet.jpg">
            <a:extLst>
              <a:ext uri="{FF2B5EF4-FFF2-40B4-BE49-F238E27FC236}">
                <a16:creationId xmlns:a16="http://schemas.microsoft.com/office/drawing/2014/main" id="{8E94D858-45EA-ED49-8923-4785540FBC56}"/>
              </a:ext>
            </a:extLst>
          </p:cNvPr>
          <p:cNvPicPr>
            <a:picLocks noChangeAspect="1"/>
          </p:cNvPicPr>
          <p:nvPr/>
        </p:nvPicPr>
        <p:blipFill>
          <a:blip r:embed="rId3" cstate="print"/>
          <a:stretch>
            <a:fillRect/>
          </a:stretch>
        </p:blipFill>
        <p:spPr>
          <a:xfrm>
            <a:off x="838200" y="1871662"/>
            <a:ext cx="6702425" cy="4757738"/>
          </a:xfrm>
          <a:prstGeom prst="rect">
            <a:avLst/>
          </a:prstGeom>
        </p:spPr>
      </p:pic>
      <p:sp>
        <p:nvSpPr>
          <p:cNvPr id="9" name="Text Placeholder 3">
            <a:extLst>
              <a:ext uri="{FF2B5EF4-FFF2-40B4-BE49-F238E27FC236}">
                <a16:creationId xmlns:a16="http://schemas.microsoft.com/office/drawing/2014/main" id="{F02F12E0-952C-014E-AE51-D782A37FA253}"/>
              </a:ext>
            </a:extLst>
          </p:cNvPr>
          <p:cNvSpPr txBox="1">
            <a:spLocks/>
          </p:cNvSpPr>
          <p:nvPr/>
        </p:nvSpPr>
        <p:spPr>
          <a:xfrm>
            <a:off x="4343400" y="5791200"/>
            <a:ext cx="4953000" cy="609600"/>
          </a:xfrm>
          <a:prstGeom prst="rect">
            <a:avLst/>
          </a:prstGeom>
          <a:noFill/>
        </p:spPr>
        <p:txBody>
          <a:bodyPr vert="horz" lIns="91430" tIns="45714" rIns="91430" bIns="45714" rtlCol="0">
            <a:norm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CA" sz="2800" b="1" dirty="0">
                <a:solidFill>
                  <a:srgbClr val="FF6501"/>
                </a:solidFill>
                <a:effectLst>
                  <a:outerShdw blurRad="38100" dist="38100" dir="2700000" algn="tl">
                    <a:srgbClr val="000000">
                      <a:alpha val="43137"/>
                    </a:srgbClr>
                  </a:outerShdw>
                </a:effectLst>
                <a:latin typeface="Calibri"/>
                <a:cs typeface="Calibri"/>
              </a:rPr>
              <a:t>WEAR A HELMET!!</a:t>
            </a:r>
          </a:p>
        </p:txBody>
      </p:sp>
    </p:spTree>
  </p:cSld>
  <p:clrMapOvr>
    <a:masterClrMapping/>
  </p:clrMapOvr>
  <p:transition>
    <p:split orient="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CA" sz="7200" dirty="0"/>
              <a:t>Concussions</a:t>
            </a:r>
            <a:endParaRPr lang="en-US" sz="7200" dirty="0"/>
          </a:p>
        </p:txBody>
      </p:sp>
      <p:sp>
        <p:nvSpPr>
          <p:cNvPr id="3" name="Content Placeholder 2"/>
          <p:cNvSpPr>
            <a:spLocks noGrp="1"/>
          </p:cNvSpPr>
          <p:nvPr>
            <p:ph idx="4294967295"/>
          </p:nvPr>
        </p:nvSpPr>
        <p:spPr>
          <a:xfrm>
            <a:off x="762000" y="2286001"/>
            <a:ext cx="7772400" cy="1828800"/>
          </a:xfrm>
          <a:solidFill>
            <a:schemeClr val="bg1"/>
          </a:solidFill>
        </p:spPr>
        <p:txBody>
          <a:bodyPr>
            <a:noAutofit/>
          </a:bodyPr>
          <a:lstStyle/>
          <a:p>
            <a:pPr marL="0" indent="0">
              <a:buNone/>
            </a:pPr>
            <a:r>
              <a:rPr lang="en-US" sz="3600" b="1" dirty="0">
                <a:latin typeface="Calibri"/>
                <a:cs typeface="Calibri"/>
              </a:rPr>
              <a:t>Q: </a:t>
            </a:r>
            <a:r>
              <a:rPr lang="en-US" sz="3600" dirty="0">
                <a:latin typeface="Calibri"/>
                <a:cs typeface="Calibri"/>
              </a:rPr>
              <a:t>What is a concussion</a:t>
            </a:r>
            <a:r>
              <a:rPr lang="en-US" sz="3600" i="1" dirty="0">
                <a:latin typeface="Calibri"/>
                <a:cs typeface="Calibri"/>
              </a:rPr>
              <a:t>?</a:t>
            </a:r>
          </a:p>
          <a:p>
            <a:pPr marL="457149" lvl="1" indent="0">
              <a:buNone/>
            </a:pPr>
            <a:endParaRPr lang="en-US" sz="3600" dirty="0">
              <a:latin typeface="Calibri"/>
              <a:cs typeface="Calibri"/>
            </a:endParaRPr>
          </a:p>
          <a:p>
            <a:pPr marL="0" indent="0">
              <a:buNone/>
            </a:pPr>
            <a:endParaRPr lang="en-US" sz="3600" dirty="0">
              <a:latin typeface="Calibri"/>
              <a:cs typeface="Calibri"/>
            </a:endParaRPr>
          </a:p>
        </p:txBody>
      </p:sp>
      <p:sp>
        <p:nvSpPr>
          <p:cNvPr id="5" name="TextBox 4">
            <a:extLst>
              <a:ext uri="{FF2B5EF4-FFF2-40B4-BE49-F238E27FC236}">
                <a16:creationId xmlns:a16="http://schemas.microsoft.com/office/drawing/2014/main" id="{278159BB-C58C-B646-B530-B69BB543F4F4}"/>
              </a:ext>
            </a:extLst>
          </p:cNvPr>
          <p:cNvSpPr txBox="1"/>
          <p:nvPr/>
        </p:nvSpPr>
        <p:spPr>
          <a:xfrm>
            <a:off x="1828800" y="3105840"/>
            <a:ext cx="5486400" cy="646319"/>
          </a:xfrm>
          <a:prstGeom prst="rect">
            <a:avLst/>
          </a:prstGeom>
          <a:noFill/>
        </p:spPr>
        <p:txBody>
          <a:bodyPr wrap="square" lIns="91430" tIns="45714" rIns="91430" bIns="45714" rtlCol="0">
            <a:spAutoFit/>
          </a:bodyPr>
          <a:lstStyle/>
          <a:p>
            <a:r>
              <a:rPr lang="en-CA" sz="3600" b="1" dirty="0">
                <a:solidFill>
                  <a:schemeClr val="tx2"/>
                </a:solidFill>
                <a:latin typeface="Calibri"/>
                <a:cs typeface="Calibri"/>
              </a:rPr>
              <a:t>A:</a:t>
            </a:r>
            <a:r>
              <a:rPr lang="en-CA" sz="3600" dirty="0">
                <a:solidFill>
                  <a:schemeClr val="tx2"/>
                </a:solidFill>
                <a:latin typeface="Calibri"/>
                <a:cs typeface="Calibri"/>
              </a:rPr>
              <a:t> A type of brain injury!</a:t>
            </a:r>
            <a:endParaRPr lang="en-CA" sz="3600" b="1" dirty="0">
              <a:solidFill>
                <a:schemeClr val="tx2"/>
              </a:solidFill>
              <a:latin typeface="Calibri"/>
              <a:cs typeface="Calibri"/>
            </a:endParaRPr>
          </a:p>
        </p:txBody>
      </p:sp>
      <p:sp>
        <p:nvSpPr>
          <p:cNvPr id="6" name="Rectangle 5">
            <a:extLst>
              <a:ext uri="{FF2B5EF4-FFF2-40B4-BE49-F238E27FC236}">
                <a16:creationId xmlns:a16="http://schemas.microsoft.com/office/drawing/2014/main" id="{9F870035-0876-7C41-AD88-24F159FDE845}"/>
              </a:ext>
            </a:extLst>
          </p:cNvPr>
          <p:cNvSpPr/>
          <p:nvPr/>
        </p:nvSpPr>
        <p:spPr>
          <a:xfrm>
            <a:off x="762000" y="4267200"/>
            <a:ext cx="7772400" cy="1754326"/>
          </a:xfrm>
          <a:prstGeom prst="rect">
            <a:avLst/>
          </a:prstGeom>
        </p:spPr>
        <p:txBody>
          <a:bodyPr wrap="square">
            <a:spAutoFit/>
          </a:bodyPr>
          <a:lstStyle/>
          <a:p>
            <a:r>
              <a:rPr lang="en-US" sz="3600" dirty="0">
                <a:latin typeface="Calibri"/>
                <a:cs typeface="Calibri"/>
              </a:rPr>
              <a:t>Any blow to head, face, neck or body, which causes sudden jarring of the brain inside the skull may cause a concussion.</a:t>
            </a:r>
            <a:endParaRPr lang="en-US" sz="3600" dirty="0"/>
          </a:p>
        </p:txBody>
      </p:sp>
    </p:spTree>
    <p:extLst>
      <p:ext uri="{BB962C8B-B14F-4D97-AF65-F5344CB8AC3E}">
        <p14:creationId xmlns:p14="http://schemas.microsoft.com/office/powerpoint/2010/main" val="7284206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Concussions 101 - Dr. Mike Evans</a:t>
            </a:r>
          </a:p>
        </p:txBody>
      </p:sp>
      <p:pic>
        <p:nvPicPr>
          <p:cNvPr id="4" name="Concussions 101, a Primer for Kids and Parents.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rcRect t="1115" b="1115"/>
          <a:stretch>
            <a:fillRect/>
          </a:stretch>
        </p:blipFill>
        <p:spPr>
          <a:xfrm>
            <a:off x="1143000" y="2133600"/>
            <a:ext cx="6858000" cy="3771900"/>
          </a:xfrm>
          <a:ln>
            <a:solidFill>
              <a:schemeClr val="tx1"/>
            </a:solidFill>
          </a:ln>
        </p:spPr>
      </p:pic>
    </p:spTree>
    <p:extLst>
      <p:ext uri="{BB962C8B-B14F-4D97-AF65-F5344CB8AC3E}">
        <p14:creationId xmlns:p14="http://schemas.microsoft.com/office/powerpoint/2010/main" val="763874114"/>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Concussion Symptoms</a:t>
            </a:r>
            <a:endParaRPr lang="en-US" dirty="0"/>
          </a:p>
        </p:txBody>
      </p:sp>
      <p:graphicFrame>
        <p:nvGraphicFramePr>
          <p:cNvPr id="3" name="Table 2">
            <a:extLst>
              <a:ext uri="{FF2B5EF4-FFF2-40B4-BE49-F238E27FC236}">
                <a16:creationId xmlns:a16="http://schemas.microsoft.com/office/drawing/2014/main" id="{B3945713-A70B-7B4C-A7F7-82EF40280715}"/>
              </a:ext>
            </a:extLst>
          </p:cNvPr>
          <p:cNvGraphicFramePr>
            <a:graphicFrameLocks noGrp="1"/>
          </p:cNvGraphicFramePr>
          <p:nvPr>
            <p:extLst>
              <p:ext uri="{D42A27DB-BD31-4B8C-83A1-F6EECF244321}">
                <p14:modId xmlns:p14="http://schemas.microsoft.com/office/powerpoint/2010/main" val="1870497371"/>
              </p:ext>
            </p:extLst>
          </p:nvPr>
        </p:nvGraphicFramePr>
        <p:xfrm>
          <a:off x="457202" y="1905000"/>
          <a:ext cx="8229599" cy="4678362"/>
        </p:xfrm>
        <a:graphic>
          <a:graphicData uri="http://schemas.openxmlformats.org/drawingml/2006/table">
            <a:tbl>
              <a:tblPr firstRow="1" bandRow="1">
                <a:tableStyleId>{5C22544A-7EE6-4342-B048-85BDC9FD1C3A}</a:tableStyleId>
              </a:tblPr>
              <a:tblGrid>
                <a:gridCol w="2173856">
                  <a:extLst>
                    <a:ext uri="{9D8B030D-6E8A-4147-A177-3AD203B41FA5}">
                      <a16:colId xmlns:a16="http://schemas.microsoft.com/office/drawing/2014/main" val="1824107305"/>
                    </a:ext>
                  </a:extLst>
                </a:gridCol>
                <a:gridCol w="1940943">
                  <a:extLst>
                    <a:ext uri="{9D8B030D-6E8A-4147-A177-3AD203B41FA5}">
                      <a16:colId xmlns:a16="http://schemas.microsoft.com/office/drawing/2014/main" val="689414798"/>
                    </a:ext>
                  </a:extLst>
                </a:gridCol>
                <a:gridCol w="2057400">
                  <a:extLst>
                    <a:ext uri="{9D8B030D-6E8A-4147-A177-3AD203B41FA5}">
                      <a16:colId xmlns:a16="http://schemas.microsoft.com/office/drawing/2014/main" val="122005061"/>
                    </a:ext>
                  </a:extLst>
                </a:gridCol>
                <a:gridCol w="2057400">
                  <a:extLst>
                    <a:ext uri="{9D8B030D-6E8A-4147-A177-3AD203B41FA5}">
                      <a16:colId xmlns:a16="http://schemas.microsoft.com/office/drawing/2014/main" val="4182405920"/>
                    </a:ext>
                  </a:extLst>
                </a:gridCol>
              </a:tblGrid>
              <a:tr h="712598">
                <a:tc>
                  <a:txBody>
                    <a:bodyPr/>
                    <a:lstStyle/>
                    <a:p>
                      <a:pPr algn="ctr"/>
                      <a:r>
                        <a:rPr lang="en-US" sz="2000" dirty="0"/>
                        <a:t>Physical</a:t>
                      </a:r>
                    </a:p>
                  </a:txBody>
                  <a:tcPr anchor="ctr">
                    <a:solidFill>
                      <a:schemeClr val="tx1"/>
                    </a:solidFill>
                  </a:tcPr>
                </a:tc>
                <a:tc>
                  <a:txBody>
                    <a:bodyPr/>
                    <a:lstStyle/>
                    <a:p>
                      <a:pPr algn="ctr"/>
                      <a:r>
                        <a:rPr lang="en-US" sz="2000" dirty="0"/>
                        <a:t>Cognitive (Thinking)</a:t>
                      </a:r>
                    </a:p>
                  </a:txBody>
                  <a:tcPr anchor="ctr">
                    <a:solidFill>
                      <a:schemeClr val="tx1"/>
                    </a:solidFill>
                  </a:tcPr>
                </a:tc>
                <a:tc>
                  <a:txBody>
                    <a:bodyPr/>
                    <a:lstStyle/>
                    <a:p>
                      <a:pPr algn="ctr"/>
                      <a:r>
                        <a:rPr lang="en-US" sz="2000" dirty="0"/>
                        <a:t>Emotional</a:t>
                      </a:r>
                    </a:p>
                  </a:txBody>
                  <a:tcPr anchor="ctr">
                    <a:solidFill>
                      <a:schemeClr val="tx1"/>
                    </a:solidFill>
                  </a:tcPr>
                </a:tc>
                <a:tc>
                  <a:txBody>
                    <a:bodyPr/>
                    <a:lstStyle/>
                    <a:p>
                      <a:pPr algn="ctr"/>
                      <a:r>
                        <a:rPr lang="en-US" sz="2000" dirty="0"/>
                        <a:t>Sleep-Related</a:t>
                      </a:r>
                    </a:p>
                  </a:txBody>
                  <a:tcPr anchor="ctr">
                    <a:solidFill>
                      <a:schemeClr val="tx1"/>
                    </a:solidFill>
                  </a:tcPr>
                </a:tc>
                <a:extLst>
                  <a:ext uri="{0D108BD9-81ED-4DB2-BD59-A6C34878D82A}">
                    <a16:rowId xmlns:a16="http://schemas.microsoft.com/office/drawing/2014/main" val="2652887960"/>
                  </a:ext>
                </a:extLst>
              </a:tr>
              <a:tr h="3965764">
                <a:tc>
                  <a:txBody>
                    <a:bodyPr/>
                    <a:lstStyle/>
                    <a:p>
                      <a:pPr marL="234900" indent="-234900">
                        <a:spcAft>
                          <a:spcPts val="600"/>
                        </a:spcAft>
                        <a:buFont typeface="Arial" panose="020B0604020202020204" pitchFamily="34" charset="0"/>
                        <a:buChar char="•"/>
                      </a:pPr>
                      <a:r>
                        <a:rPr lang="en-US" sz="2000" dirty="0"/>
                        <a:t>Headache</a:t>
                      </a:r>
                    </a:p>
                    <a:p>
                      <a:pPr marL="234900" indent="-234900">
                        <a:spcAft>
                          <a:spcPts val="600"/>
                        </a:spcAft>
                        <a:buFont typeface="Arial" panose="020B0604020202020204" pitchFamily="34" charset="0"/>
                        <a:buChar char="•"/>
                      </a:pPr>
                      <a:r>
                        <a:rPr lang="en-US" sz="2000" dirty="0"/>
                        <a:t>Loss of consciousness</a:t>
                      </a:r>
                    </a:p>
                    <a:p>
                      <a:pPr marL="234900" indent="-234900">
                        <a:spcAft>
                          <a:spcPts val="600"/>
                        </a:spcAft>
                        <a:buFont typeface="Arial" panose="020B0604020202020204" pitchFamily="34" charset="0"/>
                        <a:buChar char="•"/>
                      </a:pPr>
                      <a:r>
                        <a:rPr lang="en-US" sz="2000" dirty="0"/>
                        <a:t>Nausea or vomiting</a:t>
                      </a:r>
                    </a:p>
                    <a:p>
                      <a:pPr marL="234900" indent="-234900">
                        <a:spcAft>
                          <a:spcPts val="600"/>
                        </a:spcAft>
                        <a:buFont typeface="Arial" panose="020B0604020202020204" pitchFamily="34" charset="0"/>
                        <a:buChar char="•"/>
                      </a:pPr>
                      <a:r>
                        <a:rPr lang="en-US" sz="2000" dirty="0"/>
                        <a:t>Sensitivity to light or noise</a:t>
                      </a:r>
                    </a:p>
                    <a:p>
                      <a:pPr marL="234900" indent="-234900">
                        <a:spcAft>
                          <a:spcPts val="600"/>
                        </a:spcAft>
                        <a:buFont typeface="Arial" panose="020B0604020202020204" pitchFamily="34" charset="0"/>
                        <a:buChar char="•"/>
                      </a:pPr>
                      <a:r>
                        <a:rPr lang="en-US" sz="2000" dirty="0"/>
                        <a:t>Dizziness</a:t>
                      </a:r>
                    </a:p>
                    <a:p>
                      <a:pPr marL="234900" indent="-234900">
                        <a:spcAft>
                          <a:spcPts val="600"/>
                        </a:spcAft>
                        <a:buFont typeface="Arial" panose="020B0604020202020204" pitchFamily="34" charset="0"/>
                        <a:buChar char="•"/>
                      </a:pPr>
                      <a:r>
                        <a:rPr lang="en-US" sz="2000" dirty="0"/>
                        <a:t>Tired</a:t>
                      </a:r>
                    </a:p>
                    <a:p>
                      <a:pPr marL="234900" indent="-234900">
                        <a:spcAft>
                          <a:spcPts val="600"/>
                        </a:spcAft>
                        <a:buFont typeface="Arial" panose="020B0604020202020204" pitchFamily="34" charset="0"/>
                        <a:buChar char="•"/>
                      </a:pPr>
                      <a:r>
                        <a:rPr lang="en-US" sz="2000" dirty="0"/>
                        <a:t>“Pressure in the head”</a:t>
                      </a:r>
                    </a:p>
                  </a:txBody>
                  <a:tcPr>
                    <a:solidFill>
                      <a:schemeClr val="tx2">
                        <a:lumMod val="40000"/>
                        <a:lumOff val="60000"/>
                      </a:schemeClr>
                    </a:solidFill>
                  </a:tcPr>
                </a:tc>
                <a:tc>
                  <a:txBody>
                    <a:bodyPr/>
                    <a:lstStyle/>
                    <a:p>
                      <a:pPr marL="234900" indent="-234900">
                        <a:spcAft>
                          <a:spcPts val="600"/>
                        </a:spcAft>
                        <a:buFont typeface="Arial" panose="020B0604020202020204" pitchFamily="34" charset="0"/>
                        <a:buChar char="•"/>
                      </a:pPr>
                      <a:r>
                        <a:rPr lang="en-US" sz="2000" dirty="0"/>
                        <a:t>Feeling like </a:t>
                      </a:r>
                      <a:br>
                        <a:rPr lang="en-US" sz="2000" dirty="0"/>
                      </a:br>
                      <a:r>
                        <a:rPr lang="en-US" sz="2000" dirty="0"/>
                        <a:t>“in a fog”</a:t>
                      </a:r>
                    </a:p>
                    <a:p>
                      <a:pPr marL="234900" indent="-234900">
                        <a:spcAft>
                          <a:spcPts val="600"/>
                        </a:spcAft>
                        <a:buFont typeface="Arial" panose="020B0604020202020204" pitchFamily="34" charset="0"/>
                        <a:buChar char="•"/>
                      </a:pPr>
                      <a:r>
                        <a:rPr lang="en-US" sz="2000" dirty="0"/>
                        <a:t>Being confused</a:t>
                      </a:r>
                    </a:p>
                    <a:p>
                      <a:pPr marL="234900" indent="-234900">
                        <a:spcAft>
                          <a:spcPts val="600"/>
                        </a:spcAft>
                        <a:buFont typeface="Arial" panose="020B0604020202020204" pitchFamily="34" charset="0"/>
                        <a:buChar char="•"/>
                      </a:pPr>
                      <a:r>
                        <a:rPr lang="en-US" sz="2000" dirty="0"/>
                        <a:t>Difficulty remembering</a:t>
                      </a:r>
                    </a:p>
                    <a:p>
                      <a:pPr marL="234900" indent="-234900">
                        <a:spcAft>
                          <a:spcPts val="600"/>
                        </a:spcAft>
                        <a:buFont typeface="Arial" panose="020B0604020202020204" pitchFamily="34" charset="0"/>
                        <a:buChar char="•"/>
                      </a:pPr>
                      <a:r>
                        <a:rPr lang="en-US" sz="2000" dirty="0"/>
                        <a:t>Difficulty concentrating</a:t>
                      </a:r>
                    </a:p>
                  </a:txBody>
                  <a:tcPr>
                    <a:solidFill>
                      <a:schemeClr val="accent6">
                        <a:lumMod val="40000"/>
                        <a:lumOff val="60000"/>
                      </a:schemeClr>
                    </a:solidFill>
                  </a:tcPr>
                </a:tc>
                <a:tc>
                  <a:txBody>
                    <a:bodyPr/>
                    <a:lstStyle/>
                    <a:p>
                      <a:pPr marL="234900" indent="-234900">
                        <a:spcAft>
                          <a:spcPts val="600"/>
                        </a:spcAft>
                        <a:buFont typeface="Arial" panose="020B0604020202020204" pitchFamily="34" charset="0"/>
                        <a:buChar char="•"/>
                      </a:pPr>
                      <a:r>
                        <a:rPr lang="en-US" sz="2000" dirty="0"/>
                        <a:t>“I don’t feel </a:t>
                      </a:r>
                      <a:br>
                        <a:rPr lang="en-US" sz="2000" dirty="0"/>
                      </a:br>
                      <a:r>
                        <a:rPr lang="en-US" sz="2000" dirty="0"/>
                        <a:t>like myself”</a:t>
                      </a:r>
                    </a:p>
                    <a:p>
                      <a:pPr marL="234900" indent="-234900">
                        <a:spcAft>
                          <a:spcPts val="600"/>
                        </a:spcAft>
                        <a:buFont typeface="Arial" panose="020B0604020202020204" pitchFamily="34" charset="0"/>
                        <a:buChar char="•"/>
                      </a:pPr>
                      <a:r>
                        <a:rPr lang="en-US" sz="2000" dirty="0"/>
                        <a:t>Moody or grumpy</a:t>
                      </a:r>
                    </a:p>
                    <a:p>
                      <a:pPr marL="234900" indent="-234900">
                        <a:spcAft>
                          <a:spcPts val="600"/>
                        </a:spcAft>
                        <a:buFont typeface="Arial" panose="020B0604020202020204" pitchFamily="34" charset="0"/>
                        <a:buChar char="•"/>
                      </a:pPr>
                      <a:r>
                        <a:rPr lang="en-US" sz="2000" dirty="0"/>
                        <a:t>Sadness</a:t>
                      </a:r>
                    </a:p>
                    <a:p>
                      <a:pPr marL="234900" indent="-234900">
                        <a:spcAft>
                          <a:spcPts val="600"/>
                        </a:spcAft>
                        <a:buFont typeface="Arial" panose="020B0604020202020204" pitchFamily="34" charset="0"/>
                        <a:buChar char="•"/>
                      </a:pPr>
                      <a:r>
                        <a:rPr lang="en-US" sz="2000" dirty="0"/>
                        <a:t>Nervous or anxious</a:t>
                      </a:r>
                    </a:p>
                  </a:txBody>
                  <a:tcPr>
                    <a:solidFill>
                      <a:srgbClr val="FFEE9A"/>
                    </a:solidFill>
                  </a:tcPr>
                </a:tc>
                <a:tc>
                  <a:txBody>
                    <a:bodyPr/>
                    <a:lstStyle/>
                    <a:p>
                      <a:pPr marL="234900" indent="-234900">
                        <a:spcAft>
                          <a:spcPts val="600"/>
                        </a:spcAft>
                        <a:buFont typeface="Arial" panose="020B0604020202020204" pitchFamily="34" charset="0"/>
                        <a:buChar char="•"/>
                      </a:pPr>
                      <a:r>
                        <a:rPr lang="en-US" sz="2000" dirty="0"/>
                        <a:t>Sleep less than usual</a:t>
                      </a:r>
                    </a:p>
                    <a:p>
                      <a:pPr marL="234900" indent="-234900">
                        <a:spcAft>
                          <a:spcPts val="600"/>
                        </a:spcAft>
                        <a:buFont typeface="Arial" panose="020B0604020202020204" pitchFamily="34" charset="0"/>
                        <a:buChar char="•"/>
                      </a:pPr>
                      <a:r>
                        <a:rPr lang="en-US" sz="2000" dirty="0"/>
                        <a:t>Sleep more than usual</a:t>
                      </a:r>
                    </a:p>
                    <a:p>
                      <a:pPr marL="234900" indent="-234900">
                        <a:spcAft>
                          <a:spcPts val="600"/>
                        </a:spcAft>
                        <a:buFont typeface="Arial" panose="020B0604020202020204" pitchFamily="34" charset="0"/>
                        <a:buChar char="•"/>
                      </a:pPr>
                      <a:r>
                        <a:rPr lang="en-US" sz="2000" dirty="0"/>
                        <a:t>Trouble falling asleep</a:t>
                      </a:r>
                    </a:p>
                  </a:txBody>
                  <a:tcPr>
                    <a:solidFill>
                      <a:schemeClr val="accent4">
                        <a:lumMod val="40000"/>
                        <a:lumOff val="60000"/>
                      </a:schemeClr>
                    </a:solidFill>
                  </a:tcPr>
                </a:tc>
                <a:extLst>
                  <a:ext uri="{0D108BD9-81ED-4DB2-BD59-A6C34878D82A}">
                    <a16:rowId xmlns:a16="http://schemas.microsoft.com/office/drawing/2014/main" val="3978160678"/>
                  </a:ext>
                </a:extLst>
              </a:tr>
            </a:tbl>
          </a:graphicData>
        </a:graphic>
      </p:graphicFrame>
    </p:spTree>
    <p:extLst>
      <p:ext uri="{BB962C8B-B14F-4D97-AF65-F5344CB8AC3E}">
        <p14:creationId xmlns:p14="http://schemas.microsoft.com/office/powerpoint/2010/main" val="311852833"/>
      </p:ext>
    </p:extLst>
  </p:cSld>
  <p:clrMapOvr>
    <a:masterClrMapping/>
  </p:clrMapOvr>
  <p:transition>
    <p:split orient="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9D30D0-12DD-9F4E-9C07-5C4A9FC12911}"/>
              </a:ext>
            </a:extLst>
          </p:cNvPr>
          <p:cNvSpPr>
            <a:spLocks noGrp="1"/>
          </p:cNvSpPr>
          <p:nvPr>
            <p:ph type="title"/>
          </p:nvPr>
        </p:nvSpPr>
        <p:spPr/>
        <p:txBody>
          <a:bodyPr>
            <a:noAutofit/>
          </a:bodyPr>
          <a:lstStyle/>
          <a:p>
            <a:r>
              <a:rPr lang="en-US" sz="3600" dirty="0"/>
              <a:t>What if you think you have a concussion?</a:t>
            </a:r>
          </a:p>
        </p:txBody>
      </p:sp>
      <p:sp>
        <p:nvSpPr>
          <p:cNvPr id="4" name="Rectangle 1"/>
          <p:cNvSpPr>
            <a:spLocks noGrp="1"/>
          </p:cNvSpPr>
          <p:nvPr>
            <p:ph idx="4294967295"/>
          </p:nvPr>
        </p:nvSpPr>
        <p:spPr bwMode="auto">
          <a:xfrm>
            <a:off x="2357203" y="3200400"/>
            <a:ext cx="5034197" cy="3505200"/>
          </a:xfrm>
          <a:prstGeom prst="rect">
            <a:avLst/>
          </a:prstGeom>
          <a:solidFill>
            <a:srgbClr val="FFFFFF"/>
          </a:solidFill>
          <a:ln>
            <a:noFill/>
          </a:ln>
        </p:spPr>
        <p:txBody>
          <a:bodyPr vert="horz" wrap="square" lIns="0" tIns="0" rIns="0" bIns="0" numCol="1" anchor="t" anchorCtr="0" compatLnSpc="1">
            <a:prstTxWarp prst="textNoShape">
              <a:avLst/>
            </a:prstTxWarp>
            <a:normAutofit/>
          </a:bodyPr>
          <a:lstStyle/>
          <a:p>
            <a:pPr marL="0" indent="0" fontAlgn="base">
              <a:spcBef>
                <a:spcPct val="0"/>
              </a:spcBef>
              <a:spcAft>
                <a:spcPct val="0"/>
              </a:spcAft>
              <a:buNone/>
            </a:pPr>
            <a:r>
              <a:rPr lang="en-US" sz="4800" b="1" dirty="0">
                <a:solidFill>
                  <a:srgbClr val="000000"/>
                </a:solidFill>
                <a:ea typeface="ÉqÉâÉMÉmäpÉS Pro W3" charset="0"/>
              </a:rPr>
              <a:t>        </a:t>
            </a:r>
            <a:r>
              <a:rPr lang="en-US" sz="4800" b="1" dirty="0">
                <a:solidFill>
                  <a:srgbClr val="D90B00"/>
                </a:solidFill>
                <a:ea typeface="ÉqÉâÉMÉmäpÉS Pro W3" charset="0"/>
              </a:rPr>
              <a:t>S</a:t>
            </a:r>
            <a:r>
              <a:rPr lang="en-US" sz="4800" b="1" dirty="0">
                <a:solidFill>
                  <a:srgbClr val="000000"/>
                </a:solidFill>
                <a:ea typeface="ÉqÉâÉMÉmäpÉS Pro W3" charset="0"/>
              </a:rPr>
              <a:t>top Playing!</a:t>
            </a:r>
          </a:p>
          <a:p>
            <a:pPr marL="0" indent="0" fontAlgn="base">
              <a:spcBef>
                <a:spcPct val="0"/>
              </a:spcBef>
              <a:spcAft>
                <a:spcPct val="0"/>
              </a:spcAft>
              <a:buNone/>
            </a:pPr>
            <a:r>
              <a:rPr lang="en-US" sz="4800" b="1" dirty="0">
                <a:solidFill>
                  <a:srgbClr val="000000"/>
                </a:solidFill>
                <a:ea typeface="ÉqÉâÉMÉmäpÉS Pro W3" charset="0"/>
              </a:rPr>
              <a:t>        </a:t>
            </a:r>
            <a:r>
              <a:rPr lang="en-US" sz="4800" b="1" dirty="0">
                <a:solidFill>
                  <a:srgbClr val="D90B00"/>
                </a:solidFill>
                <a:ea typeface="ÉqÉâÉMÉmäpÉS Pro W3" charset="0"/>
              </a:rPr>
              <a:t>T</a:t>
            </a:r>
            <a:r>
              <a:rPr lang="en-US" sz="4800" b="1" dirty="0">
                <a:solidFill>
                  <a:srgbClr val="000000"/>
                </a:solidFill>
                <a:ea typeface="ÉqÉâÉMÉmäpÉS Pro W3" charset="0"/>
              </a:rPr>
              <a:t>ell an adult,                   Get </a:t>
            </a:r>
            <a:r>
              <a:rPr lang="en-US" sz="4800" b="1" dirty="0">
                <a:solidFill>
                  <a:srgbClr val="D90B00"/>
                </a:solidFill>
                <a:ea typeface="ÉqÉâÉMÉmäpÉS Pro W3" charset="0"/>
              </a:rPr>
              <a:t>A</a:t>
            </a:r>
            <a:r>
              <a:rPr lang="en-US" sz="4800" b="1" dirty="0">
                <a:solidFill>
                  <a:srgbClr val="000000"/>
                </a:solidFill>
                <a:ea typeface="ÉqÉâÉMÉmäpÉS Pro W3" charset="0"/>
              </a:rPr>
              <a:t>ssessed, and</a:t>
            </a:r>
          </a:p>
          <a:p>
            <a:pPr marL="0" indent="0" fontAlgn="base">
              <a:spcBef>
                <a:spcPct val="0"/>
              </a:spcBef>
              <a:spcAft>
                <a:spcPct val="0"/>
              </a:spcAft>
              <a:buNone/>
            </a:pPr>
            <a:r>
              <a:rPr lang="en-US" sz="4800" b="1" dirty="0">
                <a:solidFill>
                  <a:srgbClr val="000000"/>
                </a:solidFill>
                <a:ea typeface="ÉqÉâÉMÉmäpÉS Pro W3" charset="0"/>
              </a:rPr>
              <a:t>        </a:t>
            </a:r>
            <a:r>
              <a:rPr lang="en-US" sz="4800" b="1" dirty="0">
                <a:solidFill>
                  <a:srgbClr val="D90B00"/>
                </a:solidFill>
                <a:ea typeface="ÉqÉâÉMÉmäpÉS Pro W3" charset="0"/>
              </a:rPr>
              <a:t>R</a:t>
            </a:r>
            <a:r>
              <a:rPr lang="en-US" sz="4800" b="1" dirty="0">
                <a:solidFill>
                  <a:srgbClr val="000000"/>
                </a:solidFill>
                <a:ea typeface="ÉqÉâÉMÉmäpÉS Pro W3" charset="0"/>
              </a:rPr>
              <a:t>est!</a:t>
            </a:r>
            <a:endParaRPr lang="en-US" sz="8000" dirty="0">
              <a:ea typeface="ＭＳ Ｐゴシック" charset="0"/>
            </a:endParaRPr>
          </a:p>
        </p:txBody>
      </p:sp>
      <p:grpSp>
        <p:nvGrpSpPr>
          <p:cNvPr id="15" name="Group 14">
            <a:extLst>
              <a:ext uri="{FF2B5EF4-FFF2-40B4-BE49-F238E27FC236}">
                <a16:creationId xmlns:a16="http://schemas.microsoft.com/office/drawing/2014/main" id="{AEF80857-CEB9-9E45-B973-93FB59DFB4A7}"/>
              </a:ext>
            </a:extLst>
          </p:cNvPr>
          <p:cNvGrpSpPr/>
          <p:nvPr/>
        </p:nvGrpSpPr>
        <p:grpSpPr>
          <a:xfrm rot="726372">
            <a:off x="407588" y="4718615"/>
            <a:ext cx="2152736" cy="1935162"/>
            <a:chOff x="381000" y="4572000"/>
            <a:chExt cx="2152736" cy="1935162"/>
          </a:xfrm>
        </p:grpSpPr>
        <p:sp>
          <p:nvSpPr>
            <p:cNvPr id="5" name="AutoShape 2"/>
            <p:cNvSpPr>
              <a:spLocks/>
            </p:cNvSpPr>
            <p:nvPr/>
          </p:nvSpPr>
          <p:spPr bwMode="auto">
            <a:xfrm>
              <a:off x="571500" y="5602287"/>
              <a:ext cx="913238" cy="9048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12700">
              <a:solidFill>
                <a:srgbClr val="000000"/>
              </a:solidFill>
              <a:miter lim="800000"/>
              <a:headEnd/>
              <a:tailEnd/>
            </a:ln>
          </p:spPr>
          <p:txBody>
            <a:bodyPr vert="horz" wrap="square" lIns="101588" tIns="101588" rIns="101588" bIns="101588" numCol="1" anchor="t" anchorCtr="0" compatLnSpc="1">
              <a:prstTxWarp prst="textNoShape">
                <a:avLst/>
              </a:prstTxWarp>
            </a:bodyPr>
            <a:lstStyle/>
            <a:p>
              <a:pPr defTabSz="914298" eaLnBrk="1" hangingPunct="1"/>
              <a:endParaRPr lang="en-US" sz="2400">
                <a:ea typeface="ＭＳ Ｐゴシック" charset="0"/>
              </a:endParaRPr>
            </a:p>
          </p:txBody>
        </p:sp>
        <p:sp>
          <p:nvSpPr>
            <p:cNvPr id="6" name="AutoShape 2"/>
            <p:cNvSpPr>
              <a:spLocks/>
            </p:cNvSpPr>
            <p:nvPr/>
          </p:nvSpPr>
          <p:spPr bwMode="auto">
            <a:xfrm>
              <a:off x="1620498" y="5367380"/>
              <a:ext cx="913238" cy="9048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12700">
              <a:solidFill>
                <a:srgbClr val="000000"/>
              </a:solidFill>
              <a:miter lim="800000"/>
              <a:headEnd/>
              <a:tailEnd/>
            </a:ln>
          </p:spPr>
          <p:txBody>
            <a:bodyPr vert="horz" wrap="square" lIns="101588" tIns="101588" rIns="101588" bIns="101588" numCol="1" anchor="t" anchorCtr="0" compatLnSpc="1">
              <a:prstTxWarp prst="textNoShape">
                <a:avLst/>
              </a:prstTxWarp>
            </a:bodyPr>
            <a:lstStyle/>
            <a:p>
              <a:pPr defTabSz="914298" eaLnBrk="1" hangingPunct="1"/>
              <a:endParaRPr lang="en-US" sz="2400">
                <a:ea typeface="ＭＳ Ｐゴシック" charset="0"/>
              </a:endParaRPr>
            </a:p>
          </p:txBody>
        </p:sp>
        <p:sp>
          <p:nvSpPr>
            <p:cNvPr id="7" name="AutoShape 2"/>
            <p:cNvSpPr>
              <a:spLocks/>
            </p:cNvSpPr>
            <p:nvPr/>
          </p:nvSpPr>
          <p:spPr bwMode="auto">
            <a:xfrm>
              <a:off x="381000" y="4572000"/>
              <a:ext cx="913238" cy="9048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12700">
              <a:solidFill>
                <a:srgbClr val="000000"/>
              </a:solidFill>
              <a:miter lim="800000"/>
              <a:headEnd/>
              <a:tailEnd/>
            </a:ln>
          </p:spPr>
          <p:txBody>
            <a:bodyPr vert="horz" wrap="square" lIns="101588" tIns="101588" rIns="101588" bIns="101588" numCol="1" anchor="t" anchorCtr="0" compatLnSpc="1">
              <a:prstTxWarp prst="textNoShape">
                <a:avLst/>
              </a:prstTxWarp>
            </a:bodyPr>
            <a:lstStyle/>
            <a:p>
              <a:pPr defTabSz="914298" eaLnBrk="1" hangingPunct="1"/>
              <a:endParaRPr lang="en-US" sz="2400">
                <a:ea typeface="ＭＳ Ｐゴシック" charset="0"/>
              </a:endParaRPr>
            </a:p>
          </p:txBody>
        </p:sp>
      </p:grpSp>
      <p:grpSp>
        <p:nvGrpSpPr>
          <p:cNvPr id="14" name="Group 13">
            <a:extLst>
              <a:ext uri="{FF2B5EF4-FFF2-40B4-BE49-F238E27FC236}">
                <a16:creationId xmlns:a16="http://schemas.microsoft.com/office/drawing/2014/main" id="{63AACEF2-AB9D-974A-84CE-1DC3488A79FD}"/>
              </a:ext>
            </a:extLst>
          </p:cNvPr>
          <p:cNvGrpSpPr/>
          <p:nvPr/>
        </p:nvGrpSpPr>
        <p:grpSpPr>
          <a:xfrm>
            <a:off x="6172200" y="1614051"/>
            <a:ext cx="2545636" cy="2189604"/>
            <a:chOff x="6540835" y="1381125"/>
            <a:chExt cx="2545636" cy="2189604"/>
          </a:xfrm>
        </p:grpSpPr>
        <p:sp>
          <p:nvSpPr>
            <p:cNvPr id="9" name="AutoShape 2"/>
            <p:cNvSpPr>
              <a:spLocks/>
            </p:cNvSpPr>
            <p:nvPr/>
          </p:nvSpPr>
          <p:spPr bwMode="auto">
            <a:xfrm>
              <a:off x="7342168" y="2665854"/>
              <a:ext cx="913238" cy="9048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12700">
              <a:solidFill>
                <a:srgbClr val="000000"/>
              </a:solidFill>
              <a:miter lim="800000"/>
              <a:headEnd/>
              <a:tailEnd/>
            </a:ln>
          </p:spPr>
          <p:txBody>
            <a:bodyPr vert="horz" wrap="square" lIns="101588" tIns="101588" rIns="101588" bIns="101588" numCol="1" anchor="t" anchorCtr="0" compatLnSpc="1">
              <a:prstTxWarp prst="textNoShape">
                <a:avLst/>
              </a:prstTxWarp>
            </a:bodyPr>
            <a:lstStyle/>
            <a:p>
              <a:pPr defTabSz="914298" eaLnBrk="1" hangingPunct="1"/>
              <a:endParaRPr lang="en-US" sz="2400">
                <a:ea typeface="ＭＳ Ｐゴシック" charset="0"/>
              </a:endParaRPr>
            </a:p>
          </p:txBody>
        </p:sp>
        <p:sp>
          <p:nvSpPr>
            <p:cNvPr id="10" name="AutoShape 2"/>
            <p:cNvSpPr>
              <a:spLocks/>
            </p:cNvSpPr>
            <p:nvPr/>
          </p:nvSpPr>
          <p:spPr bwMode="auto">
            <a:xfrm>
              <a:off x="6540835" y="1698012"/>
              <a:ext cx="913238" cy="9048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12700">
              <a:solidFill>
                <a:srgbClr val="000000"/>
              </a:solidFill>
              <a:miter lim="800000"/>
              <a:headEnd/>
              <a:tailEnd/>
            </a:ln>
          </p:spPr>
          <p:txBody>
            <a:bodyPr vert="horz" wrap="square" lIns="101588" tIns="101588" rIns="101588" bIns="101588" numCol="1" anchor="t" anchorCtr="0" compatLnSpc="1">
              <a:prstTxWarp prst="textNoShape">
                <a:avLst/>
              </a:prstTxWarp>
            </a:bodyPr>
            <a:lstStyle/>
            <a:p>
              <a:pPr defTabSz="914298" eaLnBrk="1" hangingPunct="1"/>
              <a:endParaRPr lang="en-US" sz="2400">
                <a:ea typeface="ＭＳ Ｐゴシック" charset="0"/>
              </a:endParaRPr>
            </a:p>
          </p:txBody>
        </p:sp>
        <p:sp>
          <p:nvSpPr>
            <p:cNvPr id="11" name="AutoShape 2"/>
            <p:cNvSpPr>
              <a:spLocks/>
            </p:cNvSpPr>
            <p:nvPr/>
          </p:nvSpPr>
          <p:spPr bwMode="auto">
            <a:xfrm>
              <a:off x="7529391" y="1381125"/>
              <a:ext cx="913238" cy="9048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12700">
              <a:solidFill>
                <a:srgbClr val="000000"/>
              </a:solidFill>
              <a:miter lim="800000"/>
              <a:headEnd/>
              <a:tailEnd/>
            </a:ln>
          </p:spPr>
          <p:txBody>
            <a:bodyPr vert="horz" wrap="square" lIns="101588" tIns="101588" rIns="101588" bIns="101588" numCol="1" anchor="t" anchorCtr="0" compatLnSpc="1">
              <a:prstTxWarp prst="textNoShape">
                <a:avLst/>
              </a:prstTxWarp>
            </a:bodyPr>
            <a:lstStyle/>
            <a:p>
              <a:pPr defTabSz="914298" eaLnBrk="1" hangingPunct="1"/>
              <a:endParaRPr lang="en-US" sz="2400">
                <a:ea typeface="ＭＳ Ｐゴシック" charset="0"/>
              </a:endParaRPr>
            </a:p>
          </p:txBody>
        </p:sp>
        <p:sp>
          <p:nvSpPr>
            <p:cNvPr id="12" name="AutoShape 2"/>
            <p:cNvSpPr>
              <a:spLocks/>
            </p:cNvSpPr>
            <p:nvPr/>
          </p:nvSpPr>
          <p:spPr bwMode="auto">
            <a:xfrm>
              <a:off x="8173233" y="2120800"/>
              <a:ext cx="913238" cy="9048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12700">
              <a:solidFill>
                <a:srgbClr val="000000"/>
              </a:solidFill>
              <a:miter lim="800000"/>
              <a:headEnd/>
              <a:tailEnd/>
            </a:ln>
          </p:spPr>
          <p:txBody>
            <a:bodyPr vert="horz" wrap="square" lIns="101588" tIns="101588" rIns="101588" bIns="101588" numCol="1" anchor="t" anchorCtr="0" compatLnSpc="1">
              <a:prstTxWarp prst="textNoShape">
                <a:avLst/>
              </a:prstTxWarp>
            </a:bodyPr>
            <a:lstStyle/>
            <a:p>
              <a:pPr defTabSz="914298" eaLnBrk="1" hangingPunct="1"/>
              <a:endParaRPr lang="en-US" sz="2400">
                <a:ea typeface="ＭＳ Ｐゴシック" charset="0"/>
              </a:endParaRPr>
            </a:p>
          </p:txBody>
        </p:sp>
      </p:grpSp>
      <p:sp>
        <p:nvSpPr>
          <p:cNvPr id="8" name="TextBox 7">
            <a:extLst>
              <a:ext uri="{FF2B5EF4-FFF2-40B4-BE49-F238E27FC236}">
                <a16:creationId xmlns:a16="http://schemas.microsoft.com/office/drawing/2014/main" id="{8161CA9E-5F5D-D440-BC5B-BB74BE2439DE}"/>
              </a:ext>
            </a:extLst>
          </p:cNvPr>
          <p:cNvSpPr txBox="1"/>
          <p:nvPr/>
        </p:nvSpPr>
        <p:spPr>
          <a:xfrm>
            <a:off x="846158" y="1943135"/>
            <a:ext cx="2016193" cy="830997"/>
          </a:xfrm>
          <a:prstGeom prst="rect">
            <a:avLst/>
          </a:prstGeom>
          <a:noFill/>
        </p:spPr>
        <p:txBody>
          <a:bodyPr wrap="none" rtlCol="0">
            <a:spAutoFit/>
          </a:bodyPr>
          <a:lstStyle/>
          <a:p>
            <a:r>
              <a:rPr lang="en-US" sz="4800" b="1" dirty="0">
                <a:solidFill>
                  <a:srgbClr val="D91300"/>
                </a:solidFill>
                <a:latin typeface="Calibri" panose="020F0502020204030204" pitchFamily="34" charset="0"/>
                <a:cs typeface="Calibri" panose="020F0502020204030204" pitchFamily="34" charset="0"/>
              </a:rPr>
              <a:t>S-T-A-R</a:t>
            </a:r>
          </a:p>
        </p:txBody>
      </p:sp>
      <p:pic>
        <p:nvPicPr>
          <p:cNvPr id="26" name="Picture 25">
            <a:extLst>
              <a:ext uri="{FF2B5EF4-FFF2-40B4-BE49-F238E27FC236}">
                <a16:creationId xmlns:a16="http://schemas.microsoft.com/office/drawing/2014/main" id="{D52D4AE8-9E69-4143-BED3-77AC12165E5C}"/>
              </a:ext>
            </a:extLst>
          </p:cNvPr>
          <p:cNvPicPr>
            <a:picLocks noChangeAspect="1"/>
          </p:cNvPicPr>
          <p:nvPr/>
        </p:nvPicPr>
        <p:blipFill>
          <a:blip r:embed="rId3"/>
          <a:stretch>
            <a:fillRect/>
          </a:stretch>
        </p:blipFill>
        <p:spPr>
          <a:xfrm rot="6488645">
            <a:off x="2665201" y="2190040"/>
            <a:ext cx="1095608" cy="1095608"/>
          </a:xfrm>
          <a:prstGeom prst="rect">
            <a:avLst/>
          </a:prstGeom>
        </p:spPr>
      </p:pic>
    </p:spTree>
    <p:extLst>
      <p:ext uri="{BB962C8B-B14F-4D97-AF65-F5344CB8AC3E}">
        <p14:creationId xmlns:p14="http://schemas.microsoft.com/office/powerpoint/2010/main" val="1023847408"/>
      </p:ext>
    </p:extLst>
  </p:cSld>
  <p:clrMapOvr>
    <a:masterClrMapping/>
  </p:clrMapOvr>
  <p:transition>
    <p:split orient="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Autofit/>
          </a:bodyPr>
          <a:lstStyle/>
          <a:p>
            <a:pPr>
              <a:defRPr/>
            </a:pPr>
            <a:r>
              <a:rPr lang="en-US" sz="7200" dirty="0"/>
              <a:t>Summary</a:t>
            </a:r>
          </a:p>
        </p:txBody>
      </p:sp>
      <p:sp>
        <p:nvSpPr>
          <p:cNvPr id="87043" name="Rectangle 3"/>
          <p:cNvSpPr>
            <a:spLocks noGrp="1" noChangeArrowheads="1"/>
          </p:cNvSpPr>
          <p:nvPr>
            <p:ph idx="4294967295"/>
          </p:nvPr>
        </p:nvSpPr>
        <p:spPr>
          <a:xfrm>
            <a:off x="704850" y="2087562"/>
            <a:ext cx="7734300" cy="3763963"/>
          </a:xfrm>
          <a:solidFill>
            <a:schemeClr val="bg1"/>
          </a:solidFill>
        </p:spPr>
        <p:txBody>
          <a:bodyPr>
            <a:noAutofit/>
          </a:bodyPr>
          <a:lstStyle/>
          <a:p>
            <a:pPr>
              <a:buNone/>
            </a:pPr>
            <a:r>
              <a:rPr kumimoji="0" lang="en-US" b="1" dirty="0">
                <a:latin typeface="Calibri"/>
                <a:cs typeface="Calibri"/>
              </a:rPr>
              <a:t>Q: </a:t>
            </a:r>
            <a:r>
              <a:rPr kumimoji="0" lang="en-US" dirty="0">
                <a:latin typeface="Calibri"/>
                <a:cs typeface="Calibri"/>
              </a:rPr>
              <a:t>Why is it important to protect </a:t>
            </a:r>
            <a:r>
              <a:rPr lang="en-US" dirty="0">
                <a:latin typeface="Calibri"/>
                <a:cs typeface="Calibri"/>
              </a:rPr>
              <a:t>y</a:t>
            </a:r>
            <a:r>
              <a:rPr kumimoji="0" lang="en-US" dirty="0">
                <a:latin typeface="Calibri"/>
                <a:cs typeface="Calibri"/>
              </a:rPr>
              <a:t>our brain?</a:t>
            </a:r>
          </a:p>
          <a:p>
            <a:pPr lvl="1">
              <a:buFont typeface="Arial" panose="020B0604020202020204" pitchFamily="34" charset="0"/>
              <a:buChar char="•"/>
            </a:pPr>
            <a:r>
              <a:rPr kumimoji="0" lang="en-US" sz="3200" dirty="0">
                <a:latin typeface="Calibri"/>
                <a:cs typeface="Calibri"/>
              </a:rPr>
              <a:t>Smell</a:t>
            </a:r>
          </a:p>
          <a:p>
            <a:pPr lvl="1">
              <a:buFont typeface="Arial" panose="020B0604020202020204" pitchFamily="34" charset="0"/>
              <a:buChar char="•"/>
            </a:pPr>
            <a:r>
              <a:rPr kumimoji="0" lang="en-US" sz="3200" dirty="0">
                <a:latin typeface="Calibri"/>
                <a:cs typeface="Calibri"/>
              </a:rPr>
              <a:t>Taste </a:t>
            </a:r>
          </a:p>
          <a:p>
            <a:pPr lvl="1">
              <a:buFont typeface="Arial" panose="020B0604020202020204" pitchFamily="34" charset="0"/>
              <a:buChar char="•"/>
            </a:pPr>
            <a:r>
              <a:rPr kumimoji="0" lang="en-US" sz="3200" dirty="0">
                <a:latin typeface="Calibri"/>
                <a:cs typeface="Calibri"/>
              </a:rPr>
              <a:t>Vision</a:t>
            </a:r>
          </a:p>
          <a:p>
            <a:pPr lvl="1">
              <a:buFont typeface="Arial" panose="020B0604020202020204" pitchFamily="34" charset="0"/>
              <a:buChar char="•"/>
            </a:pPr>
            <a:r>
              <a:rPr kumimoji="0" lang="en-US" sz="3200" dirty="0">
                <a:latin typeface="Calibri"/>
                <a:cs typeface="Calibri"/>
              </a:rPr>
              <a:t>Hearing </a:t>
            </a:r>
          </a:p>
          <a:p>
            <a:pPr lvl="1">
              <a:buFont typeface="Arial" panose="020B0604020202020204" pitchFamily="34" charset="0"/>
              <a:buChar char="•"/>
            </a:pPr>
            <a:r>
              <a:rPr kumimoji="0" lang="en-US" sz="3200" dirty="0">
                <a:latin typeface="Calibri"/>
                <a:cs typeface="Calibri"/>
              </a:rPr>
              <a:t>Touch</a:t>
            </a:r>
          </a:p>
        </p:txBody>
      </p:sp>
      <p:pic>
        <p:nvPicPr>
          <p:cNvPr id="94212" name="Picture 5" descr="Brain_Runner_300"/>
          <p:cNvPicPr>
            <a:picLocks noChangeAspect="1" noChangeArrowheads="1"/>
          </p:cNvPicPr>
          <p:nvPr/>
        </p:nvPicPr>
        <p:blipFill>
          <a:blip r:embed="rId3" cstate="print"/>
          <a:srcRect/>
          <a:stretch>
            <a:fillRect/>
          </a:stretch>
        </p:blipFill>
        <p:spPr bwMode="auto">
          <a:xfrm>
            <a:off x="4038600" y="3048000"/>
            <a:ext cx="3505200" cy="2803525"/>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0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0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0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800" dirty="0"/>
              <a:t>How do we protect our brain?</a:t>
            </a:r>
          </a:p>
        </p:txBody>
      </p:sp>
      <p:pic>
        <p:nvPicPr>
          <p:cNvPr id="7" name="Picture Placeholder 4" descr="Helmet.jpg">
            <a:extLst>
              <a:ext uri="{FF2B5EF4-FFF2-40B4-BE49-F238E27FC236}">
                <a16:creationId xmlns:a16="http://schemas.microsoft.com/office/drawing/2014/main" id="{FC70E5ED-9456-A947-B8E4-D63B28124093}"/>
              </a:ext>
            </a:extLst>
          </p:cNvPr>
          <p:cNvPicPr>
            <a:picLocks noChangeAspect="1"/>
          </p:cNvPicPr>
          <p:nvPr/>
        </p:nvPicPr>
        <p:blipFill>
          <a:blip r:embed="rId3" cstate="print"/>
          <a:stretch>
            <a:fillRect/>
          </a:stretch>
        </p:blipFill>
        <p:spPr>
          <a:xfrm>
            <a:off x="838200" y="1871662"/>
            <a:ext cx="6702425" cy="4757738"/>
          </a:xfrm>
          <a:prstGeom prst="rect">
            <a:avLst/>
          </a:prstGeom>
        </p:spPr>
      </p:pic>
      <p:sp>
        <p:nvSpPr>
          <p:cNvPr id="8" name="Text Placeholder 3">
            <a:extLst>
              <a:ext uri="{FF2B5EF4-FFF2-40B4-BE49-F238E27FC236}">
                <a16:creationId xmlns:a16="http://schemas.microsoft.com/office/drawing/2014/main" id="{0122DD3E-50B6-2A41-B5D4-AC4F433BE141}"/>
              </a:ext>
            </a:extLst>
          </p:cNvPr>
          <p:cNvSpPr txBox="1">
            <a:spLocks/>
          </p:cNvSpPr>
          <p:nvPr/>
        </p:nvSpPr>
        <p:spPr>
          <a:xfrm>
            <a:off x="4343400" y="5791200"/>
            <a:ext cx="4953000" cy="609600"/>
          </a:xfrm>
          <a:prstGeom prst="rect">
            <a:avLst/>
          </a:prstGeom>
          <a:noFill/>
        </p:spPr>
        <p:txBody>
          <a:bodyPr vert="horz" lIns="91430" tIns="45714" rIns="91430" bIns="45714" rtlCol="0">
            <a:normAutofit/>
          </a:bodyPr>
          <a:lstStyle>
            <a:lvl1pPr marL="342862" indent="-342862" algn="l" defTabSz="9142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CA" sz="2800" b="1" dirty="0">
                <a:solidFill>
                  <a:srgbClr val="FF6501"/>
                </a:solidFill>
                <a:effectLst>
                  <a:outerShdw blurRad="38100" dist="38100" dir="2700000" algn="tl">
                    <a:srgbClr val="000000">
                      <a:alpha val="43137"/>
                    </a:srgbClr>
                  </a:outerShdw>
                </a:effectLst>
                <a:latin typeface="Calibri"/>
                <a:cs typeface="Calibri"/>
              </a:rPr>
              <a:t>WEAR A HELMET!!</a:t>
            </a:r>
          </a:p>
        </p:txBody>
      </p:sp>
    </p:spTree>
  </p:cSld>
  <p:clrMapOvr>
    <a:masterClrMapping/>
  </p:clrMapOvr>
  <p:transition>
    <p:split orient="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cstate="print"/>
          <a:srcRect/>
          <a:stretch>
            <a:fillRect/>
          </a:stretch>
        </p:blipFill>
        <p:spPr bwMode="auto">
          <a:xfrm>
            <a:off x="809625" y="2057400"/>
            <a:ext cx="7524749" cy="4332431"/>
          </a:xfrm>
          <a:prstGeom prst="rect">
            <a:avLst/>
          </a:prstGeom>
          <a:ln>
            <a:noFill/>
          </a:ln>
          <a:effectLst>
            <a:softEdge rad="112500"/>
          </a:effectLst>
        </p:spPr>
      </p:pic>
      <p:sp>
        <p:nvSpPr>
          <p:cNvPr id="2" name="Title 1"/>
          <p:cNvSpPr>
            <a:spLocks noGrp="1"/>
          </p:cNvSpPr>
          <p:nvPr>
            <p:ph type="title"/>
          </p:nvPr>
        </p:nvSpPr>
        <p:spPr/>
        <p:txBody>
          <a:bodyPr>
            <a:noAutofit/>
          </a:bodyPr>
          <a:lstStyle/>
          <a:p>
            <a:r>
              <a:rPr lang="en-CA" sz="7200" dirty="0"/>
              <a:t>2-V-1 Rule</a:t>
            </a:r>
          </a:p>
        </p:txBody>
      </p:sp>
    </p:spTree>
  </p:cSld>
  <p:clrMapOvr>
    <a:masterClrMapping/>
  </p:clrMapOvr>
  <p:transition>
    <p:split orient="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nual Input 5"/>
          <p:cNvSpPr/>
          <p:nvPr/>
        </p:nvSpPr>
        <p:spPr>
          <a:xfrm rot="10800000">
            <a:off x="457200" y="76201"/>
            <a:ext cx="8352928" cy="1752599"/>
          </a:xfrm>
          <a:prstGeom prst="flowChartManualInput">
            <a:avLst/>
          </a:prstGeom>
          <a:solidFill>
            <a:srgbClr val="B8D02C"/>
          </a:solidFill>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CA">
              <a:latin typeface="Calibri"/>
              <a:cs typeface="Calibri"/>
            </a:endParaRPr>
          </a:p>
        </p:txBody>
      </p:sp>
      <p:sp>
        <p:nvSpPr>
          <p:cNvPr id="29698" name="Rectangle 2"/>
          <p:cNvSpPr>
            <a:spLocks noGrp="1" noChangeArrowheads="1"/>
          </p:cNvSpPr>
          <p:nvPr>
            <p:ph type="title" idx="4294967295"/>
          </p:nvPr>
        </p:nvSpPr>
        <p:spPr>
          <a:xfrm>
            <a:off x="457200" y="274638"/>
            <a:ext cx="8229600" cy="1143000"/>
          </a:xfrm>
        </p:spPr>
        <p:txBody>
          <a:bodyPr>
            <a:noAutofit/>
          </a:bodyPr>
          <a:lstStyle/>
          <a:p>
            <a:r>
              <a:rPr lang="en-US" sz="7200" dirty="0">
                <a:latin typeface="Calibri"/>
                <a:cs typeface="Calibri"/>
              </a:rPr>
              <a:t>Questions</a:t>
            </a:r>
          </a:p>
        </p:txBody>
      </p:sp>
      <p:sp>
        <p:nvSpPr>
          <p:cNvPr id="30723" name="Rectangle 3"/>
          <p:cNvSpPr>
            <a:spLocks noGrp="1" noChangeArrowheads="1"/>
          </p:cNvSpPr>
          <p:nvPr>
            <p:ph idx="4294967295"/>
          </p:nvPr>
        </p:nvSpPr>
        <p:spPr>
          <a:xfrm>
            <a:off x="1235866" y="2027239"/>
            <a:ext cx="6672269" cy="3992563"/>
          </a:xfrm>
          <a:noFill/>
          <a:ln w="19050">
            <a:solidFill>
              <a:srgbClr val="FFFFFF"/>
            </a:solidFill>
          </a:ln>
        </p:spPr>
        <p:txBody>
          <a:bodyPr>
            <a:normAutofit/>
          </a:bodyPr>
          <a:lstStyle/>
          <a:p>
            <a:pPr marL="0" indent="0">
              <a:buNone/>
            </a:pPr>
            <a:r>
              <a:rPr lang="en-US" sz="3600" b="1" dirty="0">
                <a:latin typeface="Calibri"/>
                <a:ea typeface="SimSun" pitchFamily="2" charset="-122"/>
                <a:cs typeface="Calibri"/>
              </a:rPr>
              <a:t>Q:</a:t>
            </a:r>
            <a:r>
              <a:rPr lang="en-US" sz="3600" dirty="0">
                <a:latin typeface="Calibri"/>
                <a:ea typeface="SimSun" pitchFamily="2" charset="-122"/>
                <a:cs typeface="Calibri"/>
              </a:rPr>
              <a:t> Should you wear a helmet over a baseball hat or high ponytail?  </a:t>
            </a:r>
          </a:p>
          <a:p>
            <a:pPr>
              <a:buFontTx/>
              <a:buNone/>
            </a:pPr>
            <a:endParaRPr lang="en-US" sz="3600" dirty="0">
              <a:latin typeface="Calibri"/>
              <a:cs typeface="Calibri"/>
            </a:endParaRPr>
          </a:p>
        </p:txBody>
      </p:sp>
      <p:pic>
        <p:nvPicPr>
          <p:cNvPr id="3" name="Picture 2">
            <a:extLst>
              <a:ext uri="{FF2B5EF4-FFF2-40B4-BE49-F238E27FC236}">
                <a16:creationId xmlns:a16="http://schemas.microsoft.com/office/drawing/2014/main" id="{56707F14-72B9-BE4B-973D-B6B44A32F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546" y="3429000"/>
            <a:ext cx="3810909" cy="3048727"/>
          </a:xfrm>
          <a:prstGeom prst="rect">
            <a:avLst/>
          </a:prstGeom>
        </p:spPr>
      </p:pic>
    </p:spTree>
    <p:extLst>
      <p:ext uri="{BB962C8B-B14F-4D97-AF65-F5344CB8AC3E}">
        <p14:creationId xmlns:p14="http://schemas.microsoft.com/office/powerpoint/2010/main" val="3281798185"/>
      </p:ext>
    </p:extLst>
  </p:cSld>
  <p:clrMapOvr>
    <a:masterClrMapping/>
  </p:clrMapOvr>
  <p:transition>
    <p:split orient="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7200" dirty="0">
                <a:latin typeface="Calibri"/>
                <a:cs typeface="Calibri"/>
              </a:rPr>
              <a:t>Touch a Brain!</a:t>
            </a:r>
          </a:p>
        </p:txBody>
      </p:sp>
      <p:sp>
        <p:nvSpPr>
          <p:cNvPr id="3" name="Content Placeholder 2"/>
          <p:cNvSpPr>
            <a:spLocks noGrp="1"/>
          </p:cNvSpPr>
          <p:nvPr>
            <p:ph idx="4294967295"/>
          </p:nvPr>
        </p:nvSpPr>
        <p:spPr>
          <a:xfrm>
            <a:off x="572126" y="2133600"/>
            <a:ext cx="8077200" cy="3916362"/>
          </a:xfrm>
          <a:solidFill>
            <a:schemeClr val="bg1"/>
          </a:solidFill>
        </p:spPr>
        <p:txBody>
          <a:bodyPr>
            <a:normAutofit/>
          </a:bodyPr>
          <a:lstStyle/>
          <a:p>
            <a:pPr marL="0" indent="0">
              <a:buNone/>
            </a:pPr>
            <a:r>
              <a:rPr lang="en-CA" sz="3600" dirty="0">
                <a:latin typeface="Calibri"/>
                <a:cs typeface="Calibri"/>
              </a:rPr>
              <a:t>Your brain is fragile. Why do you think it’s important to protect it?</a:t>
            </a:r>
          </a:p>
        </p:txBody>
      </p:sp>
      <p:pic>
        <p:nvPicPr>
          <p:cNvPr id="4" name="Picture 3">
            <a:extLst>
              <a:ext uri="{FF2B5EF4-FFF2-40B4-BE49-F238E27FC236}">
                <a16:creationId xmlns:a16="http://schemas.microsoft.com/office/drawing/2014/main" id="{30C4A20E-B3BD-174D-821D-0F0A5C6DB212}"/>
              </a:ext>
            </a:extLst>
          </p:cNvPr>
          <p:cNvPicPr>
            <a:picLocks noChangeAspect="1"/>
          </p:cNvPicPr>
          <p:nvPr/>
        </p:nvPicPr>
        <p:blipFill>
          <a:blip r:embed="rId3"/>
          <a:stretch>
            <a:fillRect/>
          </a:stretch>
        </p:blipFill>
        <p:spPr>
          <a:xfrm flipH="1">
            <a:off x="4343400" y="3447393"/>
            <a:ext cx="3555994" cy="2939138"/>
          </a:xfrm>
          <a:prstGeom prst="rect">
            <a:avLst/>
          </a:prstGeom>
        </p:spPr>
      </p:pic>
    </p:spTree>
    <p:extLst>
      <p:ext uri="{BB962C8B-B14F-4D97-AF65-F5344CB8AC3E}">
        <p14:creationId xmlns:p14="http://schemas.microsoft.com/office/powerpoint/2010/main" val="3305292836"/>
      </p:ext>
    </p:extLst>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457201" y="304800"/>
            <a:ext cx="8229600" cy="1143000"/>
          </a:xfrm>
          <a:prstGeom prst="rect">
            <a:avLst/>
          </a:prstGeom>
          <a:noFill/>
          <a:ln w="9525">
            <a:noFill/>
            <a:miter lim="800000"/>
            <a:headEnd/>
            <a:tailEnd/>
          </a:ln>
        </p:spPr>
        <p:txBody>
          <a:bodyPr lIns="91430" tIns="45714" rIns="91430" bIns="45714" anchor="ctr"/>
          <a:lstStyle/>
          <a:p>
            <a:endParaRPr lang="en-US" sz="2400"/>
          </a:p>
        </p:txBody>
      </p:sp>
      <p:sp>
        <p:nvSpPr>
          <p:cNvPr id="37891" name="Rectangle 5"/>
          <p:cNvSpPr>
            <a:spLocks noChangeArrowheads="1"/>
          </p:cNvSpPr>
          <p:nvPr/>
        </p:nvSpPr>
        <p:spPr bwMode="auto">
          <a:xfrm>
            <a:off x="457201" y="2133601"/>
            <a:ext cx="8229600" cy="4525963"/>
          </a:xfrm>
          <a:prstGeom prst="rect">
            <a:avLst/>
          </a:prstGeom>
          <a:noFill/>
          <a:ln w="9525">
            <a:noFill/>
            <a:miter lim="800000"/>
            <a:headEnd/>
            <a:tailEnd/>
          </a:ln>
        </p:spPr>
        <p:txBody>
          <a:bodyPr lIns="91430" tIns="45714" rIns="91430" bIns="45714"/>
          <a:lstStyle/>
          <a:p>
            <a:pPr>
              <a:lnSpc>
                <a:spcPct val="80000"/>
              </a:lnSpc>
            </a:pPr>
            <a:endParaRPr lang="en-US" sz="2400"/>
          </a:p>
        </p:txBody>
      </p:sp>
      <p:sp>
        <p:nvSpPr>
          <p:cNvPr id="37893" name="Title 8"/>
          <p:cNvSpPr>
            <a:spLocks noGrp="1"/>
          </p:cNvSpPr>
          <p:nvPr>
            <p:ph type="title"/>
          </p:nvPr>
        </p:nvSpPr>
        <p:spPr/>
        <p:txBody>
          <a:bodyPr>
            <a:noAutofit/>
          </a:bodyPr>
          <a:lstStyle/>
          <a:p>
            <a:pPr eaLnBrk="1" hangingPunct="1"/>
            <a:r>
              <a:rPr lang="en-US" sz="6600" dirty="0">
                <a:latin typeface="Calibri"/>
                <a:cs typeface="Calibri"/>
              </a:rPr>
              <a:t>Activity Time!</a:t>
            </a:r>
          </a:p>
        </p:txBody>
      </p:sp>
      <p:pic>
        <p:nvPicPr>
          <p:cNvPr id="7" name="Picture 3" descr="C:\Users\Sarah\AppData\Local\Microsoft\Windows\Temporary Internet Files\Content.IE5\1W4LNZSF\MC900285366[1].wmf">
            <a:extLst>
              <a:ext uri="{FF2B5EF4-FFF2-40B4-BE49-F238E27FC236}">
                <a16:creationId xmlns:a16="http://schemas.microsoft.com/office/drawing/2014/main" id="{7309A491-1307-564A-91CC-B3095E399A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51980" y="2114384"/>
            <a:ext cx="6840041" cy="422224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plit orient="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499D764-3C7F-7742-9139-70E064BBD8DF}"/>
              </a:ext>
            </a:extLst>
          </p:cNvPr>
          <p:cNvSpPr txBox="1">
            <a:spLocks noChangeArrowheads="1"/>
          </p:cNvSpPr>
          <p:nvPr/>
        </p:nvSpPr>
        <p:spPr>
          <a:xfrm>
            <a:off x="457200" y="228600"/>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tx2">
                    <a:lumMod val="50000"/>
                  </a:schemeClr>
                </a:solidFill>
                <a:latin typeface="+mn-lt"/>
              </a:rPr>
              <a:t>Thank You!</a:t>
            </a:r>
            <a:endParaRPr lang="en-US" sz="7200" dirty="0">
              <a:solidFill>
                <a:schemeClr val="tx2">
                  <a:lumMod val="50000"/>
                </a:schemeClr>
              </a:solidFill>
              <a:effectLst>
                <a:outerShdw blurRad="38100" dist="38100" dir="2700000" algn="tl">
                  <a:srgbClr val="000000">
                    <a:alpha val="43137"/>
                  </a:srgbClr>
                </a:outerShdw>
              </a:effectLst>
              <a:latin typeface="+mn-lt"/>
            </a:endParaRPr>
          </a:p>
        </p:txBody>
      </p:sp>
      <p:sp>
        <p:nvSpPr>
          <p:cNvPr id="9" name="WordArt 1034">
            <a:extLst>
              <a:ext uri="{FF2B5EF4-FFF2-40B4-BE49-F238E27FC236}">
                <a16:creationId xmlns:a16="http://schemas.microsoft.com/office/drawing/2014/main" id="{9C8EE294-5130-8049-BEB7-4A49AE0873D2}"/>
              </a:ext>
            </a:extLst>
          </p:cNvPr>
          <p:cNvSpPr>
            <a:spLocks noChangeArrowheads="1" noChangeShapeType="1" noTextEdit="1"/>
          </p:cNvSpPr>
          <p:nvPr/>
        </p:nvSpPr>
        <p:spPr bwMode="auto">
          <a:xfrm>
            <a:off x="3048000" y="5562600"/>
            <a:ext cx="3257550" cy="1066800"/>
          </a:xfrm>
          <a:prstGeom prst="rect">
            <a:avLst/>
          </a:prstGeom>
        </p:spPr>
        <p:txBody>
          <a:bodyPr wrap="none" lIns="91430" tIns="45714" rIns="91430" bIns="45714" fromWordArt="1">
            <a:prstTxWarp prst="textCanDown">
              <a:avLst>
                <a:gd name="adj" fmla="val 33333"/>
              </a:avLst>
            </a:prstTxWarp>
          </a:bodyPr>
          <a:lstStyle/>
          <a:p>
            <a:pPr algn="ctr"/>
            <a:endParaRPr lang="en-CA" sz="3600" kern="10">
              <a:ln w="9525">
                <a:solidFill>
                  <a:schemeClr val="tx1"/>
                </a:solidFill>
                <a:round/>
                <a:headEnd/>
                <a:tailEnd/>
              </a:ln>
              <a:solidFill>
                <a:srgbClr val="FF0000"/>
              </a:solidFill>
              <a:latin typeface="Arial"/>
              <a:cs typeface="Arial"/>
            </a:endParaRPr>
          </a:p>
        </p:txBody>
      </p:sp>
      <p:pic>
        <p:nvPicPr>
          <p:cNvPr id="10" name="Picture 9">
            <a:extLst>
              <a:ext uri="{FF2B5EF4-FFF2-40B4-BE49-F238E27FC236}">
                <a16:creationId xmlns:a16="http://schemas.microsoft.com/office/drawing/2014/main" id="{CA49D5EF-92C1-A542-9893-ACBC27A0DD17}"/>
              </a:ext>
            </a:extLst>
          </p:cNvPr>
          <p:cNvPicPr>
            <a:picLocks noChangeAspect="1"/>
          </p:cNvPicPr>
          <p:nvPr/>
        </p:nvPicPr>
        <p:blipFill>
          <a:blip r:embed="rId3">
            <a:alphaModFix/>
          </a:blip>
          <a:stretch>
            <a:fillRect/>
          </a:stretch>
        </p:blipFill>
        <p:spPr>
          <a:xfrm>
            <a:off x="2590800" y="1498330"/>
            <a:ext cx="6248400" cy="5327162"/>
          </a:xfrm>
          <a:prstGeom prst="rect">
            <a:avLst/>
          </a:prstGeom>
        </p:spPr>
      </p:pic>
      <p:pic>
        <p:nvPicPr>
          <p:cNvPr id="11" name="Picture 10">
            <a:extLst>
              <a:ext uri="{FF2B5EF4-FFF2-40B4-BE49-F238E27FC236}">
                <a16:creationId xmlns:a16="http://schemas.microsoft.com/office/drawing/2014/main" id="{DB8F2FDB-54B8-A64E-81B7-0947590FAC19}"/>
              </a:ext>
            </a:extLst>
          </p:cNvPr>
          <p:cNvPicPr/>
          <p:nvPr/>
        </p:nvPicPr>
        <p:blipFill>
          <a:blip r:embed="rId4"/>
          <a:stretch>
            <a:fillRect/>
          </a:stretch>
        </p:blipFill>
        <p:spPr>
          <a:xfrm>
            <a:off x="1462742" y="2895600"/>
            <a:ext cx="2649338" cy="2610688"/>
          </a:xfrm>
          <a:prstGeom prst="rect">
            <a:avLst/>
          </a:prstGeom>
        </p:spPr>
      </p:pic>
    </p:spTree>
    <p:extLst>
      <p:ext uri="{BB962C8B-B14F-4D97-AF65-F5344CB8AC3E}">
        <p14:creationId xmlns:p14="http://schemas.microsoft.com/office/powerpoint/2010/main" val="199520366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685800" y="2438400"/>
            <a:ext cx="7467600" cy="457200"/>
          </a:xfrm>
          <a:prstGeom prst="rect">
            <a:avLst/>
          </a:prstGeom>
          <a:noFill/>
          <a:ln w="9525">
            <a:noFill/>
            <a:miter lim="800000"/>
            <a:headEnd/>
            <a:tailEnd/>
          </a:ln>
        </p:spPr>
        <p:txBody>
          <a:bodyPr lIns="91430" tIns="45714" rIns="91430" bIns="45714">
            <a:spAutoFit/>
          </a:bodyPr>
          <a:lstStyle/>
          <a:p>
            <a:endParaRPr lang="en-US" sz="2400">
              <a:latin typeface="Calibri"/>
              <a:cs typeface="Calibri"/>
            </a:endParaRPr>
          </a:p>
        </p:txBody>
      </p:sp>
      <p:sp>
        <p:nvSpPr>
          <p:cNvPr id="6" name="Rectangle 2"/>
          <p:cNvSpPr txBox="1">
            <a:spLocks noChangeArrowheads="1"/>
          </p:cNvSpPr>
          <p:nvPr/>
        </p:nvSpPr>
        <p:spPr bwMode="auto">
          <a:xfrm>
            <a:off x="685800" y="228600"/>
            <a:ext cx="7772400" cy="1143000"/>
          </a:xfrm>
          <a:prstGeom prst="rect">
            <a:avLst/>
          </a:prstGeom>
          <a:noFill/>
          <a:ln w="9525">
            <a:noFill/>
            <a:miter lim="800000"/>
            <a:headEnd/>
            <a:tailEnd/>
          </a:ln>
        </p:spPr>
        <p:txBody>
          <a:bodyPr vert="horz" wrap="square" lIns="91430" tIns="45714" rIns="91430" bIns="45714" numCol="1" anchor="ctr" anchorCtr="0" compatLnSpc="1">
            <a:prstTxWarp prst="textNoShape">
              <a:avLst/>
            </a:prstTxWarp>
          </a:bodyPr>
          <a:lstStyle/>
          <a:p>
            <a:pPr algn="ctr" defTabSz="914298">
              <a:defRPr/>
            </a:pPr>
            <a:r>
              <a:rPr lang="en-US" sz="7200" kern="0" dirty="0">
                <a:solidFill>
                  <a:srgbClr val="000000"/>
                </a:solidFill>
                <a:latin typeface="Calibri"/>
                <a:ea typeface="+mj-ea"/>
                <a:cs typeface="Calibri"/>
              </a:rPr>
              <a:t>Anatomy</a:t>
            </a:r>
          </a:p>
        </p:txBody>
      </p:sp>
      <p:pic>
        <p:nvPicPr>
          <p:cNvPr id="307202" name="Picture 2" descr="C:\Users\Sarah\AppData\Local\Microsoft\Windows\Temporary Internet Files\Content.IE5\XKQIBKMK\MC900055181[1].wmf"/>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133600" y="2251419"/>
            <a:ext cx="4876800" cy="414938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plit orient="vert"/>
  </p:transition>
</p:sld>
</file>

<file path=ppt/theme/theme1.xml><?xml version="1.0" encoding="utf-8"?>
<a:theme xmlns:a="http://schemas.openxmlformats.org/drawingml/2006/main" name="Brain Day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76412</TotalTime>
  <Words>6346</Words>
  <Application>Microsoft Macintosh PowerPoint</Application>
  <PresentationFormat>On-screen Show (4:3)</PresentationFormat>
  <Paragraphs>787</Paragraphs>
  <Slides>80</Slides>
  <Notes>80</Notes>
  <HiddenSlides>0</HiddenSlides>
  <MMClips>4</MMClips>
  <ScaleCrop>false</ScaleCrop>
  <HeadingPairs>
    <vt:vector size="10" baseType="variant">
      <vt:variant>
        <vt:lpstr>Fonts Used</vt:lpstr>
      </vt:variant>
      <vt:variant>
        <vt:i4>13</vt:i4>
      </vt:variant>
      <vt:variant>
        <vt:lpstr>Theme</vt:lpstr>
      </vt:variant>
      <vt:variant>
        <vt:i4>2</vt:i4>
      </vt:variant>
      <vt:variant>
        <vt:lpstr>Links</vt:lpstr>
      </vt:variant>
      <vt:variant>
        <vt:i4>2</vt:i4>
      </vt:variant>
      <vt:variant>
        <vt:lpstr>Embedded OLE Servers</vt:lpstr>
      </vt:variant>
      <vt:variant>
        <vt:i4>1</vt:i4>
      </vt:variant>
      <vt:variant>
        <vt:lpstr>Slide Titles</vt:lpstr>
      </vt:variant>
      <vt:variant>
        <vt:i4>80</vt:i4>
      </vt:variant>
    </vt:vector>
  </HeadingPairs>
  <TitlesOfParts>
    <vt:vector size="98" baseType="lpstr">
      <vt:lpstr>MS PGothic</vt:lpstr>
      <vt:lpstr>MS PGothic</vt:lpstr>
      <vt:lpstr>宋体</vt:lpstr>
      <vt:lpstr>宋体</vt:lpstr>
      <vt:lpstr>ヒラギノ角ゴ ProN W3</vt:lpstr>
      <vt:lpstr>Arial</vt:lpstr>
      <vt:lpstr>Calibri</vt:lpstr>
      <vt:lpstr>Courier New</vt:lpstr>
      <vt:lpstr>ÉqÉâÉMÉmäpÉS Pro W3</vt:lpstr>
      <vt:lpstr>Symbol</vt:lpstr>
      <vt:lpstr>Times</vt:lpstr>
      <vt:lpstr>Times New Roman</vt:lpstr>
      <vt:lpstr>Wingdings</vt:lpstr>
      <vt:lpstr>Brain Day Theme</vt:lpstr>
      <vt:lpstr>Custom Design</vt:lpstr>
      <vt:lpstr>!OLE_LINK2</vt:lpstr>
      <vt:lpstr>!OLE_LINK1</vt:lpstr>
      <vt:lpstr>Document</vt:lpstr>
      <vt:lpstr>Welcome to</vt:lpstr>
      <vt:lpstr>Question</vt:lpstr>
      <vt:lpstr>We are going to talk about...</vt:lpstr>
      <vt:lpstr>Cells</vt:lpstr>
      <vt:lpstr>The Neuron</vt:lpstr>
      <vt:lpstr>The Neuron</vt:lpstr>
      <vt:lpstr>The Neuron</vt:lpstr>
      <vt:lpstr>Activity Time!</vt:lpstr>
      <vt:lpstr>PowerPoint Presentation</vt:lpstr>
      <vt:lpstr>The Brain</vt:lpstr>
      <vt:lpstr>The Lobes of the Brain</vt:lpstr>
      <vt:lpstr>The Lobes</vt:lpstr>
      <vt:lpstr>The Cerebellum</vt:lpstr>
      <vt:lpstr>Question</vt:lpstr>
      <vt:lpstr>What lobe could be damaged?</vt:lpstr>
      <vt:lpstr>What lobe could be damaged?</vt:lpstr>
      <vt:lpstr>Five Senses</vt:lpstr>
      <vt:lpstr>Smell</vt:lpstr>
      <vt:lpstr>Q: How does the nose work?</vt:lpstr>
      <vt:lpstr>Q: Which lobe controls smell?</vt:lpstr>
      <vt:lpstr>Smell</vt:lpstr>
      <vt:lpstr>Steps to the Brain</vt:lpstr>
      <vt:lpstr>Activity Time!</vt:lpstr>
      <vt:lpstr>Anosmia</vt:lpstr>
      <vt:lpstr>How do we protect our smell?</vt:lpstr>
      <vt:lpstr>Taste </vt:lpstr>
      <vt:lpstr>Question</vt:lpstr>
      <vt:lpstr>What do you see?</vt:lpstr>
      <vt:lpstr>The Tongue</vt:lpstr>
      <vt:lpstr>Q: Which lobe controls taste?</vt:lpstr>
      <vt:lpstr>Steps to the Brain</vt:lpstr>
      <vt:lpstr>Q: What are the four types of taste?</vt:lpstr>
      <vt:lpstr>Activity Time!</vt:lpstr>
      <vt:lpstr>Taste Buds</vt:lpstr>
      <vt:lpstr>How do we protect our taste?</vt:lpstr>
      <vt:lpstr>Vision</vt:lpstr>
      <vt:lpstr>Anatomy of the Eye</vt:lpstr>
      <vt:lpstr>The Visual Pathway</vt:lpstr>
      <vt:lpstr>Vision</vt:lpstr>
      <vt:lpstr>Rods &amp; Cones</vt:lpstr>
      <vt:lpstr>Q: Which lobe controls vision?</vt:lpstr>
      <vt:lpstr>Steps to the Brain</vt:lpstr>
      <vt:lpstr>Activity Time!</vt:lpstr>
      <vt:lpstr>Colour Afterimage</vt:lpstr>
      <vt:lpstr>PowerPoint Presentation</vt:lpstr>
      <vt:lpstr>PowerPoint Presentation</vt:lpstr>
      <vt:lpstr>PowerPoint Presentation</vt:lpstr>
      <vt:lpstr>PowerPoint Presentation</vt:lpstr>
      <vt:lpstr>PowerPoint Presentation</vt:lpstr>
      <vt:lpstr>Reversible Figure Illusions</vt:lpstr>
      <vt:lpstr>Reversible Figure Illusions</vt:lpstr>
      <vt:lpstr>Reversible Figure Illusions</vt:lpstr>
      <vt:lpstr>How do we protect our vision?</vt:lpstr>
      <vt:lpstr>Hearing</vt:lpstr>
      <vt:lpstr>Q: Why do you need your hearing?</vt:lpstr>
      <vt:lpstr>Three parts of the ear</vt:lpstr>
      <vt:lpstr>Q: Which lobe controls your hearing?</vt:lpstr>
      <vt:lpstr>Steps to the Brain</vt:lpstr>
      <vt:lpstr>Activity time!</vt:lpstr>
      <vt:lpstr>Q: How can you protect your hearing?</vt:lpstr>
      <vt:lpstr>How do we protect our hearing?</vt:lpstr>
      <vt:lpstr>Sense of touch</vt:lpstr>
      <vt:lpstr>Q: Why is touch important?</vt:lpstr>
      <vt:lpstr>Q: What are four types of touch?</vt:lpstr>
      <vt:lpstr>Q: Which lobe controls touch?</vt:lpstr>
      <vt:lpstr>Steps to the Brain</vt:lpstr>
      <vt:lpstr>Steps to the Brain</vt:lpstr>
      <vt:lpstr>Activity Time!</vt:lpstr>
      <vt:lpstr>Homunculus</vt:lpstr>
      <vt:lpstr>How do we protect our touch?</vt:lpstr>
      <vt:lpstr>Concussions</vt:lpstr>
      <vt:lpstr>Concussions 101 - Dr. Mike Evans</vt:lpstr>
      <vt:lpstr>Concussion Symptoms</vt:lpstr>
      <vt:lpstr>What if you think you have a concussion?</vt:lpstr>
      <vt:lpstr>Summary</vt:lpstr>
      <vt:lpstr>How do we protect our brain?</vt:lpstr>
      <vt:lpstr>2-V-1 Rule</vt:lpstr>
      <vt:lpstr>Questions</vt:lpstr>
      <vt:lpstr>Touch a Brain!</vt:lpstr>
      <vt:lpstr>PowerPoint Presentation</vt:lpstr>
    </vt:vector>
  </TitlesOfParts>
  <Company>Ian Saunders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Week 2009</dc:title>
  <dc:creator>Ian Saunders</dc:creator>
  <cp:lastModifiedBy>Alice Lau</cp:lastModifiedBy>
  <cp:revision>889</cp:revision>
  <cp:lastPrinted>2014-01-02T14:41:38Z</cp:lastPrinted>
  <dcterms:created xsi:type="dcterms:W3CDTF">2011-03-16T19:06:32Z</dcterms:created>
  <dcterms:modified xsi:type="dcterms:W3CDTF">2019-07-09T19:35:35Z</dcterms:modified>
</cp:coreProperties>
</file>